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1" r:id="rId2"/>
  </p:sldMasterIdLst>
  <p:handoutMasterIdLst>
    <p:handoutMasterId r:id="rId9"/>
  </p:handoutMasterIdLst>
  <p:sldIdLst>
    <p:sldId id="256" r:id="rId3"/>
    <p:sldId id="258" r:id="rId4"/>
    <p:sldId id="259" r:id="rId5"/>
    <p:sldId id="260" r:id="rId6"/>
    <p:sldId id="257" r:id="rId7"/>
    <p:sldId id="261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4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62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6DECB-2E68-4DE5-B8C1-4DE6207EB574}" type="datetimeFigureOut">
              <a:rPr lang="sv-SE" smtClean="0"/>
              <a:t>2021-02-04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64133-5B31-4D7F-968B-85C0E2C6180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5138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44040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192161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6005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0627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790811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124321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35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64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8356587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408344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63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320068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434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97057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821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3120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2993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22402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553821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886925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2160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418890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25397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9796949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441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93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014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31862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86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057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5873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904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2095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5478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Multi-Turn Coil Winding around a Rectangular Ferromagnet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7128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Geometry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Block and Fillet are used to create the ferromagnetic block</a:t>
            </a:r>
          </a:p>
          <a:p>
            <a:r>
              <a:rPr lang="en-GB"/>
              <a:t>Extrude, Revolve, Array and Delete Entities operations used to generate solid coil</a:t>
            </a:r>
          </a:p>
          <a:p>
            <a:r>
              <a:rPr lang="en-GB"/>
              <a:t>Cylinder with layers used to create air cavity with infinite element domains</a:t>
            </a:r>
          </a:p>
          <a:p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977181" y="2390924"/>
            <a:ext cx="5189639" cy="2327095"/>
            <a:chOff x="806303" y="2795035"/>
            <a:chExt cx="7531395" cy="3377165"/>
          </a:xfrm>
        </p:grpSpPr>
        <p:grpSp>
          <p:nvGrpSpPr>
            <p:cNvPr id="44" name="Group 43"/>
            <p:cNvGrpSpPr/>
            <p:nvPr/>
          </p:nvGrpSpPr>
          <p:grpSpPr>
            <a:xfrm>
              <a:off x="806303" y="2795035"/>
              <a:ext cx="7531395" cy="3377165"/>
              <a:chOff x="457200" y="2481953"/>
              <a:chExt cx="8229600" cy="3690248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2"/>
              <a:srcRect l="25423" t="23764" r="29697" b="3793"/>
              <a:stretch/>
            </p:blipFill>
            <p:spPr>
              <a:xfrm>
                <a:off x="457200" y="2481953"/>
                <a:ext cx="1872819" cy="1677879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46" name="Group 45"/>
              <p:cNvGrpSpPr/>
              <p:nvPr/>
            </p:nvGrpSpPr>
            <p:grpSpPr>
              <a:xfrm>
                <a:off x="2330019" y="2570729"/>
                <a:ext cx="2023737" cy="1500326"/>
                <a:chOff x="2330019" y="2570729"/>
                <a:chExt cx="2023737" cy="1500326"/>
              </a:xfrm>
            </p:grpSpPr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7550" t="26521" r="29393" b="8702"/>
                <a:stretch/>
              </p:blipFill>
              <p:spPr>
                <a:xfrm>
                  <a:off x="2557014" y="2570729"/>
                  <a:ext cx="1796742" cy="1500326"/>
                </a:xfrm>
                <a:prstGeom prst="rect">
                  <a:avLst/>
                </a:prstGeom>
                <a:ln>
                  <a:noFill/>
                </a:ln>
              </p:spPr>
            </p:pic>
            <p:cxnSp>
              <p:nvCxnSpPr>
                <p:cNvPr id="59" name="Elbow Connector 14"/>
                <p:cNvCxnSpPr>
                  <a:stCxn id="45" idx="3"/>
                  <a:endCxn id="58" idx="1"/>
                </p:cNvCxnSpPr>
                <p:nvPr/>
              </p:nvCxnSpPr>
              <p:spPr>
                <a:xfrm flipV="1">
                  <a:off x="2330019" y="3320893"/>
                  <a:ext cx="226995" cy="1"/>
                </a:xfrm>
                <a:prstGeom prst="straightConnector1">
                  <a:avLst/>
                </a:prstGeom>
                <a:ln w="254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oup 46"/>
              <p:cNvGrpSpPr/>
              <p:nvPr/>
            </p:nvGrpSpPr>
            <p:grpSpPr>
              <a:xfrm>
                <a:off x="4353757" y="2516450"/>
                <a:ext cx="2020404" cy="1606859"/>
                <a:chOff x="4353757" y="2516450"/>
                <a:chExt cx="2020404" cy="1606859"/>
              </a:xfrm>
            </p:grpSpPr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7763" t="22603" r="29697" b="8021"/>
                <a:stretch/>
              </p:blipFill>
              <p:spPr>
                <a:xfrm>
                  <a:off x="4598997" y="2516450"/>
                  <a:ext cx="1775164" cy="1606859"/>
                </a:xfrm>
                <a:prstGeom prst="rect">
                  <a:avLst/>
                </a:prstGeom>
                <a:ln>
                  <a:noFill/>
                </a:ln>
              </p:spPr>
            </p:pic>
            <p:cxnSp>
              <p:nvCxnSpPr>
                <p:cNvPr id="57" name="Elbow Connector 16"/>
                <p:cNvCxnSpPr>
                  <a:stCxn id="58" idx="3"/>
                  <a:endCxn id="56" idx="1"/>
                </p:cNvCxnSpPr>
                <p:nvPr/>
              </p:nvCxnSpPr>
              <p:spPr>
                <a:xfrm flipV="1">
                  <a:off x="4353757" y="3319879"/>
                  <a:ext cx="245240" cy="1013"/>
                </a:xfrm>
                <a:prstGeom prst="straightConnector1">
                  <a:avLst/>
                </a:prstGeom>
                <a:ln w="254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47"/>
              <p:cNvGrpSpPr/>
              <p:nvPr/>
            </p:nvGrpSpPr>
            <p:grpSpPr>
              <a:xfrm>
                <a:off x="6374161" y="2628433"/>
                <a:ext cx="2008864" cy="1384917"/>
                <a:chOff x="6374161" y="2628433"/>
                <a:chExt cx="2008864" cy="1384917"/>
              </a:xfrm>
            </p:grpSpPr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28942" t="27789" r="29361" b="12417"/>
                <a:stretch/>
              </p:blipFill>
              <p:spPr>
                <a:xfrm>
                  <a:off x="6643001" y="2628433"/>
                  <a:ext cx="1740024" cy="1384917"/>
                </a:xfrm>
                <a:prstGeom prst="rect">
                  <a:avLst/>
                </a:prstGeom>
                <a:ln>
                  <a:noFill/>
                </a:ln>
              </p:spPr>
            </p:pic>
            <p:cxnSp>
              <p:nvCxnSpPr>
                <p:cNvPr id="55" name="Elbow Connector 18"/>
                <p:cNvCxnSpPr>
                  <a:stCxn id="56" idx="3"/>
                  <a:endCxn id="54" idx="1"/>
                </p:cNvCxnSpPr>
                <p:nvPr/>
              </p:nvCxnSpPr>
              <p:spPr>
                <a:xfrm>
                  <a:off x="6374161" y="3319879"/>
                  <a:ext cx="268839" cy="1013"/>
                </a:xfrm>
                <a:prstGeom prst="straightConnector1">
                  <a:avLst/>
                </a:prstGeom>
                <a:ln w="254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/>
              <p:cNvGrpSpPr/>
              <p:nvPr/>
            </p:nvGrpSpPr>
            <p:grpSpPr>
              <a:xfrm>
                <a:off x="607752" y="3320892"/>
                <a:ext cx="7775273" cy="2449224"/>
                <a:chOff x="607752" y="3320892"/>
                <a:chExt cx="7775273" cy="2449224"/>
              </a:xfrm>
            </p:grpSpPr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27908" t="27366" r="30820" b="12458"/>
                <a:stretch/>
              </p:blipFill>
              <p:spPr>
                <a:xfrm>
                  <a:off x="607752" y="4376322"/>
                  <a:ext cx="1722267" cy="1393794"/>
                </a:xfrm>
                <a:prstGeom prst="rect">
                  <a:avLst/>
                </a:prstGeom>
                <a:ln>
                  <a:noFill/>
                </a:ln>
              </p:spPr>
            </p:pic>
            <p:cxnSp>
              <p:nvCxnSpPr>
                <p:cNvPr id="53" name="Elbow Connector 52"/>
                <p:cNvCxnSpPr>
                  <a:stCxn id="54" idx="3"/>
                  <a:endCxn id="52" idx="1"/>
                </p:cNvCxnSpPr>
                <p:nvPr/>
              </p:nvCxnSpPr>
              <p:spPr>
                <a:xfrm flipH="1">
                  <a:off x="607752" y="3320892"/>
                  <a:ext cx="7775273" cy="1752327"/>
                </a:xfrm>
                <a:prstGeom prst="bentConnector5">
                  <a:avLst>
                    <a:gd name="adj1" fmla="val -1944"/>
                    <a:gd name="adj2" fmla="val 41477"/>
                    <a:gd name="adj3" fmla="val 101944"/>
                  </a:avLst>
                </a:prstGeom>
                <a:ln w="254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7"/>
              <a:srcRect l="27681" t="9705" r="29133" b="11336"/>
              <a:stretch/>
            </p:blipFill>
            <p:spPr>
              <a:xfrm>
                <a:off x="2705067" y="4228491"/>
                <a:ext cx="1802167" cy="182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 rotWithShape="1">
              <a:blip r:embed="rId8"/>
              <a:srcRect l="10763" b="14013"/>
              <a:stretch/>
            </p:blipFill>
            <p:spPr>
              <a:xfrm>
                <a:off x="4962979" y="4180593"/>
                <a:ext cx="3723821" cy="1991608"/>
              </a:xfrm>
              <a:prstGeom prst="rect">
                <a:avLst/>
              </a:prstGeom>
              <a:ln>
                <a:noFill/>
              </a:ln>
            </p:spPr>
          </p:pic>
        </p:grpSp>
        <p:cxnSp>
          <p:nvCxnSpPr>
            <p:cNvPr id="60" name="Elbow Connector 14"/>
            <p:cNvCxnSpPr/>
            <p:nvPr/>
          </p:nvCxnSpPr>
          <p:spPr>
            <a:xfrm flipV="1">
              <a:off x="2624099" y="5260879"/>
              <a:ext cx="207737" cy="1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14"/>
            <p:cNvCxnSpPr/>
            <p:nvPr/>
          </p:nvCxnSpPr>
          <p:spPr>
            <a:xfrm flipV="1">
              <a:off x="4512729" y="5260880"/>
              <a:ext cx="207737" cy="1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432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457F86C-EFCE-4020-B84E-07F2CDDBA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306" y="1168496"/>
            <a:ext cx="1657360" cy="10075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Physics Set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28700"/>
            <a:ext cx="4297534" cy="3752850"/>
          </a:xfrm>
        </p:spPr>
        <p:txBody>
          <a:bodyPr/>
          <a:lstStyle/>
          <a:p>
            <a:r>
              <a:rPr lang="en-GB"/>
              <a:t>A winding of many mutually-insulated thin wires is too detailed to resolve explicitly in the geometry</a:t>
            </a:r>
          </a:p>
          <a:p>
            <a:r>
              <a:rPr lang="en-GB"/>
              <a:t>Using the </a:t>
            </a:r>
            <a:r>
              <a:rPr lang="en-GB" i="1"/>
              <a:t>Homogenized multi-turn</a:t>
            </a:r>
            <a:r>
              <a:rPr lang="en-GB"/>
              <a:t> conductor model for a </a:t>
            </a:r>
            <a:r>
              <a:rPr lang="en-GB" i="1"/>
              <a:t>Coil</a:t>
            </a:r>
            <a:r>
              <a:rPr lang="en-GB"/>
              <a:t> domain produces a homogenized approximation</a:t>
            </a:r>
          </a:p>
          <a:p>
            <a:r>
              <a:rPr lang="en-GB"/>
              <a:t>The </a:t>
            </a:r>
            <a:r>
              <a:rPr lang="en-GB" i="1"/>
              <a:t>Geometry Analysis </a:t>
            </a:r>
            <a:r>
              <a:rPr lang="en-GB"/>
              <a:t>attribute allows the user to specify the connectivity and direction of the windings.  For an open coil (one that extends to the external boundary) this includes an </a:t>
            </a:r>
            <a:r>
              <a:rPr lang="en-GB" i="1"/>
              <a:t>Input</a:t>
            </a:r>
            <a:r>
              <a:rPr lang="en-GB"/>
              <a:t> and an </a:t>
            </a:r>
            <a:r>
              <a:rPr lang="en-GB" i="1"/>
              <a:t>Output</a:t>
            </a:r>
            <a:endParaRPr lang="en-GB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6584989" y="1845125"/>
            <a:ext cx="2384784" cy="2388363"/>
            <a:chOff x="4956401" y="2751185"/>
            <a:chExt cx="3292249" cy="3297189"/>
          </a:xfrm>
        </p:grpSpPr>
        <p:grpSp>
          <p:nvGrpSpPr>
            <p:cNvPr id="22" name="Group 21"/>
            <p:cNvGrpSpPr/>
            <p:nvPr/>
          </p:nvGrpSpPr>
          <p:grpSpPr>
            <a:xfrm>
              <a:off x="5639305" y="3343274"/>
              <a:ext cx="2609345" cy="2705100"/>
              <a:chOff x="6077455" y="3467099"/>
              <a:chExt cx="2609345" cy="2705100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3"/>
              <a:srcRect l="27521" t="9501" r="27727" b="6911"/>
              <a:stretch/>
            </p:blipFill>
            <p:spPr>
              <a:xfrm>
                <a:off x="6077455" y="3467099"/>
                <a:ext cx="2609345" cy="2705100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7707086" y="4153989"/>
                <a:ext cx="313508" cy="217714"/>
              </a:xfrm>
              <a:prstGeom prst="rect">
                <a:avLst/>
              </a:prstGeom>
              <a:noFill/>
              <a:ln w="19050">
                <a:noFill/>
                <a:prstDash val="soli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744789" y="3540035"/>
                <a:ext cx="313508" cy="217714"/>
              </a:xfrm>
              <a:prstGeom prst="rect">
                <a:avLst/>
              </a:prstGeom>
              <a:noFill/>
              <a:ln w="19050">
                <a:noFill/>
                <a:prstDash val="soli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5160464" y="3078120"/>
              <a:ext cx="656136" cy="139700"/>
            </a:xfrm>
            <a:prstGeom prst="rect">
              <a:avLst/>
            </a:prstGeom>
            <a:noFill/>
            <a:ln w="19050">
              <a:noFill/>
              <a:prstDash val="solid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160464" y="2909845"/>
              <a:ext cx="656136" cy="139700"/>
            </a:xfrm>
            <a:prstGeom prst="rect">
              <a:avLst/>
            </a:prstGeom>
            <a:noFill/>
            <a:ln w="19050">
              <a:noFill/>
              <a:prstDash val="solid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30" name="Elbow Connector 29"/>
            <p:cNvCxnSpPr>
              <a:cxnSpLocks/>
            </p:cNvCxnSpPr>
            <p:nvPr/>
          </p:nvCxnSpPr>
          <p:spPr>
            <a:xfrm>
              <a:off x="5160464" y="2951328"/>
              <a:ext cx="2265226" cy="1050470"/>
            </a:xfrm>
            <a:prstGeom prst="bentConnector2">
              <a:avLst/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/>
            <p:cNvCxnSpPr>
              <a:cxnSpLocks/>
            </p:cNvCxnSpPr>
            <p:nvPr/>
          </p:nvCxnSpPr>
          <p:spPr>
            <a:xfrm>
              <a:off x="5306732" y="3105212"/>
              <a:ext cx="1156661" cy="336280"/>
            </a:xfrm>
            <a:prstGeom prst="bentConnector3">
              <a:avLst>
                <a:gd name="adj1" fmla="val 100277"/>
              </a:avLst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4956401" y="2751185"/>
              <a:ext cx="1263423" cy="139610"/>
            </a:xfrm>
            <a:prstGeom prst="rect">
              <a:avLst/>
            </a:prstGeom>
            <a:noFill/>
            <a:ln w="19050">
              <a:noFill/>
              <a:prstDash val="solid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3E209A2F-0540-41CB-8BC0-7154EFFBD2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806" y="2274013"/>
            <a:ext cx="1241513" cy="239893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4292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Study Steps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50" y="1028700"/>
            <a:ext cx="5701868" cy="3752850"/>
          </a:xfrm>
        </p:spPr>
        <p:txBody>
          <a:bodyPr/>
          <a:lstStyle/>
          <a:p>
            <a:r>
              <a:rPr lang="en-GB"/>
              <a:t>The exact current direction in a general </a:t>
            </a:r>
            <a:r>
              <a:rPr lang="en-GB" i="1"/>
              <a:t>Multi-Turn Coil</a:t>
            </a:r>
            <a:r>
              <a:rPr lang="en-GB"/>
              <a:t> is not known a priori but can be calculated in a pre-processing step called </a:t>
            </a:r>
            <a:r>
              <a:rPr lang="en-GB" i="1"/>
              <a:t>Coil Geometry Analysis</a:t>
            </a:r>
          </a:p>
          <a:p>
            <a:pPr lvl="1"/>
            <a:r>
              <a:rPr lang="en-GB"/>
              <a:t>This uses the settings specified in </a:t>
            </a:r>
            <a:r>
              <a:rPr lang="en-GB" i="1"/>
              <a:t>Geometry Analysis</a:t>
            </a:r>
            <a:r>
              <a:rPr lang="en-GB"/>
              <a:t> to calculate the current direction</a:t>
            </a:r>
          </a:p>
          <a:p>
            <a:pPr lvl="1"/>
            <a:r>
              <a:rPr lang="en-GB"/>
              <a:t>A single </a:t>
            </a:r>
            <a:r>
              <a:rPr lang="en-GB" i="1"/>
              <a:t>Coil Geometry Analysis</a:t>
            </a:r>
            <a:r>
              <a:rPr lang="en-GB"/>
              <a:t> study step can be used for multiple </a:t>
            </a:r>
            <a:r>
              <a:rPr lang="en-GB" i="1"/>
              <a:t>Multi-Turn Coils</a:t>
            </a:r>
            <a:r>
              <a:rPr lang="en-GB"/>
              <a:t> in a model</a:t>
            </a:r>
          </a:p>
          <a:p>
            <a:r>
              <a:rPr lang="en-GB"/>
              <a:t>This information is automatically fed into a subsequent study step that uses the </a:t>
            </a:r>
            <a:r>
              <a:rPr lang="en-GB" i="1"/>
              <a:t>Multi-Turn Coil</a:t>
            </a:r>
            <a:r>
              <a:rPr lang="en-GB"/>
              <a:t> feature</a:t>
            </a:r>
          </a:p>
          <a:p>
            <a:r>
              <a:rPr lang="en-GB"/>
              <a:t>The subsequent </a:t>
            </a:r>
            <a:r>
              <a:rPr lang="en-GB" i="1"/>
              <a:t>Frequency Domain</a:t>
            </a:r>
            <a:r>
              <a:rPr lang="en-GB"/>
              <a:t> solves a frequency-domain form of Ampere’s law to seek a harmonic solution at a specified frequency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6646472" y="1181422"/>
            <a:ext cx="2044797" cy="2976403"/>
            <a:chOff x="5789647" y="1520835"/>
            <a:chExt cx="2787246" cy="4057112"/>
          </a:xfrm>
        </p:grpSpPr>
        <p:pic>
          <p:nvPicPr>
            <p:cNvPr id="8" name="Content Placeholder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9647" y="3660431"/>
              <a:ext cx="2787246" cy="1917516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89647" y="1520835"/>
              <a:ext cx="2105025" cy="485775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89647" y="2109585"/>
              <a:ext cx="2779317" cy="1437578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5" name="Elbow Connector 14"/>
            <p:cNvCxnSpPr>
              <a:stCxn id="11" idx="3"/>
              <a:endCxn id="8" idx="3"/>
            </p:cNvCxnSpPr>
            <p:nvPr/>
          </p:nvCxnSpPr>
          <p:spPr>
            <a:xfrm>
              <a:off x="8568964" y="2828374"/>
              <a:ext cx="7929" cy="1790815"/>
            </a:xfrm>
            <a:prstGeom prst="bentConnector3">
              <a:avLst>
                <a:gd name="adj1" fmla="val 2983087"/>
              </a:avLst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3975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Results</a:t>
            </a: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210" y="1334442"/>
            <a:ext cx="6209580" cy="3265439"/>
          </a:xfrm>
        </p:spPr>
      </p:pic>
    </p:spTree>
    <p:extLst>
      <p:ext uri="{BB962C8B-B14F-4D97-AF65-F5344CB8AC3E}">
        <p14:creationId xmlns:p14="http://schemas.microsoft.com/office/powerpoint/2010/main" val="4264026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Results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GB"/>
              <a:t>Total power loss delivered to Multi-Turn Coil is extracted using a Global Evaluation of mf.PCoil_1 = 0.834 W</a:t>
            </a:r>
          </a:p>
          <a:p>
            <a:r>
              <a:rPr lang="en-GB"/>
              <a:t>Power dissipated by Joule Heating in coil and ferromagnetic domain is extracted using a Volume Integration of mf.Qh, returning 0.834 W</a:t>
            </a:r>
          </a:p>
          <a:p>
            <a:r>
              <a:rPr lang="en-GB"/>
              <a:t>Power in = power out </a:t>
            </a:r>
          </a:p>
          <a:p>
            <a:endParaRPr lang="en-GB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5130" y="1073304"/>
            <a:ext cx="3048568" cy="31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51408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comsol_presentation_16_9</Template>
  <TotalTime>158</TotalTime>
  <Words>261</Words>
  <Application>Microsoft Office PowerPoint</Application>
  <PresentationFormat>On-screen Show (16:9)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Lato</vt:lpstr>
      <vt:lpstr>Lato Light</vt:lpstr>
      <vt:lpstr>Wingdings</vt:lpstr>
      <vt:lpstr>comsol-slide-template-NEW</vt:lpstr>
      <vt:lpstr>1_comsol-slide-template-NEW</vt:lpstr>
      <vt:lpstr>Multi-Turn Coil Winding around a Rectangular Ferromagnet</vt:lpstr>
      <vt:lpstr>Geometry</vt:lpstr>
      <vt:lpstr>Physics Set Up</vt:lpstr>
      <vt:lpstr>Study Steps</vt:lpstr>
      <vt:lpstr>Results</vt:lpstr>
      <vt:lpstr>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Multi-Turn Coil Winding around a Rectangular Ferromagnet</dc:title>
  <dc:creator>Michael Wood</dc:creator>
  <cp:lastModifiedBy>Ed Fontes</cp:lastModifiedBy>
  <cp:revision>15</cp:revision>
  <dcterms:created xsi:type="dcterms:W3CDTF">2015-04-24T14:40:05Z</dcterms:created>
  <dcterms:modified xsi:type="dcterms:W3CDTF">2021-02-04T09:53:23Z</dcterms:modified>
</cp:coreProperties>
</file>