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9"/>
  </p:notesMasterIdLst>
  <p:sldIdLst>
    <p:sldId id="261" r:id="rId2"/>
    <p:sldId id="262" r:id="rId3"/>
    <p:sldId id="263" r:id="rId4"/>
    <p:sldId id="272" r:id="rId5"/>
    <p:sldId id="266" r:id="rId6"/>
    <p:sldId id="271" r:id="rId7"/>
    <p:sldId id="273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 varScale="1">
        <p:scale>
          <a:sx n="162" d="100"/>
          <a:sy n="162" d="100"/>
        </p:scale>
        <p:origin x="144" y="15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6E9356-AC72-409D-90D8-8C02829E7BF8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3A9A2-A8E6-44B9-B8F3-91C5FB4F6B0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/>
              <a:t>You</a:t>
            </a:r>
            <a:r>
              <a:rPr lang="sv-SE" baseline="0" dirty="0"/>
              <a:t> can use the heading from the application documentation for the title.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3B24A-2E59-4563-9805-F82E0DE2C1F4}" type="slidenum">
              <a:rPr lang="sv-SE" smtClean="0"/>
              <a:pPr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04631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82617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07464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2906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689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36768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419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255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4758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0128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978091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1877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Single Mode Fiber-</a:t>
            </a:r>
            <a:r>
              <a:rPr lang="de-DE" dirty="0" err="1"/>
              <a:t>to</a:t>
            </a:r>
            <a:r>
              <a:rPr lang="de-DE" dirty="0"/>
              <a:t>-Fiber </a:t>
            </a:r>
            <a:r>
              <a:rPr lang="de-DE" dirty="0" err="1"/>
              <a:t>Coupling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Application database model 75051</a:t>
            </a:r>
          </a:p>
        </p:txBody>
      </p:sp>
    </p:spTree>
    <p:extLst>
      <p:ext uri="{BB962C8B-B14F-4D97-AF65-F5344CB8AC3E}">
        <p14:creationId xmlns:p14="http://schemas.microsoft.com/office/powerpoint/2010/main" val="3407987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Background and Motivation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Optical fibers can be used to efficiently transmit optical field over large distances with minimal losses. When moving from a free space beam to a fiber-guided beam, we have to ensure a good mode overlap to avoid unnecessary losses.</a:t>
            </a:r>
          </a:p>
          <a:p>
            <a:r>
              <a:rPr lang="en-US" dirty="0"/>
              <a:t>This model illustrates how to setup a full wave model of a fiber-</a:t>
            </a:r>
            <a:r>
              <a:rPr lang="en-US" dirty="0" err="1"/>
              <a:t>freespace</a:t>
            </a:r>
            <a:r>
              <a:rPr lang="en-US" dirty="0"/>
              <a:t>-fiber coupling with high coupling efficiency using the beam envelopes interface in the unidirectional formulation.</a:t>
            </a:r>
          </a:p>
        </p:txBody>
      </p:sp>
    </p:spTree>
    <p:extLst>
      <p:ext uri="{BB962C8B-B14F-4D97-AF65-F5344CB8AC3E}">
        <p14:creationId xmlns:p14="http://schemas.microsoft.com/office/powerpoint/2010/main" val="965553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Geometry and Operating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geometry consists of two identical single mode fibers, each one with a planar concave coupling lens.</a:t>
            </a:r>
          </a:p>
          <a:p>
            <a:r>
              <a:rPr lang="en-US" dirty="0"/>
              <a:t>The beam is emitted from the left fiber and collimated by the first lens. The second lens focusses the beam into the second fiber.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59A4533-B2EA-4CCB-8F41-9ED842D849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724150"/>
            <a:ext cx="7315200" cy="175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323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Boundary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model uses a port boundary condition on the left fiber to compute the spatial mode of the fiber and excite the system.</a:t>
            </a:r>
          </a:p>
          <a:p>
            <a:r>
              <a:rPr lang="en-US" dirty="0"/>
              <a:t>Transition boundary conditions which correspond to a </a:t>
            </a:r>
            <a:r>
              <a:rPr lang="el-GR" dirty="0"/>
              <a:t>λ</a:t>
            </a:r>
            <a:r>
              <a:rPr lang="en-US" dirty="0"/>
              <a:t>/4 single layer AR coating are used to reduce reflections on the fiber ends and the lenses.</a:t>
            </a:r>
          </a:p>
          <a:p>
            <a:r>
              <a:rPr lang="en-US" dirty="0"/>
              <a:t>The coupling efficiency is derived using a slit port on the right fiber. The part of the transmitted field in this spatial mode will be efficiently transmitted in the fiber.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59A4533-B2EA-4CCB-8F41-9ED842D849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3010617"/>
            <a:ext cx="7315200" cy="175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843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Results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Looking at the electric field, we observe very little reflection due to the AR coating of all optical surfaces</a:t>
            </a:r>
          </a:p>
          <a:p>
            <a:r>
              <a:rPr lang="en-US" dirty="0"/>
              <a:t>The field is collimated by the first lens and coupled into the right fiber.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91E41E7-A36D-440A-B9D1-B73A77369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495550"/>
            <a:ext cx="7924800" cy="1826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89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Changing the position of the second lens allows us to optimize the coupling efficiency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Results</a:t>
            </a:r>
            <a:endParaRPr lang="sv-SE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9ADD2561-BF9E-4F4D-9213-97F926F7817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21225" y="1383597"/>
            <a:ext cx="3965575" cy="3043056"/>
          </a:xfrm>
        </p:spPr>
      </p:pic>
    </p:spTree>
    <p:extLst>
      <p:ext uri="{BB962C8B-B14F-4D97-AF65-F5344CB8AC3E}">
        <p14:creationId xmlns:p14="http://schemas.microsoft.com/office/powerpoint/2010/main" val="3572762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ensure a good coupling efficiency the fibers need to be aligned on the optical axis. Shifting the second fiber away from the optical axis leads to a decrease in coupling efficiency.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Results</a:t>
            </a:r>
            <a:endParaRPr lang="sv-SE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73FB0C6F-C2E3-4E0F-B0EF-8D8A50C02E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21225" y="1383597"/>
            <a:ext cx="3965575" cy="3043056"/>
          </a:xfrm>
        </p:spPr>
      </p:pic>
    </p:spTree>
    <p:extLst>
      <p:ext uri="{BB962C8B-B14F-4D97-AF65-F5344CB8AC3E}">
        <p14:creationId xmlns:p14="http://schemas.microsoft.com/office/powerpoint/2010/main" val="3547171441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D3E2E9"/>
      </a:lt1>
      <a:dk2>
        <a:srgbClr val="12192D"/>
      </a:dk2>
      <a:lt2>
        <a:srgbClr val="FFFFFF"/>
      </a:lt2>
      <a:accent1>
        <a:srgbClr val="1B4D81"/>
      </a:accent1>
      <a:accent2>
        <a:srgbClr val="D3E2E9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sol-slide-template-NEW2" id="{AE529424-001D-1F4F-8F15-4C558AF5A5C5}" vid="{5BF5BE3B-E79F-C647-A8FA-D5EED9A667F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comsol_presentation_16_9</Template>
  <TotalTime>0</TotalTime>
  <Words>315</Words>
  <Application>Microsoft Office PowerPoint</Application>
  <PresentationFormat>Bildschirmpräsentation (16:9)</PresentationFormat>
  <Paragraphs>21</Paragraphs>
  <Slides>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4" baseType="lpstr">
      <vt:lpstr>Arial</vt:lpstr>
      <vt:lpstr>Calibri</vt:lpstr>
      <vt:lpstr>Lato</vt:lpstr>
      <vt:lpstr>Lato Light</vt:lpstr>
      <vt:lpstr>STIXGeneral-Regular</vt:lpstr>
      <vt:lpstr>Wingdings</vt:lpstr>
      <vt:lpstr>comsol-slide-template-NEW</vt:lpstr>
      <vt:lpstr>Single Mode Fiber-to-Fiber Coupling</vt:lpstr>
      <vt:lpstr>Background and Motivation</vt:lpstr>
      <vt:lpstr>Geometry and Operating Conditions</vt:lpstr>
      <vt:lpstr>Boundary Conditions</vt:lpstr>
      <vt:lpstr>Results</vt:lpstr>
      <vt:lpstr>Results</vt:lpstr>
      <vt:lpstr>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Andreas Bick</dc:creator>
  <cp:lastModifiedBy>Andreas Bick</cp:lastModifiedBy>
  <cp:revision>31</cp:revision>
  <dcterms:created xsi:type="dcterms:W3CDTF">2006-08-16T00:00:00Z</dcterms:created>
  <dcterms:modified xsi:type="dcterms:W3CDTF">2020-01-07T12:09:19Z</dcterms:modified>
</cp:coreProperties>
</file>