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53" r:id="rId1"/>
  </p:sldMasterIdLst>
  <p:notesMasterIdLst>
    <p:notesMasterId r:id="rId7"/>
  </p:notesMasterIdLst>
  <p:handoutMasterIdLst>
    <p:handoutMasterId r:id="rId8"/>
  </p:handoutMasterIdLst>
  <p:sldIdLst>
    <p:sldId id="278" r:id="rId2"/>
    <p:sldId id="279" r:id="rId3"/>
    <p:sldId id="280" r:id="rId4"/>
    <p:sldId id="281" r:id="rId5"/>
    <p:sldId id="282" r:id="rId6"/>
  </p:sldIdLst>
  <p:sldSz cx="9144000" cy="5143500" type="screen16x9"/>
  <p:notesSz cx="6858000" cy="9144000"/>
  <p:embeddedFontLst>
    <p:embeddedFont>
      <p:font typeface="Lato Light" panose="020F0302020204030203" pitchFamily="34" charset="0"/>
      <p:regular r:id="rId9"/>
      <p:italic r:id="rId10"/>
    </p:embeddedFont>
    <p:embeddedFont>
      <p:font typeface="Cambria Math" panose="02040503050406030204" pitchFamily="18" charset="0"/>
      <p:regular r:id="rId11"/>
    </p:embeddedFont>
    <p:embeddedFont>
      <p:font typeface="Lato" panose="020F0502020204030203" pitchFamily="34" charset="0"/>
      <p:regular r:id="rId12"/>
      <p:bold r:id="rId13"/>
      <p:italic r:id="rId14"/>
      <p:bold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81B7"/>
    <a:srgbClr val="1B4D81"/>
    <a:srgbClr val="393A39"/>
    <a:srgbClr val="D3E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79" autoAdjust="0"/>
    <p:restoredTop sz="92810" autoAdjust="0"/>
  </p:normalViewPr>
  <p:slideViewPr>
    <p:cSldViewPr>
      <p:cViewPr varScale="1">
        <p:scale>
          <a:sx n="148" d="100"/>
          <a:sy n="148" d="100"/>
        </p:scale>
        <p:origin x="-90" y="-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tableStyles" Target="tableStyles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9/6/2019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9/6/2019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 txBox="1">
            <a:spLocks noGrp="1" noChangeArrowheads="1"/>
          </p:cNvSpPr>
          <p:nvPr/>
        </p:nvSpPr>
        <p:spPr bwMode="auto">
          <a:xfrm>
            <a:off x="3884414" y="8682870"/>
            <a:ext cx="2972098" cy="459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9" tIns="45704" rIns="91409" bIns="45704" anchor="b"/>
          <a:lstStyle/>
          <a:p>
            <a:pPr algn="r" defTabSz="896465"/>
            <a:fld id="{2C415769-D879-4FEE-BE0F-0DA2672BB21A}" type="slidenum">
              <a:rPr lang="en-US" sz="1200"/>
              <a:pPr algn="r" defTabSz="896465"/>
              <a:t>3</a:t>
            </a:fld>
            <a:endParaRPr lang="en-US" sz="1200"/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2625"/>
            <a:ext cx="6094412" cy="3429000"/>
          </a:xfrm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098" y="4342190"/>
            <a:ext cx="5485805" cy="4118429"/>
          </a:xfrm>
          <a:noFill/>
          <a:ln/>
        </p:spPr>
        <p:txBody>
          <a:bodyPr lIns="91409" tIns="45704" rIns="91409" bIns="45704"/>
          <a:lstStyle/>
          <a:p>
            <a:pPr eaLnBrk="1" hangingPunct="1"/>
            <a:r>
              <a:rPr lang="en-US" smtClean="0"/>
              <a:t>Here, Rep=1/(1-eps)*rho*u0*Dp/mu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 txBox="1">
            <a:spLocks noGrp="1" noChangeArrowheads="1"/>
          </p:cNvSpPr>
          <p:nvPr/>
        </p:nvSpPr>
        <p:spPr bwMode="auto">
          <a:xfrm>
            <a:off x="3884414" y="8682870"/>
            <a:ext cx="2972098" cy="459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9" tIns="45704" rIns="91409" bIns="45704" anchor="b"/>
          <a:lstStyle/>
          <a:p>
            <a:pPr algn="r" defTabSz="896465"/>
            <a:fld id="{94D4E613-7FE6-43BC-BBE3-99AA2601BE3D}" type="slidenum">
              <a:rPr lang="en-US" sz="1200"/>
              <a:pPr algn="r" defTabSz="896465"/>
              <a:t>4</a:t>
            </a:fld>
            <a:endParaRPr lang="en-US" sz="1200"/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2625"/>
            <a:ext cx="6094412" cy="3429000"/>
          </a:xfrm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098" y="4342190"/>
            <a:ext cx="5485805" cy="4118429"/>
          </a:xfrm>
          <a:noFill/>
          <a:ln/>
        </p:spPr>
        <p:txBody>
          <a:bodyPr lIns="91409" tIns="45704" rIns="91409" bIns="45704"/>
          <a:lstStyle/>
          <a:p>
            <a:pPr eaLnBrk="1" hangingPunct="1"/>
            <a:r>
              <a:rPr lang="en-US" smtClean="0"/>
              <a:t>A. Amiri, K. Vafai, International Journal of Heat and Mass Transfer 41 (1998), 4259-4279 </a:t>
            </a:r>
          </a:p>
          <a:p>
            <a:pPr eaLnBrk="1" hangingPunct="1"/>
            <a:r>
              <a:rPr lang="en-US" smtClean="0"/>
              <a:t>“Transient analysis of incompressible flow through a packed bed”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 txBox="1">
            <a:spLocks noGrp="1" noChangeArrowheads="1"/>
          </p:cNvSpPr>
          <p:nvPr/>
        </p:nvSpPr>
        <p:spPr bwMode="auto">
          <a:xfrm>
            <a:off x="3884414" y="8682870"/>
            <a:ext cx="2972098" cy="459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9" tIns="45704" rIns="91409" bIns="45704" anchor="b"/>
          <a:lstStyle/>
          <a:p>
            <a:pPr algn="r" defTabSz="896465"/>
            <a:fld id="{B5FAB659-1047-4D60-8677-6A516044AA1F}" type="slidenum">
              <a:rPr lang="en-US" sz="1200"/>
              <a:pPr algn="r" defTabSz="896465"/>
              <a:t>5</a:t>
            </a:fld>
            <a:endParaRPr lang="en-US" sz="1200"/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2625"/>
            <a:ext cx="6094412" cy="3429000"/>
          </a:xfrm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098" y="4342190"/>
            <a:ext cx="5485805" cy="4118429"/>
          </a:xfrm>
          <a:noFill/>
          <a:ln/>
        </p:spPr>
        <p:txBody>
          <a:bodyPr lIns="91409" tIns="45704" rIns="91409" bIns="45704"/>
          <a:lstStyle/>
          <a:p>
            <a:pPr>
              <a:spcAft>
                <a:spcPts val="556"/>
              </a:spcAft>
            </a:pPr>
            <a:r>
              <a:rPr lang="en-US" sz="1200" dirty="0" err="1" smtClean="0"/>
              <a:t>Forchheimer</a:t>
            </a:r>
            <a:r>
              <a:rPr lang="en-US" sz="1200" dirty="0" smtClean="0"/>
              <a:t> correction to </a:t>
            </a:r>
            <a:r>
              <a:rPr lang="en-US" sz="1200" i="1" dirty="0" smtClean="0"/>
              <a:t>Free and Porous Media Flow </a:t>
            </a:r>
            <a:r>
              <a:rPr lang="en-US" sz="1200" dirty="0" smtClean="0"/>
              <a:t>and </a:t>
            </a:r>
            <a:r>
              <a:rPr lang="en-US" sz="1200" i="1" dirty="0" smtClean="0"/>
              <a:t>Brinkman Equations </a:t>
            </a:r>
            <a:r>
              <a:rPr lang="en-US" sz="1200" dirty="0" smtClean="0"/>
              <a:t>interfaces:</a:t>
            </a:r>
          </a:p>
          <a:p>
            <a:pPr>
              <a:spcAft>
                <a:spcPts val="556"/>
              </a:spcAft>
            </a:pPr>
            <a:r>
              <a:rPr lang="en-US" dirty="0" smtClean="0"/>
              <a:t>We amend the Brinkman equation with a force opposed to the flow direction (momentum sink). This is called </a:t>
            </a:r>
            <a:r>
              <a:rPr lang="en-US" dirty="0" err="1" smtClean="0"/>
              <a:t>Forchheimer</a:t>
            </a:r>
            <a:r>
              <a:rPr lang="en-US" dirty="0" smtClean="0"/>
              <a:t> correction. </a:t>
            </a:r>
            <a:r>
              <a:rPr lang="en-US" smtClean="0"/>
              <a:t>Can </a:t>
            </a:r>
            <a:r>
              <a:rPr lang="en-US" dirty="0" smtClean="0"/>
              <a:t>be specified by the user to match any pressure drop correlation, for example the Ergun equation.</a:t>
            </a:r>
          </a:p>
          <a:p>
            <a:pPr>
              <a:spcAft>
                <a:spcPts val="556"/>
              </a:spcAft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=""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=""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=""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=""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155856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=""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=""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=""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=""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CC2B2EF8-F126-9449-AF26-554461030ADD}"/>
              </a:ext>
            </a:extLst>
          </p:cNvPr>
          <p:cNvSpPr txBox="1"/>
          <p:nvPr userDrawn="1"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1575906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=""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0697188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209" b="7594"/>
          <a:stretch/>
        </p:blipFill>
        <p:spPr>
          <a:xfrm>
            <a:off x="457199" y="-1"/>
            <a:ext cx="8671561" cy="47053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=""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="" xmlns:a16="http://schemas.microsoft.com/office/drawing/2014/main" id="{B166C7F8-C424-7449-A19A-6EFB37F971D8}"/>
              </a:ext>
            </a:extLst>
          </p:cNvPr>
          <p:cNvSpPr/>
          <p:nvPr userDrawn="1"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="" xmlns:a16="http://schemas.microsoft.com/office/drawing/2014/main" id="{7542C372-51F9-7B49-95F3-2BB4DD107F2C}"/>
              </a:ext>
            </a:extLst>
          </p:cNvPr>
          <p:cNvSpPr/>
          <p:nvPr userDrawn="1"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="" xmlns:a16="http://schemas.microsoft.com/office/drawing/2014/main" id="{218B93B9-5E84-F144-B5CB-7142E73CC8BF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="" xmlns:a16="http://schemas.microsoft.com/office/drawing/2014/main" id="{5AB17312-9520-7E42-A4CD-6B7EB6B7EF86}"/>
              </a:ext>
            </a:extLst>
          </p:cNvPr>
          <p:cNvSpPr/>
          <p:nvPr userDrawn="1"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6667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202" b="6256"/>
          <a:stretch/>
        </p:blipFill>
        <p:spPr>
          <a:xfrm>
            <a:off x="457199" y="1"/>
            <a:ext cx="86868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=""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="" xmlns:a16="http://schemas.microsoft.com/office/drawing/2014/main" id="{B166C7F8-C424-7449-A19A-6EFB37F971D8}"/>
              </a:ext>
            </a:extLst>
          </p:cNvPr>
          <p:cNvSpPr/>
          <p:nvPr userDrawn="1"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="" xmlns:a16="http://schemas.microsoft.com/office/drawing/2014/main" id="{7542C372-51F9-7B49-95F3-2BB4DD107F2C}"/>
              </a:ext>
            </a:extLst>
          </p:cNvPr>
          <p:cNvSpPr/>
          <p:nvPr userDrawn="1"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="" xmlns:a16="http://schemas.microsoft.com/office/drawing/2014/main" id="{218B93B9-5E84-F144-B5CB-7142E73CC8BF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="" xmlns:a16="http://schemas.microsoft.com/office/drawing/2014/main" id="{5AB17312-9520-7E42-A4CD-6B7EB6B7EF86}"/>
              </a:ext>
            </a:extLst>
          </p:cNvPr>
          <p:cNvSpPr/>
          <p:nvPr userDrawn="1"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="" xmlns:a16="http://schemas.microsoft.com/office/drawing/2014/main" id="{FB176131-B89E-304A-92DF-9CD3D468CD52}"/>
              </a:ext>
            </a:extLst>
          </p:cNvPr>
          <p:cNvSpPr/>
          <p:nvPr userDrawn="1"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="" xmlns:a16="http://schemas.microsoft.com/office/drawing/2014/main" id="{D57913DA-4C41-E144-8C67-313CA8644FB7}"/>
              </a:ext>
            </a:extLst>
          </p:cNvPr>
          <p:cNvSpPr/>
          <p:nvPr userDrawn="1"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="" xmlns:a16="http://schemas.microsoft.com/office/drawing/2014/main" id="{84D23C97-34CA-EB47-8438-4CEEB5B8B203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="" xmlns:a16="http://schemas.microsoft.com/office/drawing/2014/main" id="{E56E6BD5-8E0F-3E4D-AD7C-420C316889E3}"/>
              </a:ext>
            </a:extLst>
          </p:cNvPr>
          <p:cNvSpPr/>
          <p:nvPr userDrawn="1"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403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42AAA8A8-3946-DE4F-97CB-CBC48B9F7A60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=""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=""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=""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72351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=""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=""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=""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=""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=""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=""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=""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0" r:id="rId2"/>
    <p:sldLayoutId id="2147483667" r:id="rId3"/>
    <p:sldLayoutId id="2147483654" r:id="rId4"/>
    <p:sldLayoutId id="2147483655" r:id="rId5"/>
    <p:sldLayoutId id="2147483657" r:id="rId6"/>
    <p:sldLayoutId id="2147483658" r:id="rId7"/>
    <p:sldLayoutId id="2147483666" r:id="rId8"/>
    <p:sldLayoutId id="2147483660" r:id="rId9"/>
    <p:sldLayoutId id="2147483668" r:id="rId10"/>
    <p:sldLayoutId id="2147483664" r:id="rId11"/>
    <p:sldLayoutId id="2147483669" r:id="rId12"/>
    <p:sldLayoutId id="2147483671" r:id="rId13"/>
    <p:sldLayoutId id="2147483672" r:id="rId14"/>
    <p:sldLayoutId id="214748367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18"/>
        </a:buBlip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model/packed-bed-reactor-238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Forchheimer</a:t>
            </a:r>
            <a:r>
              <a:rPr lang="sv-SE" dirty="0" smtClean="0"/>
              <a:t> </a:t>
            </a:r>
            <a:r>
              <a:rPr lang="sv-SE" dirty="0" err="1" smtClean="0"/>
              <a:t>flow</a:t>
            </a:r>
            <a:r>
              <a:rPr lang="sv-SE" dirty="0" smtClean="0"/>
              <a:t> and the </a:t>
            </a:r>
            <a:r>
              <a:rPr lang="sv-SE" dirty="0" err="1" smtClean="0"/>
              <a:t>Ergun</a:t>
            </a:r>
            <a:r>
              <a:rPr lang="sv-SE" dirty="0" smtClean="0"/>
              <a:t> </a:t>
            </a:r>
            <a:r>
              <a:rPr lang="sv-SE" dirty="0" err="1" smtClean="0"/>
              <a:t>Equation</a:t>
            </a:r>
            <a:r>
              <a:rPr lang="sv-SE" dirty="0" smtClean="0"/>
              <a:t> in COMSOL</a:t>
            </a:r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idx="1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6" name="Text Placeholder 5"/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5576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Flows in media with large pores</a:t>
            </a:r>
          </a:p>
          <a:p>
            <a:r>
              <a:rPr lang="en-US" dirty="0" smtClean="0"/>
              <a:t>Packed beds in chemical</a:t>
            </a:r>
            <a:br>
              <a:rPr lang="en-US" dirty="0" smtClean="0"/>
            </a:br>
            <a:r>
              <a:rPr lang="en-US" dirty="0" smtClean="0"/>
              <a:t>process industry</a:t>
            </a:r>
          </a:p>
          <a:p>
            <a:r>
              <a:rPr lang="en-US" dirty="0" smtClean="0"/>
              <a:t>Cooling and drying</a:t>
            </a:r>
            <a:br>
              <a:rPr lang="en-US" dirty="0" smtClean="0"/>
            </a:br>
            <a:r>
              <a:rPr lang="en-US" dirty="0" smtClean="0"/>
              <a:t>towers</a:t>
            </a:r>
          </a:p>
          <a:p>
            <a:r>
              <a:rPr lang="en-US" dirty="0" smtClean="0"/>
              <a:t>Fruit and vegetable drying</a:t>
            </a:r>
          </a:p>
          <a:p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5643035" y="1354418"/>
            <a:ext cx="1368152" cy="216024"/>
          </a:xfrm>
          <a:prstGeom prst="ellipse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Oval 8"/>
          <p:cNvSpPr/>
          <p:nvPr/>
        </p:nvSpPr>
        <p:spPr>
          <a:xfrm>
            <a:off x="5645956" y="2002490"/>
            <a:ext cx="1368152" cy="216024"/>
          </a:xfrm>
          <a:prstGeom prst="ellipse">
            <a:avLst/>
          </a:prstGeom>
          <a:noFill/>
          <a:ln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Oval 9"/>
          <p:cNvSpPr/>
          <p:nvPr/>
        </p:nvSpPr>
        <p:spPr>
          <a:xfrm>
            <a:off x="5643035" y="3179334"/>
            <a:ext cx="1368152" cy="216024"/>
          </a:xfrm>
          <a:prstGeom prst="ellipse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11" name="Straight Connector 10"/>
          <p:cNvCxnSpPr>
            <a:stCxn id="7" idx="2"/>
            <a:endCxn id="10" idx="2"/>
          </p:cNvCxnSpPr>
          <p:nvPr/>
        </p:nvCxnSpPr>
        <p:spPr>
          <a:xfrm>
            <a:off x="5643035" y="1462430"/>
            <a:ext cx="0" cy="1824916"/>
          </a:xfrm>
          <a:prstGeom prst="line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" name="Straight Connector 12"/>
          <p:cNvCxnSpPr>
            <a:stCxn id="7" idx="6"/>
            <a:endCxn id="10" idx="6"/>
          </p:cNvCxnSpPr>
          <p:nvPr/>
        </p:nvCxnSpPr>
        <p:spPr>
          <a:xfrm>
            <a:off x="7011187" y="1462430"/>
            <a:ext cx="0" cy="1824916"/>
          </a:xfrm>
          <a:prstGeom prst="line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" name="Oval 16"/>
          <p:cNvSpPr>
            <a:spLocks noChangeAspect="1"/>
          </p:cNvSpPr>
          <p:nvPr/>
        </p:nvSpPr>
        <p:spPr>
          <a:xfrm>
            <a:off x="5668136" y="2986741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5697456" y="3148111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5820536" y="3029298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6739596" y="3010679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9" name="Oval 18"/>
          <p:cNvSpPr>
            <a:spLocks noChangeAspect="1"/>
          </p:cNvSpPr>
          <p:nvPr/>
        </p:nvSpPr>
        <p:spPr>
          <a:xfrm>
            <a:off x="5854123" y="3207517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6065929" y="3216738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5989498" y="3119927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6150608" y="3139140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Oval 22"/>
          <p:cNvSpPr>
            <a:spLocks noChangeAspect="1"/>
          </p:cNvSpPr>
          <p:nvPr/>
        </p:nvSpPr>
        <p:spPr>
          <a:xfrm>
            <a:off x="6336957" y="3238740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4" name="Oval 23"/>
          <p:cNvSpPr>
            <a:spLocks noChangeAspect="1"/>
          </p:cNvSpPr>
          <p:nvPr/>
        </p:nvSpPr>
        <p:spPr>
          <a:xfrm>
            <a:off x="6379339" y="3105554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" name="Oval 24"/>
          <p:cNvSpPr>
            <a:spLocks noChangeAspect="1"/>
          </p:cNvSpPr>
          <p:nvPr/>
        </p:nvSpPr>
        <p:spPr>
          <a:xfrm>
            <a:off x="6579139" y="3213964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" name="Oval 25"/>
          <p:cNvSpPr>
            <a:spLocks noChangeAspect="1"/>
          </p:cNvSpPr>
          <p:nvPr/>
        </p:nvSpPr>
        <p:spPr>
          <a:xfrm>
            <a:off x="6249220" y="3060885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7" name="Oval 26"/>
          <p:cNvSpPr>
            <a:spLocks noChangeAspect="1"/>
          </p:cNvSpPr>
          <p:nvPr/>
        </p:nvSpPr>
        <p:spPr>
          <a:xfrm>
            <a:off x="6579138" y="3060521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Oval 27"/>
          <p:cNvSpPr>
            <a:spLocks noChangeAspect="1"/>
          </p:cNvSpPr>
          <p:nvPr/>
        </p:nvSpPr>
        <p:spPr>
          <a:xfrm>
            <a:off x="6860586" y="3068476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9" name="Oval 28"/>
          <p:cNvSpPr>
            <a:spLocks noChangeAspect="1"/>
          </p:cNvSpPr>
          <p:nvPr/>
        </p:nvSpPr>
        <p:spPr>
          <a:xfrm>
            <a:off x="6760859" y="3197563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6727272" y="3148110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5689021" y="2760280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5718341" y="2921650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5841421" y="2802837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5" name="Oval 34"/>
          <p:cNvSpPr>
            <a:spLocks noChangeAspect="1"/>
          </p:cNvSpPr>
          <p:nvPr/>
        </p:nvSpPr>
        <p:spPr>
          <a:xfrm>
            <a:off x="6760481" y="2784218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6" name="Oval 35"/>
          <p:cNvSpPr>
            <a:spLocks noChangeAspect="1"/>
          </p:cNvSpPr>
          <p:nvPr/>
        </p:nvSpPr>
        <p:spPr>
          <a:xfrm>
            <a:off x="5875008" y="2981056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7" name="Oval 36"/>
          <p:cNvSpPr>
            <a:spLocks noChangeAspect="1"/>
          </p:cNvSpPr>
          <p:nvPr/>
        </p:nvSpPr>
        <p:spPr>
          <a:xfrm>
            <a:off x="6086814" y="2990277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8" name="Oval 37"/>
          <p:cNvSpPr>
            <a:spLocks noChangeAspect="1"/>
          </p:cNvSpPr>
          <p:nvPr/>
        </p:nvSpPr>
        <p:spPr>
          <a:xfrm>
            <a:off x="6010383" y="2893466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9" name="Oval 38"/>
          <p:cNvSpPr>
            <a:spLocks noChangeAspect="1"/>
          </p:cNvSpPr>
          <p:nvPr/>
        </p:nvSpPr>
        <p:spPr>
          <a:xfrm>
            <a:off x="6171493" y="2912679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6357842" y="3012279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1" name="Oval 40"/>
          <p:cNvSpPr>
            <a:spLocks noChangeAspect="1"/>
          </p:cNvSpPr>
          <p:nvPr/>
        </p:nvSpPr>
        <p:spPr>
          <a:xfrm>
            <a:off x="6400224" y="2879093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2" name="Oval 41"/>
          <p:cNvSpPr>
            <a:spLocks noChangeAspect="1"/>
          </p:cNvSpPr>
          <p:nvPr/>
        </p:nvSpPr>
        <p:spPr>
          <a:xfrm>
            <a:off x="6519037" y="2948344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3" name="Oval 42"/>
          <p:cNvSpPr>
            <a:spLocks noChangeAspect="1"/>
          </p:cNvSpPr>
          <p:nvPr/>
        </p:nvSpPr>
        <p:spPr>
          <a:xfrm>
            <a:off x="6270105" y="2834424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4" name="Oval 43"/>
          <p:cNvSpPr>
            <a:spLocks noChangeAspect="1"/>
          </p:cNvSpPr>
          <p:nvPr/>
        </p:nvSpPr>
        <p:spPr>
          <a:xfrm>
            <a:off x="6600023" y="2834060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5" name="Oval 44"/>
          <p:cNvSpPr>
            <a:spLocks noChangeAspect="1"/>
          </p:cNvSpPr>
          <p:nvPr/>
        </p:nvSpPr>
        <p:spPr>
          <a:xfrm>
            <a:off x="6881471" y="2842015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6" name="Oval 45"/>
          <p:cNvSpPr>
            <a:spLocks noChangeAspect="1"/>
          </p:cNvSpPr>
          <p:nvPr/>
        </p:nvSpPr>
        <p:spPr>
          <a:xfrm>
            <a:off x="6781744" y="2971102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7" name="Oval 46"/>
          <p:cNvSpPr>
            <a:spLocks noChangeAspect="1"/>
          </p:cNvSpPr>
          <p:nvPr/>
        </p:nvSpPr>
        <p:spPr>
          <a:xfrm>
            <a:off x="6748157" y="2921649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65" name="Oval 64"/>
          <p:cNvSpPr>
            <a:spLocks noChangeAspect="1"/>
          </p:cNvSpPr>
          <p:nvPr/>
        </p:nvSpPr>
        <p:spPr>
          <a:xfrm>
            <a:off x="5668136" y="2643076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6" name="Oval 65"/>
          <p:cNvSpPr>
            <a:spLocks noChangeAspect="1"/>
          </p:cNvSpPr>
          <p:nvPr/>
        </p:nvSpPr>
        <p:spPr>
          <a:xfrm>
            <a:off x="5820536" y="2685633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7" name="Oval 66"/>
          <p:cNvSpPr>
            <a:spLocks noChangeAspect="1"/>
          </p:cNvSpPr>
          <p:nvPr/>
        </p:nvSpPr>
        <p:spPr>
          <a:xfrm>
            <a:off x="6739596" y="2667014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8" name="Oval 67"/>
          <p:cNvSpPr>
            <a:spLocks noChangeAspect="1"/>
          </p:cNvSpPr>
          <p:nvPr/>
        </p:nvSpPr>
        <p:spPr>
          <a:xfrm>
            <a:off x="5989498" y="2776262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9" name="Oval 68"/>
          <p:cNvSpPr>
            <a:spLocks noChangeAspect="1"/>
          </p:cNvSpPr>
          <p:nvPr/>
        </p:nvSpPr>
        <p:spPr>
          <a:xfrm>
            <a:off x="6379339" y="2761889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0" name="Oval 69"/>
          <p:cNvSpPr>
            <a:spLocks noChangeAspect="1"/>
          </p:cNvSpPr>
          <p:nvPr/>
        </p:nvSpPr>
        <p:spPr>
          <a:xfrm>
            <a:off x="6249220" y="2717220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1" name="Oval 70"/>
          <p:cNvSpPr>
            <a:spLocks noChangeAspect="1"/>
          </p:cNvSpPr>
          <p:nvPr/>
        </p:nvSpPr>
        <p:spPr>
          <a:xfrm>
            <a:off x="6481210" y="2703244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2" name="Oval 71"/>
          <p:cNvSpPr>
            <a:spLocks noChangeAspect="1"/>
          </p:cNvSpPr>
          <p:nvPr/>
        </p:nvSpPr>
        <p:spPr>
          <a:xfrm>
            <a:off x="6860586" y="2724811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3" name="Oval 72"/>
          <p:cNvSpPr>
            <a:spLocks noChangeAspect="1"/>
          </p:cNvSpPr>
          <p:nvPr/>
        </p:nvSpPr>
        <p:spPr>
          <a:xfrm>
            <a:off x="5689021" y="2416615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4" name="Oval 73"/>
          <p:cNvSpPr>
            <a:spLocks noChangeAspect="1"/>
          </p:cNvSpPr>
          <p:nvPr/>
        </p:nvSpPr>
        <p:spPr>
          <a:xfrm>
            <a:off x="5718341" y="2577985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5" name="Oval 74"/>
          <p:cNvSpPr>
            <a:spLocks noChangeAspect="1"/>
          </p:cNvSpPr>
          <p:nvPr/>
        </p:nvSpPr>
        <p:spPr>
          <a:xfrm>
            <a:off x="5841421" y="2459172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6" name="Oval 75"/>
          <p:cNvSpPr>
            <a:spLocks noChangeAspect="1"/>
          </p:cNvSpPr>
          <p:nvPr/>
        </p:nvSpPr>
        <p:spPr>
          <a:xfrm>
            <a:off x="6760481" y="2440553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7" name="Oval 76"/>
          <p:cNvSpPr>
            <a:spLocks noChangeAspect="1"/>
          </p:cNvSpPr>
          <p:nvPr/>
        </p:nvSpPr>
        <p:spPr>
          <a:xfrm>
            <a:off x="5875008" y="2637391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8" name="Oval 77"/>
          <p:cNvSpPr>
            <a:spLocks noChangeAspect="1"/>
          </p:cNvSpPr>
          <p:nvPr/>
        </p:nvSpPr>
        <p:spPr>
          <a:xfrm>
            <a:off x="6086814" y="2646612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9" name="Oval 78"/>
          <p:cNvSpPr>
            <a:spLocks noChangeAspect="1"/>
          </p:cNvSpPr>
          <p:nvPr/>
        </p:nvSpPr>
        <p:spPr>
          <a:xfrm>
            <a:off x="6010383" y="2549801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0" name="Oval 79"/>
          <p:cNvSpPr>
            <a:spLocks noChangeAspect="1"/>
          </p:cNvSpPr>
          <p:nvPr/>
        </p:nvSpPr>
        <p:spPr>
          <a:xfrm>
            <a:off x="6171493" y="2569014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1" name="Oval 80"/>
          <p:cNvSpPr>
            <a:spLocks noChangeAspect="1"/>
          </p:cNvSpPr>
          <p:nvPr/>
        </p:nvSpPr>
        <p:spPr>
          <a:xfrm>
            <a:off x="6357842" y="2668614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2" name="Oval 81"/>
          <p:cNvSpPr>
            <a:spLocks noChangeAspect="1"/>
          </p:cNvSpPr>
          <p:nvPr/>
        </p:nvSpPr>
        <p:spPr>
          <a:xfrm>
            <a:off x="6400224" y="2535428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3" name="Oval 82"/>
          <p:cNvSpPr>
            <a:spLocks noChangeAspect="1"/>
          </p:cNvSpPr>
          <p:nvPr/>
        </p:nvSpPr>
        <p:spPr>
          <a:xfrm>
            <a:off x="6600024" y="2643838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4" name="Oval 83"/>
          <p:cNvSpPr>
            <a:spLocks noChangeAspect="1"/>
          </p:cNvSpPr>
          <p:nvPr/>
        </p:nvSpPr>
        <p:spPr>
          <a:xfrm>
            <a:off x="6270105" y="2490759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5" name="Oval 84"/>
          <p:cNvSpPr>
            <a:spLocks noChangeAspect="1"/>
          </p:cNvSpPr>
          <p:nvPr/>
        </p:nvSpPr>
        <p:spPr>
          <a:xfrm>
            <a:off x="6600023" y="2490395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6" name="Oval 85"/>
          <p:cNvSpPr>
            <a:spLocks noChangeAspect="1"/>
          </p:cNvSpPr>
          <p:nvPr/>
        </p:nvSpPr>
        <p:spPr>
          <a:xfrm>
            <a:off x="6881471" y="2498350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7" name="Oval 86"/>
          <p:cNvSpPr>
            <a:spLocks noChangeAspect="1"/>
          </p:cNvSpPr>
          <p:nvPr/>
        </p:nvSpPr>
        <p:spPr>
          <a:xfrm>
            <a:off x="6781744" y="2627437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8" name="Oval 87"/>
          <p:cNvSpPr>
            <a:spLocks noChangeAspect="1"/>
          </p:cNvSpPr>
          <p:nvPr/>
        </p:nvSpPr>
        <p:spPr>
          <a:xfrm>
            <a:off x="6748157" y="2577984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89" name="Oval 88"/>
          <p:cNvSpPr>
            <a:spLocks noChangeAspect="1"/>
          </p:cNvSpPr>
          <p:nvPr/>
        </p:nvSpPr>
        <p:spPr>
          <a:xfrm>
            <a:off x="6141985" y="2785827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0" name="Oval 89"/>
          <p:cNvSpPr>
            <a:spLocks noChangeAspect="1"/>
          </p:cNvSpPr>
          <p:nvPr/>
        </p:nvSpPr>
        <p:spPr>
          <a:xfrm>
            <a:off x="5691345" y="2512389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1" name="Oval 90"/>
          <p:cNvSpPr>
            <a:spLocks noChangeAspect="1"/>
          </p:cNvSpPr>
          <p:nvPr/>
        </p:nvSpPr>
        <p:spPr>
          <a:xfrm>
            <a:off x="5843745" y="2554946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2" name="Oval 91"/>
          <p:cNvSpPr>
            <a:spLocks noChangeAspect="1"/>
          </p:cNvSpPr>
          <p:nvPr/>
        </p:nvSpPr>
        <p:spPr>
          <a:xfrm>
            <a:off x="6762805" y="2536327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3" name="Oval 92"/>
          <p:cNvSpPr>
            <a:spLocks noChangeAspect="1"/>
          </p:cNvSpPr>
          <p:nvPr/>
        </p:nvSpPr>
        <p:spPr>
          <a:xfrm>
            <a:off x="6272429" y="2586533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4" name="Oval 93"/>
          <p:cNvSpPr>
            <a:spLocks noChangeAspect="1"/>
          </p:cNvSpPr>
          <p:nvPr/>
        </p:nvSpPr>
        <p:spPr>
          <a:xfrm>
            <a:off x="6602347" y="2586169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5" name="Oval 94"/>
          <p:cNvSpPr>
            <a:spLocks noChangeAspect="1"/>
          </p:cNvSpPr>
          <p:nvPr/>
        </p:nvSpPr>
        <p:spPr>
          <a:xfrm>
            <a:off x="6883795" y="2594124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6" name="Oval 95"/>
          <p:cNvSpPr>
            <a:spLocks noChangeAspect="1"/>
          </p:cNvSpPr>
          <p:nvPr/>
        </p:nvSpPr>
        <p:spPr>
          <a:xfrm>
            <a:off x="5670460" y="2395185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5822860" y="2437742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6741920" y="2419123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5991822" y="2528371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6381663" y="2513998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6251544" y="2469329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6483534" y="2455353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6862910" y="2476920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5691345" y="2168724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5720665" y="2330094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5843745" y="2211281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6762805" y="2192662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5877332" y="2389500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089138" y="2398721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6012707" y="2301910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6173817" y="2321123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360166" y="2420723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6402548" y="2287537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6602348" y="2395947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6272429" y="2242868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6602347" y="2242504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6883795" y="2250459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6784068" y="2379546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750481" y="2330093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144309" y="2537936"/>
            <a:ext cx="118813" cy="118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914843" y="2425282"/>
                <a:ext cx="513346" cy="3929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v-SE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sv-SE" b="0" i="1" smtClean="0">
                              <a:latin typeface="Cambria Math"/>
                              <a:ea typeface="Cambria Math"/>
                            </a:rPr>
                            <m:t>𝜀</m:t>
                          </m:r>
                        </m:e>
                        <m:sup/>
                      </m:sSup>
                    </m:oMath>
                  </m:oMathPara>
                </a14:m>
                <a:endParaRPr lang="sv-SE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4843" y="2425282"/>
                <a:ext cx="513346" cy="39299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1" name="TextBox 120"/>
          <p:cNvSpPr txBox="1"/>
          <p:nvPr/>
        </p:nvSpPr>
        <p:spPr>
          <a:xfrm>
            <a:off x="4171516" y="2525838"/>
            <a:ext cx="10512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err="1" smtClean="0"/>
              <a:t>Void</a:t>
            </a:r>
            <a:r>
              <a:rPr lang="sv-SE" sz="1200" dirty="0" smtClean="0"/>
              <a:t> </a:t>
            </a:r>
            <a:r>
              <a:rPr lang="sv-SE" sz="1200" dirty="0" err="1" smtClean="0"/>
              <a:t>fraction</a:t>
            </a:r>
            <a:endParaRPr lang="sv-SE" sz="1200" dirty="0"/>
          </a:p>
        </p:txBody>
      </p:sp>
      <p:cxnSp>
        <p:nvCxnSpPr>
          <p:cNvPr id="125" name="Straight Arrow Connector 124"/>
          <p:cNvCxnSpPr/>
          <p:nvPr/>
        </p:nvCxnSpPr>
        <p:spPr>
          <a:xfrm flipV="1">
            <a:off x="5164782" y="2673759"/>
            <a:ext cx="478253" cy="7219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 flipV="1">
            <a:off x="6368278" y="3395358"/>
            <a:ext cx="0" cy="583284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6420007" y="3548500"/>
            <a:ext cx="8762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err="1" smtClean="0"/>
              <a:t>Velocity</a:t>
            </a:r>
            <a:r>
              <a:rPr lang="sv-SE" sz="1200" dirty="0" smtClean="0"/>
              <a:t> U</a:t>
            </a:r>
            <a:endParaRPr lang="sv-SE" sz="1200" dirty="0"/>
          </a:p>
        </p:txBody>
      </p:sp>
      <p:cxnSp>
        <p:nvCxnSpPr>
          <p:cNvPr id="131" name="Straight Connector 130"/>
          <p:cNvCxnSpPr>
            <a:stCxn id="9" idx="6"/>
          </p:cNvCxnSpPr>
          <p:nvPr/>
        </p:nvCxnSpPr>
        <p:spPr>
          <a:xfrm>
            <a:off x="7014108" y="2110502"/>
            <a:ext cx="2851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7011050" y="3287346"/>
            <a:ext cx="2851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7153605" y="2110502"/>
            <a:ext cx="0" cy="1176844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Box 135"/>
          <p:cNvSpPr txBox="1"/>
          <p:nvPr/>
        </p:nvSpPr>
        <p:spPr>
          <a:xfrm>
            <a:off x="7227211" y="2335908"/>
            <a:ext cx="1016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smtClean="0"/>
              <a:t>Bed </a:t>
            </a:r>
            <a:r>
              <a:rPr lang="sv-SE" sz="1200" dirty="0" err="1" smtClean="0"/>
              <a:t>height</a:t>
            </a:r>
            <a:r>
              <a:rPr lang="sv-SE" sz="1200" dirty="0" smtClean="0"/>
              <a:t> L</a:t>
            </a:r>
            <a:endParaRPr lang="sv-SE" sz="1200" dirty="0"/>
          </a:p>
        </p:txBody>
      </p:sp>
    </p:spTree>
    <p:extLst>
      <p:ext uri="{BB962C8B-B14F-4D97-AF65-F5344CB8AC3E}">
        <p14:creationId xmlns:p14="http://schemas.microsoft.com/office/powerpoint/2010/main" val="376945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Pressure drop in packed beds</a:t>
            </a:r>
          </a:p>
        </p:txBody>
      </p:sp>
      <p:sp>
        <p:nvSpPr>
          <p:cNvPr id="8197" name="Rectangle 1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Laminar: </a:t>
            </a:r>
            <a:r>
              <a:rPr lang="en-US" dirty="0" err="1" smtClean="0"/>
              <a:t>Kozeny</a:t>
            </a:r>
            <a:r>
              <a:rPr lang="en-US" dirty="0" smtClean="0"/>
              <a:t>-Carman equation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smtClean="0">
                <a:latin typeface="Symbol" panose="05050102010706020507" pitchFamily="18" charset="2"/>
              </a:rPr>
              <a:t>e</a:t>
            </a:r>
            <a:r>
              <a:rPr lang="en-US" dirty="0" smtClean="0"/>
              <a:t> &lt; 0.5 and Re</a:t>
            </a:r>
            <a:r>
              <a:rPr lang="en-US" baseline="-25000" dirty="0" smtClean="0"/>
              <a:t>p</a:t>
            </a:r>
            <a:r>
              <a:rPr lang="en-US" dirty="0" smtClean="0"/>
              <a:t> &lt; 10).</a:t>
            </a:r>
            <a:br>
              <a:rPr lang="en-US" dirty="0" smtClean="0"/>
            </a:br>
            <a:r>
              <a:rPr lang="en-US" dirty="0" smtClean="0"/>
              <a:t>Experimentally determined equation.</a:t>
            </a:r>
            <a:br>
              <a:rPr lang="en-US" dirty="0" smtClean="0"/>
            </a:br>
            <a:r>
              <a:rPr lang="en-US" dirty="0" smtClean="0"/>
              <a:t>Some other formulations use 150</a:t>
            </a:r>
            <a:br>
              <a:rPr lang="en-US" dirty="0" smtClean="0"/>
            </a:br>
            <a:r>
              <a:rPr lang="en-US" dirty="0" smtClean="0"/>
              <a:t>on </a:t>
            </a:r>
            <a:r>
              <a:rPr lang="en-US" dirty="0" smtClean="0"/>
              <a:t>the right hand side.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Turbulent: Burke-Plummer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(Re</a:t>
            </a:r>
            <a:r>
              <a:rPr lang="en-US" baseline="-25000" dirty="0"/>
              <a:t>p</a:t>
            </a:r>
            <a:r>
              <a:rPr lang="en-US" dirty="0" smtClean="0"/>
              <a:t> &gt;1000).</a:t>
            </a:r>
            <a:br>
              <a:rPr lang="en-US" dirty="0" smtClean="0"/>
            </a:br>
            <a:r>
              <a:rPr lang="en-US" dirty="0" smtClean="0"/>
              <a:t>Experimentally determined equation.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355976" y="1065108"/>
                <a:ext cx="3708412" cy="7865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sv-SE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sv-SE" b="0" i="1" smtClean="0">
                              <a:latin typeface="Cambria Math"/>
                            </a:rPr>
                            <m:t>−</m:t>
                          </m:r>
                          <m:r>
                            <a:rPr lang="sv-SE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sv-SE" b="0" i="1" smtClean="0">
                              <a:latin typeface="Cambria Math"/>
                              <a:ea typeface="Cambria Math"/>
                            </a:rPr>
                            <m:t>𝑝</m:t>
                          </m:r>
                        </m:num>
                        <m:den>
                          <m:r>
                            <a:rPr lang="sv-SE" b="0" i="1" smtClean="0">
                              <a:latin typeface="Cambria Math"/>
                            </a:rPr>
                            <m:t>𝐿</m:t>
                          </m:r>
                        </m:den>
                      </m:f>
                      <m:r>
                        <a:rPr lang="sv-SE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sv-SE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sv-SE" b="0" i="1" smtClean="0">
                              <a:latin typeface="Cambria Math"/>
                            </a:rPr>
                            <m:t>180</m:t>
                          </m:r>
                          <m:r>
                            <a:rPr lang="sv-SE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sSub>
                            <m:sSubPr>
                              <m:ctrlPr>
                                <a:rPr lang="sv-SE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sv-SE" b="0" i="1" smtClean="0">
                                  <a:latin typeface="Cambria Math"/>
                                  <a:ea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sv-SE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sv-SE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sSub>
                                <m:sSubPr>
                                  <m:ctrlPr>
                                    <a:rPr lang="sv-SE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sv-SE" b="0" i="1" smtClean="0">
                                      <a:latin typeface="Cambria Math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sv-SE" b="0" i="1" smtClean="0"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  <m:sub/>
                            <m:sup>
                              <m:r>
                                <a:rPr lang="sv-SE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f>
                        <m:fPr>
                          <m:ctrlPr>
                            <a:rPr lang="sv-SE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sv-SE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sv-SE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sv-SE" i="1">
                                      <a:latin typeface="Cambria Math"/>
                                    </a:rPr>
                                    <m:t>1−</m:t>
                                  </m:r>
                                  <m:r>
                                    <a:rPr lang="sv-SE" i="1">
                                      <a:latin typeface="Cambria Math"/>
                                      <a:ea typeface="Cambria Math"/>
                                    </a:rPr>
                                    <m:t>𝜖</m:t>
                                  </m:r>
                                </m:e>
                              </m:d>
                            </m:e>
                            <m:sup>
                              <m:r>
                                <a:rPr lang="sv-SE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sv-SE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sv-SE" i="1">
                                  <a:latin typeface="Cambria Math"/>
                                  <a:ea typeface="Cambria Math"/>
                                </a:rPr>
                                <m:t>𝜖</m:t>
                              </m:r>
                            </m:e>
                            <m:sup>
                              <m:r>
                                <a:rPr lang="sv-SE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sv-SE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76" y="1065108"/>
                <a:ext cx="3708412" cy="78656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572000" y="2571750"/>
                <a:ext cx="3708412" cy="8354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sv-SE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sv-SE" b="0" i="1" smtClean="0">
                              <a:latin typeface="Cambria Math"/>
                            </a:rPr>
                            <m:t>−</m:t>
                          </m:r>
                          <m:r>
                            <a:rPr lang="sv-SE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sv-SE" b="0" i="1" smtClean="0">
                              <a:latin typeface="Cambria Math"/>
                              <a:ea typeface="Cambria Math"/>
                            </a:rPr>
                            <m:t>𝑝</m:t>
                          </m:r>
                        </m:num>
                        <m:den>
                          <m:r>
                            <a:rPr lang="sv-SE" b="0" i="1" smtClean="0">
                              <a:latin typeface="Cambria Math"/>
                            </a:rPr>
                            <m:t>𝐿</m:t>
                          </m:r>
                        </m:den>
                      </m:f>
                      <m:r>
                        <a:rPr lang="sv-SE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sv-SE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sv-SE" b="0" i="1" smtClean="0">
                              <a:latin typeface="Cambria Math"/>
                            </a:rPr>
                            <m:t>1.75</m:t>
                          </m:r>
                          <m:r>
                            <a:rPr lang="sv-SE" b="0" i="1" smtClean="0">
                              <a:latin typeface="Cambria Math"/>
                              <a:ea typeface="Cambria Math"/>
                            </a:rPr>
                            <m:t>𝜌</m:t>
                          </m:r>
                          <m:sSub>
                            <m:sSubPr>
                              <m:ctrlPr>
                                <a:rPr lang="sv-SE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sSubSup>
                                <m:sSubSupPr>
                                  <m:ctrlPr>
                                    <a:rPr lang="sv-SE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sSup>
                                    <m:sSupPr>
                                      <m:ctrlPr>
                                        <a:rPr lang="sv-SE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sv-SE" b="0" i="1" smtClean="0">
                                          <a:latin typeface="Cambria Math"/>
                                          <a:ea typeface="Cambria Math"/>
                                        </a:rPr>
                                        <m:t>𝑢</m:t>
                                      </m:r>
                                    </m:e>
                                    <m:sup>
                                      <m:r>
                                        <a:rPr lang="sv-SE" b="0" i="1" smtClean="0"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  <m:sub>
                                  <m:r>
                                    <a:rPr lang="sv-SE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  <m:sup/>
                              </m:sSubSup>
                            </m:e>
                            <m:sub/>
                          </m:sSub>
                        </m:num>
                        <m:den>
                          <m:sSubSup>
                            <m:sSubSupPr>
                              <m:ctrlPr>
                                <a:rPr lang="sv-SE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sSub>
                                <m:sSubPr>
                                  <m:ctrlPr>
                                    <a:rPr lang="sv-SE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sv-SE" b="0" i="1" smtClean="0">
                                      <a:latin typeface="Cambria Math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sv-SE" b="0" i="1" smtClean="0"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  <m:sub/>
                            <m:sup/>
                          </m:sSubSup>
                        </m:den>
                      </m:f>
                      <m:f>
                        <m:fPr>
                          <m:ctrlPr>
                            <a:rPr lang="sv-SE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sv-SE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sv-SE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sv-SE" i="1">
                                      <a:latin typeface="Cambria Math"/>
                                    </a:rPr>
                                    <m:t>1−</m:t>
                                  </m:r>
                                  <m:r>
                                    <a:rPr lang="sv-SE" i="1">
                                      <a:latin typeface="Cambria Math"/>
                                      <a:ea typeface="Cambria Math"/>
                                    </a:rPr>
                                    <m:t>𝜖</m:t>
                                  </m:r>
                                </m:e>
                              </m:d>
                            </m:e>
                            <m:sup/>
                          </m:sSup>
                        </m:num>
                        <m:den>
                          <m:sSup>
                            <m:sSupPr>
                              <m:ctrlPr>
                                <a:rPr lang="sv-SE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sv-SE" i="1">
                                  <a:latin typeface="Cambria Math"/>
                                  <a:ea typeface="Cambria Math"/>
                                </a:rPr>
                                <m:t>𝜖</m:t>
                              </m:r>
                            </m:e>
                            <m:sup>
                              <m:r>
                                <a:rPr lang="sv-SE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sv-SE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571750"/>
                <a:ext cx="3708412" cy="83548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660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Intermediate Flow</a:t>
            </a:r>
          </a:p>
        </p:txBody>
      </p:sp>
      <p:sp>
        <p:nvSpPr>
          <p:cNvPr id="9220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Drag contribution from both laminar and turbulent effects: Ergun or </a:t>
            </a:r>
            <a:r>
              <a:rPr lang="en-US" dirty="0" err="1" smtClean="0"/>
              <a:t>Forchheimer</a:t>
            </a:r>
            <a:r>
              <a:rPr lang="en-US" dirty="0" smtClean="0"/>
              <a:t> equation, closely related: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This equation can be implemented as a 1D equation in COMSOL, see “Packed Bed Reactor”, </a:t>
            </a:r>
            <a:r>
              <a:rPr lang="en-US" dirty="0" smtClean="0">
                <a:hlinkClick r:id="rId3"/>
              </a:rPr>
              <a:t>https://www.comsol.com/model/packed-bed-reactor-238</a:t>
            </a:r>
            <a:endParaRPr 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123728" y="2154007"/>
                <a:ext cx="5004556" cy="8354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sv-SE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sv-SE" b="0" i="1" smtClean="0">
                              <a:latin typeface="Cambria Math"/>
                            </a:rPr>
                            <m:t>−</m:t>
                          </m:r>
                          <m:r>
                            <a:rPr lang="sv-SE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sv-SE" b="0" i="1" smtClean="0">
                              <a:latin typeface="Cambria Math"/>
                              <a:ea typeface="Cambria Math"/>
                            </a:rPr>
                            <m:t>𝑝</m:t>
                          </m:r>
                        </m:num>
                        <m:den>
                          <m:r>
                            <a:rPr lang="sv-SE" b="0" i="1" smtClean="0">
                              <a:latin typeface="Cambria Math"/>
                            </a:rPr>
                            <m:t>𝐿</m:t>
                          </m:r>
                        </m:den>
                      </m:f>
                      <m:r>
                        <a:rPr lang="sv-SE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sv-SE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sv-SE" b="0" i="1" smtClean="0">
                              <a:latin typeface="Cambria Math"/>
                            </a:rPr>
                            <m:t>150</m:t>
                          </m:r>
                          <m:r>
                            <a:rPr lang="sv-SE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sSub>
                            <m:sSubPr>
                              <m:ctrlPr>
                                <a:rPr lang="sv-SE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sv-SE" b="0" i="1" smtClean="0">
                                  <a:latin typeface="Cambria Math"/>
                                  <a:ea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sv-SE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sv-SE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sSub>
                                <m:sSubPr>
                                  <m:ctrlPr>
                                    <a:rPr lang="sv-SE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sv-SE" b="0" i="1" smtClean="0">
                                      <a:latin typeface="Cambria Math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sv-SE" b="0" i="1" smtClean="0"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  <m:sub/>
                            <m:sup>
                              <m:r>
                                <a:rPr lang="sv-SE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f>
                        <m:fPr>
                          <m:ctrlPr>
                            <a:rPr lang="sv-SE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sv-SE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sv-SE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sv-SE" i="1">
                                      <a:latin typeface="Cambria Math"/>
                                    </a:rPr>
                                    <m:t>1−</m:t>
                                  </m:r>
                                  <m:r>
                                    <a:rPr lang="sv-SE" i="1">
                                      <a:latin typeface="Cambria Math"/>
                                      <a:ea typeface="Cambria Math"/>
                                    </a:rPr>
                                    <m:t>𝜖</m:t>
                                  </m:r>
                                </m:e>
                              </m:d>
                            </m:e>
                            <m:sup>
                              <m:r>
                                <a:rPr lang="sv-SE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sv-SE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sv-SE" i="1">
                                  <a:latin typeface="Cambria Math"/>
                                  <a:ea typeface="Cambria Math"/>
                                </a:rPr>
                                <m:t>𝜖</m:t>
                              </m:r>
                            </m:e>
                            <m:sup>
                              <m:r>
                                <a:rPr lang="sv-SE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sv-SE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sv-SE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sv-SE" i="1">
                              <a:latin typeface="Cambria Math"/>
                            </a:rPr>
                            <m:t>1.75</m:t>
                          </m:r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𝜌</m:t>
                          </m:r>
                          <m:sSub>
                            <m:sSubPr>
                              <m:ctrlPr>
                                <a:rPr lang="sv-SE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sSubSup>
                                <m:sSubSupPr>
                                  <m:ctrlPr>
                                    <a:rPr lang="sv-SE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sSup>
                                    <m:sSupPr>
                                      <m:ctrlPr>
                                        <a:rPr lang="sv-SE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sv-SE" i="1">
                                          <a:latin typeface="Cambria Math"/>
                                          <a:ea typeface="Cambria Math"/>
                                        </a:rPr>
                                        <m:t>𝑢</m:t>
                                      </m:r>
                                    </m:e>
                                    <m:sup>
                                      <m:r>
                                        <a:rPr lang="sv-SE" i="1"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  <m:sub>
                                  <m:r>
                                    <a:rPr lang="sv-SE" i="1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  <m:sup/>
                              </m:sSubSup>
                            </m:e>
                            <m:sub/>
                          </m:sSub>
                        </m:num>
                        <m:den>
                          <m:sSubSup>
                            <m:sSubSupPr>
                              <m:ctrlPr>
                                <a:rPr lang="sv-SE" i="1">
                                  <a:latin typeface="Cambria Math"/>
                                </a:rPr>
                              </m:ctrlPr>
                            </m:sSubSupPr>
                            <m:e>
                              <m:sSub>
                                <m:sSubPr>
                                  <m:ctrlPr>
                                    <a:rPr lang="sv-SE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sv-SE" i="1">
                                      <a:latin typeface="Cambria Math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sv-SE" i="1"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  <m:sub/>
                            <m:sup/>
                          </m:sSubSup>
                        </m:den>
                      </m:f>
                      <m:f>
                        <m:fPr>
                          <m:ctrlPr>
                            <a:rPr lang="sv-SE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sv-SE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sv-SE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sv-SE" i="1">
                                      <a:latin typeface="Cambria Math"/>
                                    </a:rPr>
                                    <m:t>1−</m:t>
                                  </m:r>
                                  <m:r>
                                    <a:rPr lang="sv-SE" i="1">
                                      <a:latin typeface="Cambria Math"/>
                                      <a:ea typeface="Cambria Math"/>
                                    </a:rPr>
                                    <m:t>𝜖</m:t>
                                  </m:r>
                                </m:e>
                              </m:d>
                            </m:e>
                            <m:sup/>
                          </m:sSup>
                        </m:num>
                        <m:den>
                          <m:sSup>
                            <m:sSupPr>
                              <m:ctrlPr>
                                <a:rPr lang="sv-SE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sv-SE" i="1">
                                  <a:latin typeface="Cambria Math"/>
                                  <a:ea typeface="Cambria Math"/>
                                </a:rPr>
                                <m:t>𝜖</m:t>
                              </m:r>
                            </m:e>
                            <m:sup>
                              <m:r>
                                <a:rPr lang="sv-SE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sv-SE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2154007"/>
                <a:ext cx="5004556" cy="83548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785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Forchheimer</a:t>
            </a:r>
            <a:r>
              <a:rPr lang="en-US" dirty="0" smtClean="0"/>
              <a:t> drag </a:t>
            </a:r>
          </a:p>
        </p:txBody>
      </p:sp>
      <p:sp>
        <p:nvSpPr>
          <p:cNvPr id="10244" name="Rectangle 8"/>
          <p:cNvSpPr>
            <a:spLocks noGrp="1" noChangeArrowheads="1"/>
          </p:cNvSpPr>
          <p:nvPr>
            <p:ph idx="1"/>
          </p:nvPr>
        </p:nvSpPr>
        <p:spPr>
          <a:xfrm>
            <a:off x="465016" y="1383323"/>
            <a:ext cx="8211441" cy="3240656"/>
          </a:xfrm>
        </p:spPr>
        <p:txBody>
          <a:bodyPr/>
          <a:lstStyle/>
          <a:p>
            <a:r>
              <a:rPr lang="en-US" dirty="0" smtClean="0"/>
              <a:t>The Brinkman Equations physics interface in COMSOL has the optional feature “</a:t>
            </a:r>
            <a:r>
              <a:rPr lang="en-US" dirty="0" err="1" smtClean="0"/>
              <a:t>Forchheimer</a:t>
            </a:r>
            <a:r>
              <a:rPr lang="en-US" dirty="0" smtClean="0"/>
              <a:t> Drag” that amends a term to account for turbulent drag, according to the </a:t>
            </a:r>
            <a:r>
              <a:rPr lang="en-US" dirty="0" err="1" smtClean="0"/>
              <a:t>Forchheimer</a:t>
            </a:r>
            <a:r>
              <a:rPr lang="en-US" dirty="0" smtClean="0"/>
              <a:t> equation.</a:t>
            </a:r>
          </a:p>
        </p:txBody>
      </p:sp>
      <p:sp>
        <p:nvSpPr>
          <p:cNvPr id="2" name="AutoShape 2" descr="imap://niklas@glen.comsol.com:993/fetch%3EUID%3E.INBOX%3E91391?part=1.2.2&amp;filename=bjibgjjj.png"/>
          <p:cNvSpPr>
            <a:spLocks noChangeAspect="1" noChangeArrowheads="1"/>
          </p:cNvSpPr>
          <p:nvPr/>
        </p:nvSpPr>
        <p:spPr bwMode="auto">
          <a:xfrm>
            <a:off x="155575" y="-108347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3" name="AutoShape 4" descr="imap://niklas@glen.comsol.com:993/fetch%3EUID%3E.INBOX%3E91391?part=1.2.2&amp;filename=bjibgjjj.png"/>
          <p:cNvSpPr>
            <a:spLocks noChangeAspect="1" noChangeArrowheads="1"/>
          </p:cNvSpPr>
          <p:nvPr/>
        </p:nvSpPr>
        <p:spPr bwMode="auto">
          <a:xfrm>
            <a:off x="307975" y="5953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4" name="AutoShape 6" descr="imap://niklas@glen.comsol.com:993/fetch%3EUID%3E.INBOX%3E91391?part=1.2.2&amp;filename=bjibgjjj.png"/>
          <p:cNvSpPr>
            <a:spLocks noChangeAspect="1" noChangeArrowheads="1"/>
          </p:cNvSpPr>
          <p:nvPr/>
        </p:nvSpPr>
        <p:spPr bwMode="auto">
          <a:xfrm>
            <a:off x="460375" y="120253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" y="2589392"/>
            <a:ext cx="2266950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705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SOL Slide Template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3" id="{1B2FD162-6854-CE4F-93F3-3F9D3A696CF6}" vid="{340E7C5E-2373-8C43-A9A2-E319A99381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 Slide Template</Template>
  <TotalTime>61</TotalTime>
  <Words>314</Words>
  <Application>Microsoft Office PowerPoint</Application>
  <PresentationFormat>On-screen Show (16:9)</PresentationFormat>
  <Paragraphs>34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Symbol</vt:lpstr>
      <vt:lpstr>Lato Light</vt:lpstr>
      <vt:lpstr>Wingdings</vt:lpstr>
      <vt:lpstr>Cambria Math</vt:lpstr>
      <vt:lpstr>Lato</vt:lpstr>
      <vt:lpstr>Calibri</vt:lpstr>
      <vt:lpstr>COMSOL Slide Template</vt:lpstr>
      <vt:lpstr>Forchheimer flow and the Ergun Equation in COMSOL</vt:lpstr>
      <vt:lpstr>Application areas</vt:lpstr>
      <vt:lpstr>Pressure drop in packed beds</vt:lpstr>
      <vt:lpstr>Intermediate Flow</vt:lpstr>
      <vt:lpstr>Forchheimer drag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COMSOL Slide Template</dc:title>
  <dc:creator>Niklas Rom</dc:creator>
  <cp:lastModifiedBy>Niklas Rom</cp:lastModifiedBy>
  <cp:revision>13</cp:revision>
  <dcterms:created xsi:type="dcterms:W3CDTF">2019-09-05T12:38:09Z</dcterms:created>
  <dcterms:modified xsi:type="dcterms:W3CDTF">2019-09-06T08:16:52Z</dcterms:modified>
</cp:coreProperties>
</file>