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290" autoAdjust="0"/>
  </p:normalViewPr>
  <p:slideViewPr>
    <p:cSldViewPr>
      <p:cViewPr>
        <p:scale>
          <a:sx n="130" d="100"/>
          <a:sy n="130" d="100"/>
        </p:scale>
        <p:origin x="-43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8/31/2018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TextBox 6"/>
          <p:cNvSpPr txBox="1"/>
          <p:nvPr/>
        </p:nvSpPr>
        <p:spPr>
          <a:xfrm>
            <a:off x="609600" y="6159753"/>
            <a:ext cx="3657600" cy="461665"/>
          </a:xfrm>
          <a:prstGeom prst="rect">
            <a:avLst/>
          </a:prstGeom>
          <a:noFill/>
        </p:spPr>
        <p:txBody>
          <a:bodyPr wrap="square" rtlCol="0">
            <a:spAutoFit/>
          </a:bodyPr>
          <a:lstStyle/>
          <a:p>
            <a:r>
              <a:rPr lang="en-US" sz="800" dirty="0" smtClean="0"/>
              <a:t>Unless otherwise noted, any of the images, text, and equations here may be copied and modified for your own internal use. © Copyright 2017 COMSOL. All trademarks are the property of their respective owners. See </a:t>
            </a:r>
            <a:r>
              <a:rPr lang="en-US" sz="800" dirty="0" smtClean="0">
                <a:hlinkClick r:id="rId2"/>
              </a:rPr>
              <a:t>www.comsol.com/trademarks</a:t>
            </a:r>
            <a:r>
              <a:rPr lang="en-US" sz="800" dirty="0" smtClean="0"/>
              <a:t>.</a:t>
            </a:r>
            <a:endParaRPr lang="en-US" sz="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28801"/>
            <a:ext cx="8229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0BBBE4C6-F6BD-4260-9CE5-0D6BC28699E0}" type="datetimeFigureOut">
              <a:rPr lang="sv-SE"/>
              <a:pPr>
                <a:defRPr/>
              </a:pPr>
              <a:t>2018-08-31</a:t>
            </a:fld>
            <a:endParaRPr lang="sv-SE"/>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sv-SE"/>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CE32F84F-9D80-40B5-A2C3-9A04DC4532BA}" type="slidenum">
              <a:rPr lang="sv-SE"/>
              <a:pPr>
                <a:defRPr/>
              </a:pPr>
              <a:t>‹#›</a:t>
            </a:fld>
            <a:endParaRPr lang="sv-SE"/>
          </a:p>
        </p:txBody>
      </p:sp>
    </p:spTree>
    <p:extLst>
      <p:ext uri="{BB962C8B-B14F-4D97-AF65-F5344CB8AC3E}">
        <p14:creationId xmlns:p14="http://schemas.microsoft.com/office/powerpoint/2010/main" val="19817597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1695" y="395005"/>
            <a:ext cx="7772400" cy="1470025"/>
          </a:xfrm>
        </p:spPr>
        <p:txBody>
          <a:bodyPr>
            <a:normAutofit/>
          </a:bodyPr>
          <a:lstStyle/>
          <a:p>
            <a:pPr algn="l"/>
            <a:r>
              <a:rPr lang="sv-SE" sz="3600" dirty="0" smtClean="0"/>
              <a:t>Image to Material Import</a:t>
            </a:r>
            <a:endParaRPr lang="sv-SE" sz="36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8005" y="2238445"/>
            <a:ext cx="6067990" cy="2857762"/>
          </a:xfrm>
          <a:prstGeom prst="rect">
            <a:avLst/>
          </a:prstGeom>
        </p:spPr>
      </p:pic>
    </p:spTree>
    <p:extLst>
      <p:ext uri="{BB962C8B-B14F-4D97-AF65-F5344CB8AC3E}">
        <p14:creationId xmlns:p14="http://schemas.microsoft.com/office/powerpoint/2010/main" val="2437058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5005"/>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800960" y="2354490"/>
            <a:ext cx="2991996" cy="2031325"/>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function </a:t>
            </a:r>
            <a:r>
              <a:rPr lang="en-US" b="1" dirty="0" smtClean="0"/>
              <a:t>im1(</a:t>
            </a:r>
            <a:r>
              <a:rPr lang="en-US" b="1" dirty="0" err="1" smtClean="0"/>
              <a:t>x,y</a:t>
            </a:r>
            <a:r>
              <a:rPr lang="en-US" b="1" dirty="0" smtClean="0"/>
              <a:t>)</a:t>
            </a:r>
            <a:r>
              <a:rPr lang="en-US" i="1" dirty="0" smtClean="0"/>
              <a:t> creates a 2D interpolation table based on the image porous_structure.png. The coordinate values of its bounding rectangle is given by the parameters </a:t>
            </a:r>
            <a:r>
              <a:rPr lang="en-US" b="1" dirty="0" err="1" smtClean="0"/>
              <a:t>xmin</a:t>
            </a:r>
            <a:r>
              <a:rPr lang="en-US" b="1" dirty="0" smtClean="0"/>
              <a:t>, </a:t>
            </a:r>
            <a:r>
              <a:rPr lang="en-US" b="1" dirty="0" err="1" smtClean="0"/>
              <a:t>xmax</a:t>
            </a:r>
            <a:r>
              <a:rPr lang="en-US" b="1" dirty="0" smtClean="0"/>
              <a:t>, </a:t>
            </a:r>
            <a:r>
              <a:rPr lang="en-US" b="1" dirty="0" err="1" smtClean="0"/>
              <a:t>ymin</a:t>
            </a:r>
            <a:r>
              <a:rPr lang="en-US" b="1" dirty="0" smtClean="0"/>
              <a:t>, </a:t>
            </a:r>
            <a:r>
              <a:rPr lang="en-US" b="1" dirty="0" err="1" smtClean="0"/>
              <a:t>ymax</a:t>
            </a:r>
            <a:r>
              <a:rPr lang="en-US" i="1" dirty="0" smtClean="0"/>
              <a:t>. The image will be fit to this rectangle and can be visualized as, for example, the shown height plot.</a:t>
            </a:r>
            <a:endParaRPr lang="en-US" i="1"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7395" y="164574"/>
            <a:ext cx="3569130" cy="2062453"/>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1044104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7" y="433409"/>
            <a:ext cx="9137933" cy="5711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71264" y="1585560"/>
            <a:ext cx="3725285" cy="954107"/>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geometry is a rectangle with lower left </a:t>
            </a:r>
            <a:r>
              <a:rPr lang="en-US" i="1" dirty="0"/>
              <a:t>corner at </a:t>
            </a:r>
            <a:r>
              <a:rPr lang="en-US" b="1" dirty="0" err="1" smtClean="0"/>
              <a:t>xmin</a:t>
            </a:r>
            <a:r>
              <a:rPr lang="en-US" b="1" dirty="0" smtClean="0"/>
              <a:t>, </a:t>
            </a:r>
            <a:r>
              <a:rPr lang="en-US" b="1" dirty="0" err="1" smtClean="0"/>
              <a:t>xmax</a:t>
            </a:r>
            <a:r>
              <a:rPr lang="en-US" b="1" dirty="0" smtClean="0"/>
              <a:t> </a:t>
            </a:r>
            <a:r>
              <a:rPr lang="en-US" i="1" dirty="0" smtClean="0"/>
              <a:t>(defined as Parameters) and </a:t>
            </a:r>
            <a:r>
              <a:rPr lang="en-US" b="1" dirty="0" smtClean="0"/>
              <a:t>Width: </a:t>
            </a:r>
            <a:r>
              <a:rPr lang="en-US" b="1" dirty="0" err="1" smtClean="0"/>
              <a:t>xmax-xmin</a:t>
            </a:r>
            <a:r>
              <a:rPr lang="en-US" b="1" dirty="0" smtClean="0"/>
              <a:t> </a:t>
            </a:r>
            <a:r>
              <a:rPr lang="en-US" i="1" dirty="0" smtClean="0"/>
              <a:t>and </a:t>
            </a:r>
            <a:r>
              <a:rPr lang="en-US" b="1" dirty="0" smtClean="0"/>
              <a:t>Height: </a:t>
            </a:r>
            <a:r>
              <a:rPr lang="en-US" b="1" dirty="0" err="1" smtClean="0"/>
              <a:t>ymax-ymin</a:t>
            </a:r>
            <a:r>
              <a:rPr lang="en-US" i="1" dirty="0" smtClean="0"/>
              <a:t>.</a:t>
            </a:r>
            <a:endParaRPr lang="en-US" i="1" dirty="0"/>
          </a:p>
        </p:txBody>
      </p:sp>
    </p:spTree>
    <p:extLst>
      <p:ext uri="{BB962C8B-B14F-4D97-AF65-F5344CB8AC3E}">
        <p14:creationId xmlns:p14="http://schemas.microsoft.com/office/powerpoint/2010/main" val="123112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5005"/>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800960" y="2354490"/>
            <a:ext cx="2991996" cy="738664"/>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To integrate the total heat flux on the left boundary, an integration operator </a:t>
            </a:r>
            <a:r>
              <a:rPr lang="en-US" b="1" dirty="0" smtClean="0"/>
              <a:t>intop1()</a:t>
            </a:r>
            <a:r>
              <a:rPr lang="en-US" i="1" dirty="0" smtClean="0"/>
              <a:t> is needed.</a:t>
            </a:r>
            <a:endParaRPr lang="en-US" i="1" dirty="0"/>
          </a:p>
        </p:txBody>
      </p:sp>
    </p:spTree>
    <p:extLst>
      <p:ext uri="{BB962C8B-B14F-4D97-AF65-F5344CB8AC3E}">
        <p14:creationId xmlns:p14="http://schemas.microsoft.com/office/powerpoint/2010/main" val="2134125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3411"/>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71264" y="1585560"/>
            <a:ext cx="3725285" cy="1169551"/>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variable </a:t>
            </a:r>
            <a:r>
              <a:rPr lang="en-US" b="1" dirty="0" err="1" smtClean="0"/>
              <a:t>keq</a:t>
            </a:r>
            <a:r>
              <a:rPr lang="en-US" i="1" dirty="0" smtClean="0"/>
              <a:t> is defined </a:t>
            </a:r>
            <a:r>
              <a:rPr lang="en-US" i="1" dirty="0"/>
              <a:t>as </a:t>
            </a:r>
            <a:r>
              <a:rPr lang="en-US" b="1" dirty="0"/>
              <a:t>intop1(</a:t>
            </a:r>
            <a:r>
              <a:rPr lang="en-US" b="1" dirty="0" err="1"/>
              <a:t>ht.ndflux</a:t>
            </a:r>
            <a:r>
              <a:rPr lang="en-US" b="1" dirty="0"/>
              <a:t>)/(T1-T0)/1[m</a:t>
            </a:r>
            <a:r>
              <a:rPr lang="en-US" b="1" dirty="0" smtClean="0"/>
              <a:t>]</a:t>
            </a:r>
            <a:r>
              <a:rPr lang="en-US" i="1" dirty="0" smtClean="0"/>
              <a:t> and computes the equivalent thermal flux through the structure: </a:t>
            </a:r>
            <a:r>
              <a:rPr lang="en-US" b="1" dirty="0" smtClean="0"/>
              <a:t>flux/temperature difference/thickness</a:t>
            </a:r>
            <a:r>
              <a:rPr lang="en-US" i="1" dirty="0" smtClean="0"/>
              <a:t>.</a:t>
            </a:r>
            <a:endParaRPr lang="en-US" i="1"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4615" y="3319852"/>
            <a:ext cx="5372832" cy="3104738"/>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1090598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020" y="548625"/>
            <a:ext cx="6367813" cy="39798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1241" y="2200040"/>
            <a:ext cx="6367813" cy="39798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40100" y="1059623"/>
            <a:ext cx="3725285" cy="954107"/>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heat transfer problem has fixed temperature T0 on the leftmost boundary, T1 on the rightmost boundary and the top and bottom boundaries are insulated.</a:t>
            </a:r>
            <a:endParaRPr lang="en-US" i="1" dirty="0"/>
          </a:p>
        </p:txBody>
      </p:sp>
    </p:spTree>
    <p:extLst>
      <p:ext uri="{BB962C8B-B14F-4D97-AF65-F5344CB8AC3E}">
        <p14:creationId xmlns:p14="http://schemas.microsoft.com/office/powerpoint/2010/main" val="3101182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8714"/>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54981" y="1163105"/>
            <a:ext cx="3187615" cy="738664"/>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mesh is in this case a mapped mesh with Predefined Element Size set to Extremely fine.</a:t>
            </a:r>
            <a:endParaRPr lang="en-US" i="1" dirty="0"/>
          </a:p>
        </p:txBody>
      </p:sp>
    </p:spTree>
    <p:extLst>
      <p:ext uri="{BB962C8B-B14F-4D97-AF65-F5344CB8AC3E}">
        <p14:creationId xmlns:p14="http://schemas.microsoft.com/office/powerpoint/2010/main" val="2509862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8" y="433409"/>
            <a:ext cx="9137042" cy="5710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52485" y="3390666"/>
            <a:ext cx="3187615" cy="954107"/>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A combination of a Surface Plot of the temperature and an Arrow Surface Plot with the arrows colored by the magnitude of the heat flux.</a:t>
            </a:r>
            <a:endParaRPr lang="en-US" i="1" dirty="0"/>
          </a:p>
        </p:txBody>
      </p:sp>
    </p:spTree>
    <p:extLst>
      <p:ext uri="{BB962C8B-B14F-4D97-AF65-F5344CB8AC3E}">
        <p14:creationId xmlns:p14="http://schemas.microsoft.com/office/powerpoint/2010/main" val="3835958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3410"/>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66522" y="4542745"/>
            <a:ext cx="3187615" cy="738664"/>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image function </a:t>
            </a:r>
            <a:r>
              <a:rPr lang="en-US" b="1" dirty="0" smtClean="0"/>
              <a:t>im1(</a:t>
            </a:r>
            <a:r>
              <a:rPr lang="en-US" b="1" dirty="0" err="1" smtClean="0"/>
              <a:t>x,y</a:t>
            </a:r>
            <a:r>
              <a:rPr lang="en-US" b="1" dirty="0" smtClean="0"/>
              <a:t>)</a:t>
            </a:r>
            <a:r>
              <a:rPr lang="en-US" i="1" dirty="0" smtClean="0"/>
              <a:t> visualized with a Surface Plot and Color table set to </a:t>
            </a:r>
            <a:r>
              <a:rPr lang="en-US" i="1" dirty="0" err="1" smtClean="0"/>
              <a:t>GrayPrint</a:t>
            </a:r>
            <a:r>
              <a:rPr lang="en-US" i="1" dirty="0" smtClean="0"/>
              <a:t>.</a:t>
            </a:r>
            <a:endParaRPr lang="en-US" i="1" dirty="0"/>
          </a:p>
        </p:txBody>
      </p:sp>
    </p:spTree>
    <p:extLst>
      <p:ext uri="{BB962C8B-B14F-4D97-AF65-F5344CB8AC3E}">
        <p14:creationId xmlns:p14="http://schemas.microsoft.com/office/powerpoint/2010/main" val="3803266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3410"/>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590806" y="1854395"/>
            <a:ext cx="3187615" cy="523220"/>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local heat flux visualized along the leftmost boundary.</a:t>
            </a:r>
            <a:endParaRPr lang="en-US" i="1" dirty="0"/>
          </a:p>
        </p:txBody>
      </p:sp>
    </p:spTree>
    <p:extLst>
      <p:ext uri="{BB962C8B-B14F-4D97-AF65-F5344CB8AC3E}">
        <p14:creationId xmlns:p14="http://schemas.microsoft.com/office/powerpoint/2010/main" val="392994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0" y="471814"/>
            <a:ext cx="9155752" cy="572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18379" y="1331175"/>
            <a:ext cx="3648475" cy="307777"/>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local thermal conductivity </a:t>
            </a:r>
            <a:r>
              <a:rPr lang="en-US" b="1" dirty="0" err="1" smtClean="0"/>
              <a:t>klocal</a:t>
            </a:r>
            <a:r>
              <a:rPr lang="en-US" b="1" dirty="0" smtClean="0"/>
              <a:t>(</a:t>
            </a:r>
            <a:r>
              <a:rPr lang="en-US" b="1" dirty="0" err="1" smtClean="0"/>
              <a:t>x,y</a:t>
            </a:r>
            <a:r>
              <a:rPr lang="en-US" b="1" dirty="0" smtClean="0"/>
              <a:t>)</a:t>
            </a:r>
            <a:r>
              <a:rPr lang="en-US" i="1" dirty="0" smtClean="0"/>
              <a:t>.</a:t>
            </a:r>
            <a:endParaRPr lang="en-US" i="1" dirty="0"/>
          </a:p>
        </p:txBody>
      </p:sp>
    </p:spTree>
    <p:extLst>
      <p:ext uri="{BB962C8B-B14F-4D97-AF65-F5344CB8AC3E}">
        <p14:creationId xmlns:p14="http://schemas.microsoft.com/office/powerpoint/2010/main" val="1945332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Import</a:t>
            </a:r>
          </a:p>
        </p:txBody>
      </p:sp>
      <p:sp>
        <p:nvSpPr>
          <p:cNvPr id="3" name="Content Placeholder 2"/>
          <p:cNvSpPr>
            <a:spLocks noGrp="1"/>
          </p:cNvSpPr>
          <p:nvPr>
            <p:ph idx="1"/>
          </p:nvPr>
        </p:nvSpPr>
        <p:spPr>
          <a:xfrm>
            <a:off x="609600" y="1739180"/>
            <a:ext cx="8077200" cy="4144962"/>
          </a:xfrm>
        </p:spPr>
        <p:txBody>
          <a:bodyPr/>
          <a:lstStyle/>
          <a:p>
            <a:r>
              <a:rPr lang="en-US" sz="1400" dirty="0"/>
              <a:t>You can now use image data to represent 2D material distributions or to identify regions with different materials by their color or gray scale. Images used in this way can have many origins such as scanning electron microscope (SEM), computed tomography (CT), or magnetic resonance imaging (MRI).</a:t>
            </a:r>
          </a:p>
          <a:p>
            <a:r>
              <a:rPr lang="en-US" sz="1400" dirty="0"/>
              <a:t>An important application of image import is for easy computation of equivalent volume-averaged material properties for highly inhomogeneous or porous materials. This includes properties such as conductivity, permittivity, elasticity, or porosity and allows for converting spatially distributed values to a single representative averaged value. Such equivalent material properties can then be used for simulations of larger structures avoiding detailed microscopic information. This modeling approach has several advantages such as avoiding the often difficult operations of image segmenting and image-to-geometry conversion. It also brings greatly simplified meshing, less memory usage, and shorter computation times--this can be particularly important when the same type of analysis needs to be repeated many times for different images</a:t>
            </a:r>
            <a:r>
              <a:rPr lang="en-US" sz="1400" dirty="0" smtClean="0"/>
              <a:t>.</a:t>
            </a:r>
            <a:endParaRPr lang="en-US" sz="1400" dirty="0"/>
          </a:p>
          <a:p>
            <a:r>
              <a:rPr lang="en-US" sz="1400" dirty="0"/>
              <a:t>An imported image is made available as a general COMSOL interpolation function that can be used for any modeling purposes. Certain 3D analyses are made possible by importing multiple images representing sections of a 3D structure.</a:t>
            </a:r>
          </a:p>
          <a:p>
            <a:r>
              <a:rPr lang="en-US" sz="1400" dirty="0"/>
              <a:t>Supported image formats </a:t>
            </a:r>
            <a:r>
              <a:rPr lang="en-US" sz="1400" dirty="0" smtClean="0"/>
              <a:t>are: JPG</a:t>
            </a:r>
            <a:r>
              <a:rPr lang="en-US" sz="1400" dirty="0"/>
              <a:t>, </a:t>
            </a:r>
            <a:r>
              <a:rPr lang="en-US" sz="1400" dirty="0" smtClean="0"/>
              <a:t>JPEG, BMP, PNG, GIF</a:t>
            </a:r>
            <a:endParaRPr lang="en-US" sz="1400" dirty="0"/>
          </a:p>
        </p:txBody>
      </p:sp>
    </p:spTree>
    <p:extLst>
      <p:ext uri="{BB962C8B-B14F-4D97-AF65-F5344CB8AC3E}">
        <p14:creationId xmlns:p14="http://schemas.microsoft.com/office/powerpoint/2010/main" val="1166467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1815"/>
            <a:ext cx="9144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8380" y="2622495"/>
            <a:ext cx="3659891" cy="1818290"/>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cxnSp>
        <p:nvCxnSpPr>
          <p:cNvPr id="4" name="Straight Connector 3"/>
          <p:cNvCxnSpPr/>
          <p:nvPr/>
        </p:nvCxnSpPr>
        <p:spPr>
          <a:xfrm flipV="1">
            <a:off x="4034330" y="4440785"/>
            <a:ext cx="384050" cy="79325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flipV="1">
            <a:off x="1960460" y="1854396"/>
            <a:ext cx="2457920" cy="768099"/>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72000" y="1161898"/>
            <a:ext cx="3341235" cy="1384995"/>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Finally, the equivalent conductivity of the entire structure computed to a value of 16.9 W/(m^2*K). Note that this value is </a:t>
            </a:r>
            <a:r>
              <a:rPr lang="en-US" i="1" dirty="0"/>
              <a:t>between 160 W/(m^2*K</a:t>
            </a:r>
            <a:r>
              <a:rPr lang="en-US" i="1" dirty="0" smtClean="0"/>
              <a:t>) for solid Aluminum and 0.1 </a:t>
            </a:r>
            <a:r>
              <a:rPr lang="en-US" i="1" dirty="0"/>
              <a:t>W/(m^2*K</a:t>
            </a:r>
            <a:r>
              <a:rPr lang="en-US" i="1" dirty="0" smtClean="0"/>
              <a:t>) for the Air domain, as expected.</a:t>
            </a:r>
            <a:endParaRPr lang="en-US" i="1" dirty="0"/>
          </a:p>
        </p:txBody>
      </p:sp>
    </p:spTree>
    <p:extLst>
      <p:ext uri="{BB962C8B-B14F-4D97-AF65-F5344CB8AC3E}">
        <p14:creationId xmlns:p14="http://schemas.microsoft.com/office/powerpoint/2010/main" val="3905982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15" y="510220"/>
            <a:ext cx="6219226" cy="38870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0585" y="2534112"/>
            <a:ext cx="6223415" cy="38896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93830" y="1854395"/>
            <a:ext cx="3187615" cy="3108543"/>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benefit with image import is that a much coarser mesh can give satisfactory results. Here, the simulation is run for a mesh resulting in 231 degrees of freedom (the side of the sparse finite element system matrix being solved for), compared to the previous 20301 degrees of freedom. The resulting equivalent thermal conductivity is 17.1 W/(</a:t>
            </a:r>
            <a:r>
              <a:rPr lang="sv-SE" i="1" dirty="0" smtClean="0"/>
              <a:t>m^2*K). When running thousands of simulations in a parametric sweep, such computational cost </a:t>
            </a:r>
            <a:r>
              <a:rPr lang="sv-SE" i="1" smtClean="0"/>
              <a:t>savings can be </a:t>
            </a:r>
            <a:r>
              <a:rPr lang="sv-SE" i="1" dirty="0" smtClean="0"/>
              <a:t>very valuable.</a:t>
            </a:r>
            <a:endParaRPr lang="en-US" i="1" dirty="0"/>
          </a:p>
        </p:txBody>
      </p:sp>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4580" y="1854395"/>
            <a:ext cx="3076575" cy="2152650"/>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cxnSp>
        <p:nvCxnSpPr>
          <p:cNvPr id="6" name="Straight Connector 5"/>
          <p:cNvCxnSpPr/>
          <p:nvPr/>
        </p:nvCxnSpPr>
        <p:spPr>
          <a:xfrm flipV="1">
            <a:off x="5800960" y="4007045"/>
            <a:ext cx="153620" cy="161104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000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62664" y="779054"/>
            <a:ext cx="6818403" cy="5031055"/>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4303165" y="2430470"/>
            <a:ext cx="4647005" cy="2462213"/>
          </a:xfrm>
          <a:prstGeom prst="rect">
            <a:avLst/>
          </a:prstGeom>
          <a:solidFill>
            <a:schemeClr val="bg1"/>
          </a:solidFill>
          <a:ln>
            <a:noFill/>
          </a:ln>
          <a:effectLst>
            <a:outerShdw blurRad="292100" dist="139700" dir="2700000" algn="tl" rotWithShape="0">
              <a:srgbClr val="333333">
                <a:alpha val="65000"/>
              </a:srgbClr>
            </a:outerShdw>
          </a:effec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Scanning electron microscope (SEM) image of the repeat pattern in a silicon wafer. The scale at the bottom indicates that pore throat and body dimensions are on the order of 1-100 microns. The new image import feature makes it easier to use such images to represent 2D material distributions or to identify regions with different materials by their color or gray scale. </a:t>
            </a:r>
          </a:p>
          <a:p>
            <a:r>
              <a:rPr lang="en-US" i="1" dirty="0" smtClean="0"/>
              <a:t>Image from 1. M. </a:t>
            </a:r>
            <a:r>
              <a:rPr lang="en-US" i="1" dirty="0" err="1" smtClean="0"/>
              <a:t>Auset</a:t>
            </a:r>
            <a:r>
              <a:rPr lang="en-US" i="1" dirty="0" smtClean="0"/>
              <a:t> and A.A. Keller, “Pore-scale Processes that Control Dispersion of Colloids in Saturated Porous Media,” Water Resources Research, vol. 40, no. 3, 2004.  </a:t>
            </a:r>
            <a:endParaRPr lang="en-US" i="1" dirty="0"/>
          </a:p>
        </p:txBody>
      </p:sp>
    </p:spTree>
    <p:extLst>
      <p:ext uri="{BB962C8B-B14F-4D97-AF65-F5344CB8AC3E}">
        <p14:creationId xmlns:p14="http://schemas.microsoft.com/office/powerpoint/2010/main" val="1972432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855" y="471815"/>
            <a:ext cx="6451883" cy="40324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2305" y="2353660"/>
            <a:ext cx="4990384" cy="31189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77880" y="4158695"/>
            <a:ext cx="4647005" cy="1815882"/>
          </a:xfrm>
          <a:prstGeom prst="rect">
            <a:avLst/>
          </a:prstGeom>
          <a:solidFill>
            <a:schemeClr val="bg1"/>
          </a:solidFill>
          <a:ln>
            <a:noFill/>
          </a:ln>
          <a:effectLst>
            <a:outerShdw blurRad="292100" dist="139700" dir="2700000" algn="tl" rotWithShape="0">
              <a:srgbClr val="333333">
                <a:alpha val="65000"/>
              </a:srgbClr>
            </a:outerShdw>
          </a:effec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pictures illustrates a traditional modeling technique where the detailed outline of a geometry, based on image data, is represented in the simulation. This method is sometimes laborious since it may require manual cleaning and filtering of the image and geometry model in order to convert it to a format suitable for simulation. This model is available in the Model Library of the Subsurface Flow Module.</a:t>
            </a:r>
            <a:endParaRPr lang="en-US" i="1" dirty="0"/>
          </a:p>
        </p:txBody>
      </p:sp>
    </p:spTree>
    <p:extLst>
      <p:ext uri="{BB962C8B-B14F-4D97-AF65-F5344CB8AC3E}">
        <p14:creationId xmlns:p14="http://schemas.microsoft.com/office/powerpoint/2010/main" val="3968004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855" y="471815"/>
            <a:ext cx="6452040" cy="4032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8935" y="740650"/>
            <a:ext cx="3341077" cy="20881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descr="U:\PRODUCT\Marketing_Sales_Material\4.2a\Image\pore_scale_flow_homogenized_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0710" y="2763568"/>
            <a:ext cx="4845405" cy="30283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77880" y="4158695"/>
            <a:ext cx="4647005" cy="2462213"/>
          </a:xfrm>
          <a:prstGeom prst="rect">
            <a:avLst/>
          </a:prstGeom>
          <a:solidFill>
            <a:schemeClr val="bg1"/>
          </a:solidFill>
          <a:ln>
            <a:noFill/>
          </a:ln>
          <a:effectLst>
            <a:outerShdw blurRad="292100" dist="139700" dir="2700000" algn="tl" rotWithShape="0">
              <a:srgbClr val="333333">
                <a:alpha val="65000"/>
              </a:srgbClr>
            </a:outerShdw>
          </a:effec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pictures shows a simulation where the pore structure is represented implicitly by a gray-scale picture instead of explicitly by a CAD geometry. A flow simulation of the structure is run against a mesh generated on a single rectangle. Such meshes can be generated very quickly and without human intervention. An adaptive mesh was used to increase accuracy. The level of detail of the simulation result can be controlled very easily by coarsening or refining the mesh and be set to meet specified solution time goals where accuracy is traded against speed.</a:t>
            </a:r>
            <a:endParaRPr lang="en-US" i="1" dirty="0"/>
          </a:p>
        </p:txBody>
      </p:sp>
    </p:spTree>
    <p:extLst>
      <p:ext uri="{BB962C8B-B14F-4D97-AF65-F5344CB8AC3E}">
        <p14:creationId xmlns:p14="http://schemas.microsoft.com/office/powerpoint/2010/main" val="4264828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U:\PRODUCT\Marketing_Sales_Material\4.2a\Image\porous_thermal_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4363" y="1883199"/>
            <a:ext cx="4068551" cy="25428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9398" y="3611424"/>
            <a:ext cx="4070930" cy="25443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descr="U:\PRODUCT\Marketing_Sales_Material\4.2a\Image\porous_thermal_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5144" y="2584089"/>
            <a:ext cx="2258216" cy="1411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40835" y="855865"/>
            <a:ext cx="2227490" cy="13921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U:\PRODUCT\Marketing_Sales_Material\4.2a\Image\porous_thermal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4690" y="587030"/>
            <a:ext cx="3187615" cy="19922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85856" y="3774645"/>
            <a:ext cx="3763690" cy="2516073"/>
          </a:xfrm>
          <a:prstGeom prst="rect">
            <a:avLst/>
          </a:prstGeom>
          <a:solidFill>
            <a:schemeClr val="bg1"/>
          </a:solidFill>
          <a:ln>
            <a:noFill/>
          </a:ln>
          <a:effectLst>
            <a:outerShdw blurRad="292100" dist="139700" dir="2700000" algn="tl" rotWithShape="0">
              <a:srgbClr val="333333">
                <a:alpha val="65000"/>
              </a:srgbClr>
            </a:outerShdw>
          </a:effec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sz="1050" i="1" dirty="0" smtClean="0"/>
              <a:t>The picture shows a heat transfer simulation where image-to-material conversion was used to represent a porous structure. The goal is to efficiently compute the equivalent thermal conductivity of the structure.</a:t>
            </a:r>
          </a:p>
          <a:p>
            <a:endParaRPr lang="en-US" sz="1050" i="1" dirty="0" smtClean="0"/>
          </a:p>
          <a:p>
            <a:r>
              <a:rPr lang="en-US" sz="1050" i="1" dirty="0" smtClean="0"/>
              <a:t>The mesh refinement controls the granularity of the material representation and is easily controlled by the user. A coarser mesh results in faster and less memory intensive calculations. A finer mesh results in higher accuracy and resolves geometric detail.</a:t>
            </a:r>
          </a:p>
          <a:p>
            <a:endParaRPr lang="en-US" sz="1050" i="1" dirty="0" smtClean="0"/>
          </a:p>
          <a:p>
            <a:r>
              <a:rPr lang="en-US" sz="1050" i="1" dirty="0" smtClean="0"/>
              <a:t>When thousands of similar computations are needed on different images such trade-offs between accuracy and speed can be critical to bring down total compute-times to manageable levels.</a:t>
            </a:r>
            <a:endParaRPr lang="en-US" sz="1050" i="1" dirty="0"/>
          </a:p>
        </p:txBody>
      </p:sp>
    </p:spTree>
    <p:extLst>
      <p:ext uri="{BB962C8B-B14F-4D97-AF65-F5344CB8AC3E}">
        <p14:creationId xmlns:p14="http://schemas.microsoft.com/office/powerpoint/2010/main" val="3195353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a:t>
            </a:r>
            <a:endParaRPr lang="en-US" dirty="0"/>
          </a:p>
        </p:txBody>
      </p:sp>
      <p:sp>
        <p:nvSpPr>
          <p:cNvPr id="3" name="Content Placeholder 2"/>
          <p:cNvSpPr>
            <a:spLocks noGrp="1"/>
          </p:cNvSpPr>
          <p:nvPr>
            <p:ph idx="1"/>
          </p:nvPr>
        </p:nvSpPr>
        <p:spPr>
          <a:xfrm>
            <a:off x="609600" y="1777585"/>
            <a:ext cx="8077200" cy="4144962"/>
          </a:xfrm>
        </p:spPr>
        <p:txBody>
          <a:bodyPr/>
          <a:lstStyle/>
          <a:p>
            <a:r>
              <a:rPr lang="en-US" sz="1800" dirty="0" smtClean="0"/>
              <a:t>This is a basic example of image import for a thermal simulation based on</a:t>
            </a:r>
            <a:r>
              <a:rPr lang="en-US" sz="1800" dirty="0"/>
              <a:t> </a:t>
            </a:r>
            <a:r>
              <a:rPr lang="en-US" sz="1800" dirty="0" smtClean="0"/>
              <a:t>an image of a porous Aluminum structure.</a:t>
            </a:r>
          </a:p>
          <a:p>
            <a:r>
              <a:rPr lang="en-US" sz="1800" dirty="0" smtClean="0"/>
              <a:t>In this case, the image is binary and its pixels take the values 1 or 0 depending on if a material is present or not. The method shown is applicable also to gray scale images.</a:t>
            </a:r>
          </a:p>
          <a:p>
            <a:r>
              <a:rPr lang="en-US" sz="1800" dirty="0" smtClean="0"/>
              <a:t>We will here, to make it simple, assume that pixel values 1 represent Aluminum and 0 represent Air.</a:t>
            </a:r>
          </a:p>
          <a:p>
            <a:r>
              <a:rPr lang="en-US" sz="1800" dirty="0" smtClean="0"/>
              <a:t>In addition, since this is a thermal conductivity representation, it is assumed that the Air material has a significantly lower conductivity (</a:t>
            </a:r>
            <a:r>
              <a:rPr lang="en-US" sz="1800" dirty="0" err="1" smtClean="0"/>
              <a:t>kAir</a:t>
            </a:r>
            <a:r>
              <a:rPr lang="en-US" sz="1800" dirty="0" smtClean="0"/>
              <a:t>) than Aluminum (</a:t>
            </a:r>
            <a:r>
              <a:rPr lang="en-US" sz="1800" dirty="0" err="1" smtClean="0"/>
              <a:t>kAl</a:t>
            </a:r>
            <a:r>
              <a:rPr lang="en-US" sz="1800" dirty="0" smtClean="0"/>
              <a:t>) and is represented with an arbitrary low-enough value. Here, </a:t>
            </a:r>
            <a:r>
              <a:rPr lang="en-US" sz="1800" dirty="0" err="1" smtClean="0"/>
              <a:t>kAl</a:t>
            </a:r>
            <a:r>
              <a:rPr lang="en-US" sz="1800" dirty="0" smtClean="0"/>
              <a:t>=160 W/(m*K) and </a:t>
            </a:r>
            <a:r>
              <a:rPr lang="en-US" sz="1800" dirty="0" err="1" smtClean="0"/>
              <a:t>kAir</a:t>
            </a:r>
            <a:r>
              <a:rPr lang="en-US" sz="1800" dirty="0" smtClean="0"/>
              <a:t>=0.1 W/(m*K). This is to achieve </a:t>
            </a:r>
            <a:r>
              <a:rPr lang="en-US" sz="1800" dirty="0" err="1" smtClean="0"/>
              <a:t>kAl</a:t>
            </a:r>
            <a:r>
              <a:rPr lang="en-US" sz="1800" dirty="0" smtClean="0"/>
              <a:t>&gt;&gt;</a:t>
            </a:r>
            <a:r>
              <a:rPr lang="en-US" sz="1800" dirty="0" err="1" smtClean="0"/>
              <a:t>kAir</a:t>
            </a:r>
            <a:r>
              <a:rPr lang="en-US" sz="1800" dirty="0" smtClean="0"/>
              <a:t>.</a:t>
            </a:r>
          </a:p>
          <a:p>
            <a:pPr lvl="1"/>
            <a:r>
              <a:rPr lang="en-US" sz="1400" dirty="0" smtClean="0"/>
              <a:t>Keeping this value low approximates that there is no conduction at all in the Air domain. At the same time, keeping it not too low ensures faster and more robust convergence of the solvers. A zero value would make a singular problem that cannot be solved.</a:t>
            </a:r>
            <a:endParaRPr lang="en-US" sz="1400" dirty="0"/>
          </a:p>
        </p:txBody>
      </p:sp>
    </p:spTree>
    <p:extLst>
      <p:ext uri="{BB962C8B-B14F-4D97-AF65-F5344CB8AC3E}">
        <p14:creationId xmlns:p14="http://schemas.microsoft.com/office/powerpoint/2010/main" val="221112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3409"/>
            <a:ext cx="9144000" cy="571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3227825" y="2929735"/>
            <a:ext cx="1233160" cy="46086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602792" y="1361220"/>
            <a:ext cx="3917310" cy="954107"/>
          </a:xfrm>
          <a:prstGeom prst="rect">
            <a:avLst/>
          </a:prstGeom>
          <a:solidFill>
            <a:schemeClr val="bg1"/>
          </a:solidFill>
          <a:ln>
            <a:noFill/>
          </a:ln>
          <a:effectLst>
            <a:outerShdw blurRad="292100" dist="139700" dir="2700000" algn="tl" rotWithShape="0">
              <a:srgbClr val="333333">
                <a:alpha val="65000"/>
              </a:srgbClr>
            </a:outerShdw>
          </a:effec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geometry is a rectangle and the thermal conductivity of the highly heterogeneous material is represented by the function </a:t>
            </a:r>
            <a:r>
              <a:rPr lang="en-US" b="1" dirty="0" err="1" smtClean="0"/>
              <a:t>klocal</a:t>
            </a:r>
            <a:r>
              <a:rPr lang="en-US" b="1" dirty="0" smtClean="0"/>
              <a:t>(</a:t>
            </a:r>
            <a:r>
              <a:rPr lang="en-US" b="1" dirty="0" err="1" smtClean="0"/>
              <a:t>x,y</a:t>
            </a:r>
            <a:r>
              <a:rPr lang="en-US" b="1" dirty="0" smtClean="0"/>
              <a:t>)</a:t>
            </a:r>
            <a:r>
              <a:rPr lang="en-US" i="1" dirty="0" smtClean="0"/>
              <a:t>. </a:t>
            </a:r>
            <a:endParaRPr lang="en-US" i="1"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984" y="3390595"/>
            <a:ext cx="4408145" cy="2496325"/>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3573633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70" y="779055"/>
            <a:ext cx="6427523" cy="4889598"/>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pic>
      <p:cxnSp>
        <p:nvCxnSpPr>
          <p:cNvPr id="3" name="Straight Connector 2"/>
          <p:cNvCxnSpPr/>
          <p:nvPr/>
        </p:nvCxnSpPr>
        <p:spPr>
          <a:xfrm>
            <a:off x="3419850" y="2008015"/>
            <a:ext cx="2859647" cy="1420985"/>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724150" y="2276850"/>
            <a:ext cx="555347" cy="115215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340100" y="3429000"/>
            <a:ext cx="3302830" cy="1384995"/>
          </a:xfrm>
          <a:prstGeom prst="rect">
            <a:avLst/>
          </a:prstGeom>
          <a:solidFill>
            <a:schemeClr val="bg1"/>
          </a:solidFill>
          <a:ln w="25400">
            <a:solidFill>
              <a:srgbClr val="00B0F0"/>
            </a:solidFill>
            <a:miter lim="800000"/>
            <a:headEnd/>
            <a:tailEnd/>
          </a:ln>
          <a:effectLst>
            <a:outerShdw blurRad="292100" dist="139700" dir="2700000" algn="tl" rotWithShape="0">
              <a:srgbClr val="333333">
                <a:alpha val="65000"/>
              </a:srgbClr>
            </a:outerShdw>
          </a:effectLst>
          <a:extLst/>
        </p:spPr>
        <p:txBody>
          <a:bodyPr wrap="square" rtlCol="0">
            <a:spAutoFit/>
          </a:bodyPr>
          <a:lstStyle>
            <a:defPPr>
              <a:defRPr lang="sv-SE"/>
            </a:defPPr>
            <a:lvl1pPr>
              <a:defRPr sz="1400">
                <a:solidFill>
                  <a:schemeClr val="tx1"/>
                </a:solidFill>
                <a:latin typeface="Arial" charset="0"/>
                <a:cs typeface="Arial" charset="0"/>
              </a:defRPr>
            </a:lvl1pPr>
            <a:lvl2pPr>
              <a:defRPr>
                <a:solidFill>
                  <a:schemeClr val="tx1"/>
                </a:solidFill>
                <a:latin typeface="Arial" charset="0"/>
                <a:cs typeface="Arial" charset="0"/>
              </a:defRPr>
            </a:lvl2pPr>
            <a:lvl3pPr>
              <a:defRPr>
                <a:solidFill>
                  <a:schemeClr val="tx1"/>
                </a:solidFill>
                <a:latin typeface="Arial" charset="0"/>
                <a:cs typeface="Arial" charset="0"/>
              </a:defRPr>
            </a:lvl3pPr>
            <a:lvl4pPr>
              <a:defRPr>
                <a:solidFill>
                  <a:schemeClr val="tx1"/>
                </a:solidFill>
                <a:latin typeface="Arial" charset="0"/>
                <a:cs typeface="Arial" charset="0"/>
              </a:defRPr>
            </a:lvl4pPr>
            <a:lvl5pPr>
              <a:defRPr>
                <a:solidFill>
                  <a:schemeClr val="tx1"/>
                </a:solidFill>
                <a:latin typeface="Arial" charset="0"/>
                <a:cs typeface="Arial" charset="0"/>
              </a:defRPr>
            </a:lvl5pPr>
            <a:lvl6pPr>
              <a:defRPr>
                <a:solidFill>
                  <a:schemeClr val="tx1"/>
                </a:solidFill>
                <a:latin typeface="Arial" charset="0"/>
                <a:cs typeface="Arial" charset="0"/>
              </a:defRPr>
            </a:lvl6pPr>
            <a:lvl7pPr>
              <a:defRPr>
                <a:solidFill>
                  <a:schemeClr val="tx1"/>
                </a:solidFill>
                <a:latin typeface="Arial" charset="0"/>
                <a:cs typeface="Arial" charset="0"/>
              </a:defRPr>
            </a:lvl7pPr>
            <a:lvl8pPr>
              <a:defRPr>
                <a:solidFill>
                  <a:schemeClr val="tx1"/>
                </a:solidFill>
                <a:latin typeface="Arial" charset="0"/>
                <a:cs typeface="Arial" charset="0"/>
              </a:defRPr>
            </a:lvl8pPr>
            <a:lvl9pPr>
              <a:defRPr>
                <a:solidFill>
                  <a:schemeClr val="tx1"/>
                </a:solidFill>
                <a:latin typeface="Arial" charset="0"/>
                <a:cs typeface="Arial" charset="0"/>
              </a:defRPr>
            </a:lvl9pPr>
          </a:lstStyle>
          <a:p>
            <a:r>
              <a:rPr lang="en-US" i="1" dirty="0" smtClean="0"/>
              <a:t>The function </a:t>
            </a:r>
            <a:r>
              <a:rPr lang="en-US" b="1" dirty="0" err="1" smtClean="0"/>
              <a:t>klocal</a:t>
            </a:r>
            <a:r>
              <a:rPr lang="en-US" b="1" dirty="0" smtClean="0"/>
              <a:t>(</a:t>
            </a:r>
            <a:r>
              <a:rPr lang="en-US" b="1" dirty="0" err="1" smtClean="0"/>
              <a:t>x,y</a:t>
            </a:r>
            <a:r>
              <a:rPr lang="en-US" b="1" dirty="0" smtClean="0"/>
              <a:t>)</a:t>
            </a:r>
            <a:r>
              <a:rPr lang="en-US" i="1" dirty="0" smtClean="0"/>
              <a:t> is defined in terms of the imported image </a:t>
            </a:r>
            <a:r>
              <a:rPr lang="en-US" b="1" dirty="0" smtClean="0"/>
              <a:t>im1(</a:t>
            </a:r>
            <a:r>
              <a:rPr lang="en-US" b="1" dirty="0" err="1" smtClean="0"/>
              <a:t>x,y</a:t>
            </a:r>
            <a:r>
              <a:rPr lang="en-US" b="1" dirty="0" smtClean="0"/>
              <a:t>)</a:t>
            </a:r>
            <a:r>
              <a:rPr lang="en-US" i="1" dirty="0" smtClean="0"/>
              <a:t>. Where the image value is below a threshold </a:t>
            </a:r>
            <a:r>
              <a:rPr lang="en-US" dirty="0" smtClean="0"/>
              <a:t>0.5</a:t>
            </a:r>
            <a:r>
              <a:rPr lang="en-US" i="1" dirty="0" smtClean="0"/>
              <a:t> (black), the material is set to </a:t>
            </a:r>
            <a:r>
              <a:rPr lang="en-US" b="1" dirty="0" err="1" smtClean="0"/>
              <a:t>kAl</a:t>
            </a:r>
            <a:r>
              <a:rPr lang="en-US" i="1" dirty="0" smtClean="0"/>
              <a:t> and above </a:t>
            </a:r>
            <a:r>
              <a:rPr lang="en-US" dirty="0"/>
              <a:t>0.5</a:t>
            </a:r>
            <a:r>
              <a:rPr lang="en-US" i="1" dirty="0" smtClean="0"/>
              <a:t> (white) it is set to </a:t>
            </a:r>
            <a:r>
              <a:rPr lang="en-US" b="1" dirty="0" err="1"/>
              <a:t>kAir</a:t>
            </a:r>
            <a:r>
              <a:rPr lang="en-US" i="1" dirty="0" smtClean="0"/>
              <a:t>.</a:t>
            </a:r>
            <a:endParaRPr lang="en-US" i="1" dirty="0"/>
          </a:p>
        </p:txBody>
      </p:sp>
    </p:spTree>
    <p:extLst>
      <p:ext uri="{BB962C8B-B14F-4D97-AF65-F5344CB8AC3E}">
        <p14:creationId xmlns:p14="http://schemas.microsoft.com/office/powerpoint/2010/main" val="52458304"/>
      </p:ext>
    </p:extLst>
  </p:cSld>
  <p:clrMapOvr>
    <a:masterClrMapping/>
  </p:clrMapOvr>
</p:sld>
</file>

<file path=ppt/theme/theme1.xml><?xml version="1.0" encoding="utf-8"?>
<a:theme xmlns:a="http://schemas.openxmlformats.org/drawingml/2006/main" name="comsol_presentation_v5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comsol_presentation_v5_4_3</Template>
  <TotalTime>273</TotalTime>
  <Words>1234</Words>
  <Application>Microsoft Office PowerPoint</Application>
  <PresentationFormat>On-screen Show (4:3)</PresentationFormat>
  <Paragraphs>35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comsol_presentation_v5_4_3</vt:lpstr>
      <vt:lpstr>Image to Material Import</vt:lpstr>
      <vt:lpstr>Image Import</vt:lpstr>
      <vt:lpstr>PowerPoint Presentation</vt:lpstr>
      <vt:lpstr>PowerPoint Presentation</vt:lpstr>
      <vt:lpstr>PowerPoint Presentation</vt:lpstr>
      <vt:lpstr>PowerPoint Presentation</vt:lpstr>
      <vt:lpstr>An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Niklas Rom</cp:lastModifiedBy>
  <cp:revision>55</cp:revision>
  <dcterms:created xsi:type="dcterms:W3CDTF">2006-08-16T00:00:00Z</dcterms:created>
  <dcterms:modified xsi:type="dcterms:W3CDTF">2018-08-31T09:07:20Z</dcterms:modified>
</cp:coreProperties>
</file>