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70" r:id="rId3"/>
    <p:sldId id="262" r:id="rId4"/>
    <p:sldId id="265" r:id="rId5"/>
    <p:sldId id="264" r:id="rId6"/>
    <p:sldId id="266" r:id="rId7"/>
    <p:sldId id="267"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t>9/20/2017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a:t>Click to edit Master title style</a:t>
            </a:r>
          </a:p>
        </p:txBody>
      </p:sp>
      <p:sp>
        <p:nvSpPr>
          <p:cNvPr id="3" name="Content Placeholder 2"/>
          <p:cNvSpPr>
            <a:spLocks noGrp="1"/>
          </p:cNvSpPr>
          <p:nvPr>
            <p:ph idx="1"/>
          </p:nvPr>
        </p:nvSpPr>
        <p:spPr>
          <a:xfrm>
            <a:off x="457200" y="1828801"/>
            <a:ext cx="82296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9/20/2017</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1D8BD707-D9CF-40AE-B4C6-C98DA3205C09}" type="datetimeFigureOut">
              <a:rPr lang="en-US" smtClean="0"/>
              <a:pPr/>
              <a:t>9/20/2017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3600" dirty="0"/>
              <a:t>Modeling of Stray Current Corrosion in Buried Pipelines</a:t>
            </a:r>
          </a:p>
        </p:txBody>
      </p:sp>
      <p:sp>
        <p:nvSpPr>
          <p:cNvPr id="2" name="TextBox 1"/>
          <p:cNvSpPr txBox="1"/>
          <p:nvPr/>
        </p:nvSpPr>
        <p:spPr>
          <a:xfrm>
            <a:off x="914400" y="6167735"/>
            <a:ext cx="3657600" cy="461665"/>
          </a:xfrm>
          <a:prstGeom prst="rect">
            <a:avLst/>
          </a:prstGeom>
          <a:noFill/>
        </p:spPr>
        <p:txBody>
          <a:bodyPr wrap="square" rtlCol="0">
            <a:spAutoFit/>
          </a:bodyPr>
          <a:lstStyle/>
          <a:p>
            <a:r>
              <a:rPr lang="en-US" sz="800" dirty="0"/>
              <a:t>© Copyright 2015 COMSOL. Any of the images, text, and equations here may be copied and modified for your own internal use. All trademarks are the property of their respective owners. See </a:t>
            </a:r>
            <a:r>
              <a:rPr lang="en-US" sz="800" dirty="0">
                <a:hlinkClick r:id="rId2"/>
              </a:rPr>
              <a:t>www.comsol.com/trademarks</a:t>
            </a:r>
            <a:r>
              <a:rPr lang="en-US" sz="800" dirty="0"/>
              <a:t>.</a:t>
            </a:r>
          </a:p>
        </p:txBody>
      </p:sp>
    </p:spTree>
    <p:extLst>
      <p:ext uri="{BB962C8B-B14F-4D97-AF65-F5344CB8AC3E}">
        <p14:creationId xmlns:p14="http://schemas.microsoft.com/office/powerpoint/2010/main" val="584700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and Motivation</a:t>
            </a:r>
          </a:p>
        </p:txBody>
      </p:sp>
      <p:sp>
        <p:nvSpPr>
          <p:cNvPr id="3" name="Content Placeholder 2"/>
          <p:cNvSpPr>
            <a:spLocks noGrp="1"/>
          </p:cNvSpPr>
          <p:nvPr>
            <p:ph idx="1"/>
          </p:nvPr>
        </p:nvSpPr>
        <p:spPr/>
        <p:txBody>
          <a:bodyPr>
            <a:noAutofit/>
          </a:bodyPr>
          <a:lstStyle/>
          <a:p>
            <a:r>
              <a:rPr lang="en-US" sz="2000" dirty="0"/>
              <a:t>The impressed current cathodic protection (ICCP) system is often employed to mitigate corrosion of buried pipelines in oil and gas industry.</a:t>
            </a:r>
          </a:p>
          <a:p>
            <a:r>
              <a:rPr lang="en-US" sz="2000" dirty="0"/>
              <a:t>Metallic objects such as buried pipelines, which are present within the current flow of the ICCP system, may suffer from the stray current interactions leading to accelerated corrosion.</a:t>
            </a:r>
          </a:p>
          <a:p>
            <a:r>
              <a:rPr lang="en-US" sz="2000" dirty="0"/>
              <a:t>This model example demonstrates stray current corrosion of a buried pipeline, which is in vicinity of the ICCP system, using the </a:t>
            </a:r>
            <a:r>
              <a:rPr lang="en-US" sz="2000" i="1" dirty="0"/>
              <a:t>Current Distribution, Boundary Elements</a:t>
            </a:r>
            <a:r>
              <a:rPr lang="en-US" sz="2000" dirty="0"/>
              <a:t> interface.</a:t>
            </a:r>
          </a:p>
          <a:p>
            <a:r>
              <a:rPr lang="en-US" sz="2000" dirty="0"/>
              <a:t>Two crossing pipelines: a protected pipeline, an interference pipeline and an anode are considered to be edge electrodes. </a:t>
            </a:r>
          </a:p>
          <a:p>
            <a:r>
              <a:rPr lang="en-US" sz="2000" dirty="0"/>
              <a:t>The kinetics of electrochemical reactions occurring at the pipeline surfaces are accounted for through experimental polarization data.</a:t>
            </a:r>
          </a:p>
          <a:p>
            <a:r>
              <a:rPr lang="en-US" sz="2000" dirty="0"/>
              <a:t>The interference pipeline is found to be corroding, particularly in the region closer to the pipelines crossing. </a:t>
            </a:r>
          </a:p>
          <a:p>
            <a:endParaRPr lang="en-US" sz="2000" dirty="0"/>
          </a:p>
          <a:p>
            <a:pPr marL="0" indent="0">
              <a:buNone/>
            </a:pPr>
            <a:endParaRPr lang="en-US" sz="2400" dirty="0"/>
          </a:p>
          <a:p>
            <a:pPr marL="0" indent="0">
              <a:buNone/>
            </a:pPr>
            <a:r>
              <a:rPr lang="en-US" sz="2400" dirty="0"/>
              <a:t> </a:t>
            </a:r>
          </a:p>
        </p:txBody>
      </p:sp>
    </p:spTree>
    <p:extLst>
      <p:ext uri="{BB962C8B-B14F-4D97-AF65-F5344CB8AC3E}">
        <p14:creationId xmlns:p14="http://schemas.microsoft.com/office/powerpoint/2010/main" val="2729476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64CF32F-D2A1-4B5A-A79E-F679B32FA247}"/>
              </a:ext>
            </a:extLst>
          </p:cNvPr>
          <p:cNvPicPr>
            <a:picLocks noChangeAspect="1"/>
          </p:cNvPicPr>
          <p:nvPr/>
        </p:nvPicPr>
        <p:blipFill>
          <a:blip r:embed="rId2"/>
          <a:stretch>
            <a:fillRect/>
          </a:stretch>
        </p:blipFill>
        <p:spPr>
          <a:xfrm>
            <a:off x="1656582" y="883911"/>
            <a:ext cx="5830836" cy="4373889"/>
          </a:xfrm>
          <a:prstGeom prst="rect">
            <a:avLst/>
          </a:prstGeom>
        </p:spPr>
      </p:pic>
      <p:sp>
        <p:nvSpPr>
          <p:cNvPr id="2" name="Title 1"/>
          <p:cNvSpPr>
            <a:spLocks noGrp="1"/>
          </p:cNvSpPr>
          <p:nvPr>
            <p:ph type="title"/>
          </p:nvPr>
        </p:nvSpPr>
        <p:spPr/>
        <p:txBody>
          <a:bodyPr/>
          <a:lstStyle/>
          <a:p>
            <a:r>
              <a:rPr lang="en-IN" dirty="0"/>
              <a:t>Model Geometry</a:t>
            </a:r>
          </a:p>
        </p:txBody>
      </p:sp>
      <p:sp>
        <p:nvSpPr>
          <p:cNvPr id="5" name="TextBox 4"/>
          <p:cNvSpPr txBox="1"/>
          <p:nvPr/>
        </p:nvSpPr>
        <p:spPr>
          <a:xfrm rot="20275403">
            <a:off x="2550411" y="2960344"/>
            <a:ext cx="1882247" cy="369332"/>
          </a:xfrm>
          <a:prstGeom prst="rect">
            <a:avLst/>
          </a:prstGeom>
          <a:noFill/>
        </p:spPr>
        <p:txBody>
          <a:bodyPr wrap="none" rtlCol="0">
            <a:spAutoFit/>
          </a:bodyPr>
          <a:lstStyle/>
          <a:p>
            <a:r>
              <a:rPr lang="en-IN" dirty="0">
                <a:latin typeface="Calibri Light" panose="020F0302020204030204" pitchFamily="34" charset="0"/>
              </a:rPr>
              <a:t>Protected pipeline</a:t>
            </a:r>
          </a:p>
        </p:txBody>
      </p:sp>
      <p:sp>
        <p:nvSpPr>
          <p:cNvPr id="6" name="TextBox 5"/>
          <p:cNvSpPr txBox="1"/>
          <p:nvPr/>
        </p:nvSpPr>
        <p:spPr>
          <a:xfrm rot="2124039">
            <a:off x="4574985" y="3275318"/>
            <a:ext cx="2119298" cy="369332"/>
          </a:xfrm>
          <a:prstGeom prst="rect">
            <a:avLst/>
          </a:prstGeom>
          <a:noFill/>
        </p:spPr>
        <p:txBody>
          <a:bodyPr wrap="none" rtlCol="0">
            <a:spAutoFit/>
          </a:bodyPr>
          <a:lstStyle/>
          <a:p>
            <a:r>
              <a:rPr lang="en-IN" dirty="0">
                <a:latin typeface="Calibri Light" panose="020F0302020204030204" pitchFamily="34" charset="0"/>
              </a:rPr>
              <a:t>Interference pipeline</a:t>
            </a:r>
          </a:p>
        </p:txBody>
      </p:sp>
      <p:sp>
        <p:nvSpPr>
          <p:cNvPr id="9" name="TextBox 8"/>
          <p:cNvSpPr txBox="1"/>
          <p:nvPr/>
        </p:nvSpPr>
        <p:spPr>
          <a:xfrm>
            <a:off x="2939990" y="3420777"/>
            <a:ext cx="788999" cy="369332"/>
          </a:xfrm>
          <a:prstGeom prst="rect">
            <a:avLst/>
          </a:prstGeom>
          <a:noFill/>
        </p:spPr>
        <p:txBody>
          <a:bodyPr wrap="none" rtlCol="0">
            <a:spAutoFit/>
          </a:bodyPr>
          <a:lstStyle/>
          <a:p>
            <a:r>
              <a:rPr lang="en-IN" dirty="0">
                <a:latin typeface="Calibri Light" panose="020F0302020204030204" pitchFamily="34" charset="0"/>
              </a:rPr>
              <a:t>Anode</a:t>
            </a:r>
          </a:p>
        </p:txBody>
      </p:sp>
      <p:sp>
        <p:nvSpPr>
          <p:cNvPr id="10" name="TextBox 9"/>
          <p:cNvSpPr txBox="1"/>
          <p:nvPr/>
        </p:nvSpPr>
        <p:spPr>
          <a:xfrm>
            <a:off x="76200" y="4800600"/>
            <a:ext cx="9047798" cy="1477328"/>
          </a:xfrm>
          <a:prstGeom prst="rect">
            <a:avLst/>
          </a:prstGeom>
          <a:noFill/>
        </p:spPr>
        <p:txBody>
          <a:bodyPr wrap="none" rtlCol="0">
            <a:spAutoFit/>
          </a:bodyPr>
          <a:lstStyle/>
          <a:p>
            <a:pPr marL="285750" indent="-285750">
              <a:buFont typeface="Arial" panose="020B0604020202020204" pitchFamily="34" charset="0"/>
              <a:buChar char="•"/>
            </a:pPr>
            <a:r>
              <a:rPr lang="en-IN" dirty="0">
                <a:latin typeface="Calibri Light" panose="020F0302020204030204" pitchFamily="34" charset="0"/>
              </a:rPr>
              <a:t>The model geometry consists of a protected pipeline, an interference pipeline and an anode.</a:t>
            </a:r>
          </a:p>
          <a:p>
            <a:pPr marL="285750" indent="-285750">
              <a:buFont typeface="Arial" panose="020B0604020202020204" pitchFamily="34" charset="0"/>
              <a:buChar char="•"/>
            </a:pPr>
            <a:r>
              <a:rPr lang="en-IN" dirty="0">
                <a:latin typeface="Calibri Light" panose="020F0302020204030204" pitchFamily="34" charset="0"/>
              </a:rPr>
              <a:t>Both the pipelines are 1.6 km long and are crossing each other.</a:t>
            </a:r>
          </a:p>
          <a:p>
            <a:pPr marL="285750" indent="-285750">
              <a:buFont typeface="Arial" panose="020B0604020202020204" pitchFamily="34" charset="0"/>
              <a:buChar char="•"/>
            </a:pPr>
            <a:r>
              <a:rPr lang="en-IN" dirty="0">
                <a:latin typeface="Calibri Light" panose="020F0302020204030204" pitchFamily="34" charset="0"/>
              </a:rPr>
              <a:t>The protected pipeline diameter is 0.762 m, the interference pipeline diameter is 0.4064 m</a:t>
            </a:r>
          </a:p>
          <a:p>
            <a:r>
              <a:rPr lang="en-IN" dirty="0">
                <a:latin typeface="Calibri Light" panose="020F0302020204030204" pitchFamily="34" charset="0"/>
              </a:rPr>
              <a:t>      and the anode diameter is 0.1 m. </a:t>
            </a:r>
          </a:p>
          <a:p>
            <a:pPr marL="285750" indent="-285750">
              <a:buFont typeface="Arial" panose="020B0604020202020204" pitchFamily="34" charset="0"/>
              <a:buChar char="•"/>
            </a:pPr>
            <a:r>
              <a:rPr lang="en-IN" dirty="0">
                <a:latin typeface="Calibri Light" panose="020F0302020204030204" pitchFamily="34" charset="0"/>
              </a:rPr>
              <a:t>The soil conductivity is 0.005 S/m.</a:t>
            </a:r>
          </a:p>
        </p:txBody>
      </p:sp>
      <p:sp>
        <p:nvSpPr>
          <p:cNvPr id="11" name="TextBox 10">
            <a:extLst>
              <a:ext uri="{FF2B5EF4-FFF2-40B4-BE49-F238E27FC236}">
                <a16:creationId xmlns:a16="http://schemas.microsoft.com/office/drawing/2014/main" id="{B3F129D4-15AA-440E-B7DA-FEE63A3FD43A}"/>
              </a:ext>
            </a:extLst>
          </p:cNvPr>
          <p:cNvSpPr txBox="1"/>
          <p:nvPr/>
        </p:nvSpPr>
        <p:spPr>
          <a:xfrm>
            <a:off x="4433063" y="1885516"/>
            <a:ext cx="511679" cy="369332"/>
          </a:xfrm>
          <a:prstGeom prst="rect">
            <a:avLst/>
          </a:prstGeom>
          <a:noFill/>
        </p:spPr>
        <p:txBody>
          <a:bodyPr wrap="none" rtlCol="0">
            <a:spAutoFit/>
          </a:bodyPr>
          <a:lstStyle/>
          <a:p>
            <a:r>
              <a:rPr lang="en-IN" dirty="0">
                <a:latin typeface="Calibri Light" panose="020F0302020204030204" pitchFamily="34" charset="0"/>
              </a:rPr>
              <a:t>Soil</a:t>
            </a:r>
          </a:p>
        </p:txBody>
      </p:sp>
    </p:spTree>
    <p:extLst>
      <p:ext uri="{BB962C8B-B14F-4D97-AF65-F5344CB8AC3E}">
        <p14:creationId xmlns:p14="http://schemas.microsoft.com/office/powerpoint/2010/main" val="60022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Setup</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pPr marL="0" indent="0">
                  <a:buNone/>
                </a:pPr>
                <a:r>
                  <a:rPr lang="en-IN" sz="2000" dirty="0"/>
                  <a:t>The following governing equation is solved over edge domains comprising of anode, protected pipeline and interference pipeline:</a:t>
                </a:r>
              </a:p>
              <a:p>
                <a:pPr marL="0" indent="0">
                  <a:buNone/>
                </a:pPr>
                <a:endParaRPr lang="en-IN" sz="2000" dirty="0"/>
              </a:p>
              <a:p>
                <a:pPr marL="0" indent="0">
                  <a:buNone/>
                </a:pPr>
                <a:endParaRPr lang="en-IN" sz="2000" dirty="0"/>
              </a:p>
              <a:p>
                <a:pPr marL="0" indent="0">
                  <a:buNone/>
                </a:pPr>
                <a:r>
                  <a:rPr lang="en-IN" sz="2000" dirty="0"/>
                  <a:t>At the anode edge:</a:t>
                </a:r>
              </a:p>
              <a:p>
                <a:pPr marL="0" indent="0">
                  <a:buNone/>
                </a:pPr>
                <a:endParaRPr lang="en-IN" sz="2000" dirty="0"/>
              </a:p>
              <a:p>
                <a:pPr marL="0" indent="0">
                  <a:buNone/>
                </a:pPr>
                <a:r>
                  <a:rPr lang="en-IN" sz="2000" dirty="0"/>
                  <a:t>where, </a:t>
                </a:r>
                <a14:m>
                  <m:oMath xmlns:m="http://schemas.openxmlformats.org/officeDocument/2006/math">
                    <m:r>
                      <a:rPr lang="en-IN" sz="2000" i="1">
                        <a:latin typeface="Cambria Math" panose="02040503050406030204" pitchFamily="18" charset="0"/>
                        <a:ea typeface="Cambria Math"/>
                      </a:rPr>
                      <m:t>𝑖</m:t>
                    </m:r>
                    <m:r>
                      <a:rPr lang="en-IN" sz="2000" i="1">
                        <a:latin typeface="Cambria Math" panose="02040503050406030204" pitchFamily="18" charset="0"/>
                        <a:ea typeface="Cambria Math"/>
                      </a:rPr>
                      <m:t>_</m:t>
                    </m:r>
                    <m:r>
                      <a:rPr lang="en-IN" sz="2000" i="1">
                        <a:latin typeface="Cambria Math" panose="02040503050406030204" pitchFamily="18" charset="0"/>
                        <a:ea typeface="Cambria Math"/>
                      </a:rPr>
                      <m:t>𝑎𝑝𝑝</m:t>
                    </m:r>
                  </m:oMath>
                </a14:m>
                <a:r>
                  <a:rPr lang="en-IN" sz="2000" dirty="0"/>
                  <a:t> is applied current density and is equal to 1.528 A/m</a:t>
                </a:r>
                <a:r>
                  <a:rPr lang="en-IN" sz="2000" baseline="30000" dirty="0"/>
                  <a:t>2</a:t>
                </a:r>
                <a:r>
                  <a:rPr lang="en-IN" sz="2000" dirty="0"/>
                  <a:t> .</a:t>
                </a:r>
              </a:p>
              <a:p>
                <a:pPr marL="0" indent="0">
                  <a:buNone/>
                </a:pPr>
                <a:endParaRPr lang="en-IN" sz="2000" dirty="0"/>
              </a:p>
              <a:p>
                <a:pPr marL="0" indent="0">
                  <a:buNone/>
                </a:pPr>
                <a:r>
                  <a:rPr lang="en-IN" sz="2000" dirty="0"/>
                  <a:t>At both the protected and interference pipelines:  </a:t>
                </a:r>
              </a:p>
              <a:p>
                <a:pPr marL="0" indent="0">
                  <a:buNone/>
                </a:pPr>
                <a:endParaRPr lang="en-IN" sz="2000" dirty="0"/>
              </a:p>
              <a:p>
                <a:pPr marL="0" indent="0">
                  <a:buNone/>
                </a:pPr>
                <a:r>
                  <a:rPr lang="en-IN" sz="2000" dirty="0"/>
                  <a:t>where,</a:t>
                </a:r>
                <a14:m>
                  <m:oMath xmlns:m="http://schemas.openxmlformats.org/officeDocument/2006/math">
                    <m:r>
                      <a:rPr lang="en-IN" sz="2000" b="0" i="0" smtClean="0">
                        <a:latin typeface="Cambria Math" panose="02040503050406030204" pitchFamily="18" charset="0"/>
                        <a:ea typeface="Cambria Math"/>
                      </a:rPr>
                      <m:t>  </m:t>
                    </m:r>
                    <m:r>
                      <a:rPr lang="en-IN" sz="2000" b="0" i="1" smtClean="0">
                        <a:latin typeface="Cambria Math" panose="02040503050406030204" pitchFamily="18" charset="0"/>
                        <a:ea typeface="Cambria Math"/>
                      </a:rPr>
                      <m:t> </m:t>
                    </m:r>
                    <m:r>
                      <a:rPr lang="en-US" sz="2000" i="1">
                        <a:latin typeface="Cambria Math"/>
                        <a:ea typeface="Cambria Math"/>
                      </a:rPr>
                      <m:t>𝑓</m:t>
                    </m:r>
                    <m:r>
                      <a:rPr lang="en-US" sz="2000" i="1">
                        <a:latin typeface="Cambria Math"/>
                        <a:ea typeface="Cambria Math"/>
                      </a:rPr>
                      <m:t>(</m:t>
                    </m:r>
                    <m:sSub>
                      <m:sSubPr>
                        <m:ctrlPr>
                          <a:rPr lang="el-GR" sz="2000" i="1">
                            <a:latin typeface="Cambria Math" panose="02040503050406030204" pitchFamily="18" charset="0"/>
                            <a:ea typeface="Cambria Math"/>
                          </a:rPr>
                        </m:ctrlPr>
                      </m:sSubPr>
                      <m:e>
                        <m:r>
                          <a:rPr lang="el-GR" sz="2000" i="1">
                            <a:latin typeface="Cambria Math"/>
                            <a:ea typeface="Cambria Math"/>
                          </a:rPr>
                          <m:t>𝜙</m:t>
                        </m:r>
                      </m:e>
                      <m:sub>
                        <m:r>
                          <a:rPr lang="en-US" sz="2000" i="1">
                            <a:latin typeface="Cambria Math"/>
                            <a:ea typeface="Cambria Math"/>
                          </a:rPr>
                          <m:t>𝑙</m:t>
                        </m:r>
                      </m:sub>
                    </m:sSub>
                    <m:r>
                      <a:rPr lang="en-US" sz="2000" i="1">
                        <a:latin typeface="Cambria Math"/>
                        <a:ea typeface="Cambria Math"/>
                      </a:rPr>
                      <m:t>)</m:t>
                    </m:r>
                  </m:oMath>
                </a14:m>
                <a:r>
                  <a:rPr lang="en-IN" sz="2000" dirty="0"/>
                  <a:t> is an interpolation function obtained from the experimental polarization data (Ref. 1).</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41" t="-701" b="-1403"/>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885E484-A84C-4361-A28D-6BE311B593E2}"/>
                  </a:ext>
                </a:extLst>
              </p:cNvPr>
              <p:cNvSpPr txBox="1"/>
              <p:nvPr/>
            </p:nvSpPr>
            <p:spPr>
              <a:xfrm>
                <a:off x="3352800" y="2514600"/>
                <a:ext cx="2059436" cy="400110"/>
              </a:xfrm>
              <a:prstGeom prst="rect">
                <a:avLst/>
              </a:prstGeom>
              <a:noFill/>
            </p:spPr>
            <p:txBody>
              <a:bodyPr wrap="square" rtlCol="0">
                <a:spAutoFit/>
              </a:bodyPr>
              <a:lstStyle/>
              <a:p>
                <a:r>
                  <a:rPr lang="en-IN" sz="2000" dirty="0">
                    <a:sym typeface="Symbol"/>
                  </a:rPr>
                  <a:t></a:t>
                </a:r>
                <a14:m>
                  <m:oMath xmlns:m="http://schemas.openxmlformats.org/officeDocument/2006/math">
                    <m:r>
                      <a:rPr lang="en-IN" sz="2000" i="1" smtClean="0">
                        <a:latin typeface="Cambria Math"/>
                      </a:rPr>
                      <m:t>·</m:t>
                    </m:r>
                    <m:d>
                      <m:dPr>
                        <m:ctrlPr>
                          <a:rPr lang="en-US" sz="2000" b="0" i="1" smtClean="0">
                            <a:latin typeface="Cambria Math" panose="02040503050406030204" pitchFamily="18" charset="0"/>
                          </a:rPr>
                        </m:ctrlPr>
                      </m:dPr>
                      <m:e>
                        <m:r>
                          <a:rPr lang="en-US" sz="2000" b="0" i="1" smtClean="0">
                            <a:latin typeface="Cambria Math"/>
                          </a:rPr>
                          <m:t>−</m:t>
                        </m:r>
                        <m:r>
                          <a:rPr lang="en-US" sz="2000" b="0" i="1" smtClean="0">
                            <a:latin typeface="Cambria Math"/>
                            <a:ea typeface="Cambria Math"/>
                          </a:rPr>
                          <m:t>𝜎</m:t>
                        </m:r>
                        <m:r>
                          <a:rPr lang="el-GR" sz="2000" i="1" smtClean="0">
                            <a:latin typeface="Cambria Math"/>
                            <a:ea typeface="Cambria Math"/>
                          </a:rPr>
                          <m:t>𝛻</m:t>
                        </m:r>
                        <m:sSub>
                          <m:sSubPr>
                            <m:ctrlPr>
                              <a:rPr lang="el-GR" sz="2000" i="1" smtClean="0">
                                <a:latin typeface="Cambria Math" panose="02040503050406030204" pitchFamily="18" charset="0"/>
                                <a:ea typeface="Cambria Math"/>
                              </a:rPr>
                            </m:ctrlPr>
                          </m:sSubPr>
                          <m:e>
                            <m:r>
                              <a:rPr lang="el-GR" sz="2000" i="1">
                                <a:latin typeface="Cambria Math"/>
                                <a:ea typeface="Cambria Math"/>
                              </a:rPr>
                              <m:t>𝜙</m:t>
                            </m:r>
                          </m:e>
                          <m:sub>
                            <m:r>
                              <a:rPr lang="en-US" sz="2000" b="0" i="1" smtClean="0">
                                <a:latin typeface="Cambria Math"/>
                                <a:ea typeface="Cambria Math"/>
                              </a:rPr>
                              <m:t>𝑙</m:t>
                            </m:r>
                          </m:sub>
                        </m:sSub>
                      </m:e>
                    </m:d>
                    <m:r>
                      <a:rPr lang="en-US" sz="2000" b="0" i="1" smtClean="0">
                        <a:latin typeface="Cambria Math"/>
                        <a:ea typeface="Cambria Math"/>
                      </a:rPr>
                      <m:t>=0</m:t>
                    </m:r>
                  </m:oMath>
                </a14:m>
                <a:endParaRPr lang="en-IN" sz="2000" i="1" dirty="0"/>
              </a:p>
            </p:txBody>
          </p:sp>
        </mc:Choice>
        <mc:Fallback xmlns="">
          <p:sp>
            <p:nvSpPr>
              <p:cNvPr id="4" name="TextBox 3">
                <a:extLst>
                  <a:ext uri="{FF2B5EF4-FFF2-40B4-BE49-F238E27FC236}">
                    <a16:creationId xmlns:a16="http://schemas.microsoft.com/office/drawing/2014/main" id="{7885E484-A84C-4361-A28D-6BE311B593E2}"/>
                  </a:ext>
                </a:extLst>
              </p:cNvPr>
              <p:cNvSpPr txBox="1">
                <a:spLocks noRot="1" noChangeAspect="1" noMove="1" noResize="1" noEditPoints="1" noAdjustHandles="1" noChangeArrowheads="1" noChangeShapeType="1" noTextEdit="1"/>
              </p:cNvSpPr>
              <p:nvPr/>
            </p:nvSpPr>
            <p:spPr>
              <a:xfrm>
                <a:off x="3352800" y="2514600"/>
                <a:ext cx="2059436" cy="400110"/>
              </a:xfrm>
              <a:prstGeom prst="rect">
                <a:avLst/>
              </a:prstGeom>
              <a:blipFill>
                <a:blip r:embed="rId3"/>
                <a:stretch>
                  <a:fillRect l="-2959" t="-12308" b="-23077"/>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58ED20B-EA87-4136-844C-286FF003318A}"/>
                  </a:ext>
                </a:extLst>
              </p:cNvPr>
              <p:cNvSpPr txBox="1"/>
              <p:nvPr/>
            </p:nvSpPr>
            <p:spPr>
              <a:xfrm>
                <a:off x="3105705" y="3445093"/>
                <a:ext cx="27432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latin typeface="Cambria Math"/>
                          <a:ea typeface="Cambria Math"/>
                        </a:rPr>
                        <m:t>𝒏</m:t>
                      </m:r>
                      <m:r>
                        <a:rPr lang="en-US" sz="2000" i="1">
                          <a:latin typeface="Cambria Math"/>
                          <a:ea typeface="Cambria Math"/>
                        </a:rPr>
                        <m:t>∙</m:t>
                      </m:r>
                      <m:d>
                        <m:dPr>
                          <m:ctrlPr>
                            <a:rPr lang="en-US" sz="2000" i="1">
                              <a:latin typeface="Cambria Math" panose="02040503050406030204" pitchFamily="18" charset="0"/>
                            </a:rPr>
                          </m:ctrlPr>
                        </m:dPr>
                        <m:e>
                          <m:r>
                            <a:rPr lang="en-US" sz="2000" i="1">
                              <a:latin typeface="Cambria Math"/>
                            </a:rPr>
                            <m:t>−</m:t>
                          </m:r>
                          <m:r>
                            <a:rPr lang="en-US" sz="2000" i="1">
                              <a:latin typeface="Cambria Math"/>
                              <a:ea typeface="Cambria Math"/>
                            </a:rPr>
                            <m:t>𝜎</m:t>
                          </m:r>
                          <m:r>
                            <a:rPr lang="el-GR" sz="2000" i="1">
                              <a:latin typeface="Cambria Math"/>
                              <a:ea typeface="Cambria Math"/>
                            </a:rPr>
                            <m:t>𝛻</m:t>
                          </m:r>
                          <m:sSub>
                            <m:sSubPr>
                              <m:ctrlPr>
                                <a:rPr lang="el-GR" sz="2000" i="1">
                                  <a:latin typeface="Cambria Math" panose="02040503050406030204" pitchFamily="18" charset="0"/>
                                  <a:ea typeface="Cambria Math"/>
                                </a:rPr>
                              </m:ctrlPr>
                            </m:sSubPr>
                            <m:e>
                              <m:r>
                                <a:rPr lang="el-GR" sz="2000" i="1">
                                  <a:latin typeface="Cambria Math"/>
                                  <a:ea typeface="Cambria Math"/>
                                </a:rPr>
                                <m:t>𝜙</m:t>
                              </m:r>
                            </m:e>
                            <m:sub>
                              <m:r>
                                <a:rPr lang="en-US" sz="2000" i="1">
                                  <a:latin typeface="Cambria Math"/>
                                  <a:ea typeface="Cambria Math"/>
                                </a:rPr>
                                <m:t>𝑙</m:t>
                              </m:r>
                            </m:sub>
                          </m:sSub>
                        </m:e>
                      </m:d>
                      <m:r>
                        <a:rPr lang="en-US" sz="2000" b="0" i="1" smtClean="0">
                          <a:latin typeface="Cambria Math"/>
                          <a:ea typeface="Cambria Math"/>
                        </a:rPr>
                        <m:t>=</m:t>
                      </m:r>
                      <m:r>
                        <a:rPr lang="en-IN" sz="2000" b="0" i="1" smtClean="0">
                          <a:latin typeface="Cambria Math" panose="02040503050406030204" pitchFamily="18" charset="0"/>
                          <a:ea typeface="Cambria Math"/>
                        </a:rPr>
                        <m:t>𝑖</m:t>
                      </m:r>
                      <m:r>
                        <a:rPr lang="en-IN" sz="2000" b="0" i="1" smtClean="0">
                          <a:latin typeface="Cambria Math" panose="02040503050406030204" pitchFamily="18" charset="0"/>
                          <a:ea typeface="Cambria Math"/>
                        </a:rPr>
                        <m:t>_</m:t>
                      </m:r>
                      <m:r>
                        <a:rPr lang="en-IN" sz="2000" b="0" i="1" smtClean="0">
                          <a:latin typeface="Cambria Math" panose="02040503050406030204" pitchFamily="18" charset="0"/>
                          <a:ea typeface="Cambria Math"/>
                        </a:rPr>
                        <m:t>𝑎𝑝𝑝</m:t>
                      </m:r>
                    </m:oMath>
                  </m:oMathPara>
                </a14:m>
                <a:endParaRPr lang="en-IN" sz="2000" i="1" dirty="0"/>
              </a:p>
            </p:txBody>
          </p:sp>
        </mc:Choice>
        <mc:Fallback xmlns="">
          <p:sp>
            <p:nvSpPr>
              <p:cNvPr id="5" name="TextBox 4">
                <a:extLst>
                  <a:ext uri="{FF2B5EF4-FFF2-40B4-BE49-F238E27FC236}">
                    <a16:creationId xmlns:a16="http://schemas.microsoft.com/office/drawing/2014/main" id="{558ED20B-EA87-4136-844C-286FF003318A}"/>
                  </a:ext>
                </a:extLst>
              </p:cNvPr>
              <p:cNvSpPr txBox="1">
                <a:spLocks noRot="1" noChangeAspect="1" noMove="1" noResize="1" noEditPoints="1" noAdjustHandles="1" noChangeArrowheads="1" noChangeShapeType="1" noTextEdit="1"/>
              </p:cNvSpPr>
              <p:nvPr/>
            </p:nvSpPr>
            <p:spPr>
              <a:xfrm>
                <a:off x="3105705" y="3445093"/>
                <a:ext cx="2743200" cy="400110"/>
              </a:xfrm>
              <a:prstGeom prst="rect">
                <a:avLst/>
              </a:prstGeom>
              <a:blipFill>
                <a:blip r:embed="rId4"/>
                <a:stretch>
                  <a:fillRect b="-13636"/>
                </a:stretch>
              </a:blipFill>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5518A72-5311-4C7B-8ACF-76D9DA7CB48C}"/>
                  </a:ext>
                </a:extLst>
              </p:cNvPr>
              <p:cNvSpPr txBox="1"/>
              <p:nvPr/>
            </p:nvSpPr>
            <p:spPr>
              <a:xfrm>
                <a:off x="3105705" y="5061385"/>
                <a:ext cx="27432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latin typeface="Cambria Math"/>
                          <a:ea typeface="Cambria Math"/>
                        </a:rPr>
                        <m:t>𝒏</m:t>
                      </m:r>
                      <m:r>
                        <a:rPr lang="en-US" sz="2000" i="1">
                          <a:latin typeface="Cambria Math"/>
                          <a:ea typeface="Cambria Math"/>
                        </a:rPr>
                        <m:t>∙</m:t>
                      </m:r>
                      <m:d>
                        <m:dPr>
                          <m:ctrlPr>
                            <a:rPr lang="en-US" sz="2000" i="1">
                              <a:latin typeface="Cambria Math" panose="02040503050406030204" pitchFamily="18" charset="0"/>
                            </a:rPr>
                          </m:ctrlPr>
                        </m:dPr>
                        <m:e>
                          <m:r>
                            <a:rPr lang="en-US" sz="2000" i="1">
                              <a:latin typeface="Cambria Math"/>
                            </a:rPr>
                            <m:t>−</m:t>
                          </m:r>
                          <m:r>
                            <a:rPr lang="en-US" sz="2000" i="1">
                              <a:latin typeface="Cambria Math"/>
                              <a:ea typeface="Cambria Math"/>
                            </a:rPr>
                            <m:t>𝜎</m:t>
                          </m:r>
                          <m:r>
                            <a:rPr lang="el-GR" sz="2000" i="1">
                              <a:latin typeface="Cambria Math"/>
                              <a:ea typeface="Cambria Math"/>
                            </a:rPr>
                            <m:t>𝛻</m:t>
                          </m:r>
                          <m:sSub>
                            <m:sSubPr>
                              <m:ctrlPr>
                                <a:rPr lang="el-GR" sz="2000" i="1">
                                  <a:latin typeface="Cambria Math" panose="02040503050406030204" pitchFamily="18" charset="0"/>
                                  <a:ea typeface="Cambria Math"/>
                                </a:rPr>
                              </m:ctrlPr>
                            </m:sSubPr>
                            <m:e>
                              <m:r>
                                <a:rPr lang="el-GR" sz="2000" i="1">
                                  <a:latin typeface="Cambria Math"/>
                                  <a:ea typeface="Cambria Math"/>
                                </a:rPr>
                                <m:t>𝜙</m:t>
                              </m:r>
                            </m:e>
                            <m:sub>
                              <m:r>
                                <a:rPr lang="en-US" sz="2000" i="1">
                                  <a:latin typeface="Cambria Math"/>
                                  <a:ea typeface="Cambria Math"/>
                                </a:rPr>
                                <m:t>𝑙</m:t>
                              </m:r>
                            </m:sub>
                          </m:sSub>
                        </m:e>
                      </m:d>
                      <m:r>
                        <a:rPr lang="en-US" sz="2000" b="0" i="1" smtClean="0">
                          <a:latin typeface="Cambria Math"/>
                          <a:ea typeface="Cambria Math"/>
                        </a:rPr>
                        <m:t>=</m:t>
                      </m:r>
                      <m:r>
                        <a:rPr lang="en-US" sz="2000" i="1">
                          <a:latin typeface="Cambria Math"/>
                          <a:ea typeface="Cambria Math"/>
                        </a:rPr>
                        <m:t>𝑓</m:t>
                      </m:r>
                      <m:r>
                        <a:rPr lang="en-US" sz="2000" i="1">
                          <a:latin typeface="Cambria Math"/>
                          <a:ea typeface="Cambria Math"/>
                        </a:rPr>
                        <m:t>(</m:t>
                      </m:r>
                      <m:sSub>
                        <m:sSubPr>
                          <m:ctrlPr>
                            <a:rPr lang="el-GR" sz="2000" i="1">
                              <a:latin typeface="Cambria Math" panose="02040503050406030204" pitchFamily="18" charset="0"/>
                              <a:ea typeface="Cambria Math"/>
                            </a:rPr>
                          </m:ctrlPr>
                        </m:sSubPr>
                        <m:e>
                          <m:r>
                            <a:rPr lang="el-GR" sz="2000" i="1">
                              <a:latin typeface="Cambria Math"/>
                              <a:ea typeface="Cambria Math"/>
                            </a:rPr>
                            <m:t>𝜙</m:t>
                          </m:r>
                        </m:e>
                        <m:sub>
                          <m:r>
                            <a:rPr lang="en-US" sz="2000" i="1">
                              <a:latin typeface="Cambria Math"/>
                              <a:ea typeface="Cambria Math"/>
                            </a:rPr>
                            <m:t>𝑙</m:t>
                          </m:r>
                        </m:sub>
                      </m:sSub>
                      <m:r>
                        <a:rPr lang="en-US" sz="2000" i="1">
                          <a:latin typeface="Cambria Math"/>
                          <a:ea typeface="Cambria Math"/>
                        </a:rPr>
                        <m:t>)</m:t>
                      </m:r>
                    </m:oMath>
                  </m:oMathPara>
                </a14:m>
                <a:endParaRPr lang="en-IN" sz="2000" i="1" dirty="0"/>
              </a:p>
            </p:txBody>
          </p:sp>
        </mc:Choice>
        <mc:Fallback xmlns="">
          <p:sp>
            <p:nvSpPr>
              <p:cNvPr id="6" name="TextBox 5">
                <a:extLst>
                  <a:ext uri="{FF2B5EF4-FFF2-40B4-BE49-F238E27FC236}">
                    <a16:creationId xmlns:a16="http://schemas.microsoft.com/office/drawing/2014/main" id="{15518A72-5311-4C7B-8ACF-76D9DA7CB48C}"/>
                  </a:ext>
                </a:extLst>
              </p:cNvPr>
              <p:cNvSpPr txBox="1">
                <a:spLocks noRot="1" noChangeAspect="1" noMove="1" noResize="1" noEditPoints="1" noAdjustHandles="1" noChangeArrowheads="1" noChangeShapeType="1" noTextEdit="1"/>
              </p:cNvSpPr>
              <p:nvPr/>
            </p:nvSpPr>
            <p:spPr>
              <a:xfrm>
                <a:off x="3105705" y="5061385"/>
                <a:ext cx="2743200" cy="400110"/>
              </a:xfrm>
              <a:prstGeom prst="rect">
                <a:avLst/>
              </a:prstGeom>
              <a:blipFill>
                <a:blip r:embed="rId5"/>
                <a:stretch>
                  <a:fillRect b="-15152"/>
                </a:stretch>
              </a:blipFill>
            </p:spPr>
            <p:txBody>
              <a:bodyPr/>
              <a:lstStyle/>
              <a:p>
                <a:r>
                  <a:rPr lang="en-IN">
                    <a:noFill/>
                  </a:rPr>
                  <a:t> </a:t>
                </a:r>
              </a:p>
            </p:txBody>
          </p:sp>
        </mc:Fallback>
      </mc:AlternateContent>
    </p:spTree>
    <p:extLst>
      <p:ext uri="{BB962C8B-B14F-4D97-AF65-F5344CB8AC3E}">
        <p14:creationId xmlns:p14="http://schemas.microsoft.com/office/powerpoint/2010/main" val="1746297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a:t>Results: Electrode Potential Distribution</a:t>
            </a:r>
          </a:p>
        </p:txBody>
      </p:sp>
      <p:sp>
        <p:nvSpPr>
          <p:cNvPr id="18" name="TextBox 17"/>
          <p:cNvSpPr txBox="1"/>
          <p:nvPr/>
        </p:nvSpPr>
        <p:spPr>
          <a:xfrm>
            <a:off x="952500" y="5029200"/>
            <a:ext cx="7239000" cy="1169551"/>
          </a:xfrm>
          <a:prstGeom prst="rect">
            <a:avLst/>
          </a:prstGeom>
          <a:noFill/>
        </p:spPr>
        <p:txBody>
          <a:bodyPr wrap="square" rtlCol="0">
            <a:spAutoFit/>
          </a:bodyPr>
          <a:lstStyle/>
          <a:p>
            <a:pPr marL="285750" indent="-285750">
              <a:buFont typeface="Arial" panose="020B0604020202020204" pitchFamily="34" charset="0"/>
              <a:buChar char="•"/>
            </a:pPr>
            <a:r>
              <a:rPr lang="en-IN" sz="1400" dirty="0">
                <a:latin typeface="Calibri Light" panose="020F0302020204030204" pitchFamily="34" charset="0"/>
              </a:rPr>
              <a:t>The electrode potential over the protected pipeline is below its equilibrium potential (-0.56 V) indicating that the pipeline is fully protected.</a:t>
            </a:r>
          </a:p>
          <a:p>
            <a:pPr marL="285750" indent="-285750">
              <a:buFont typeface="Arial" panose="020B0604020202020204" pitchFamily="34" charset="0"/>
              <a:buChar char="•"/>
            </a:pPr>
            <a:r>
              <a:rPr lang="en-IN" sz="1400" dirty="0">
                <a:latin typeface="Calibri Light" panose="020F0302020204030204" pitchFamily="34" charset="0"/>
              </a:rPr>
              <a:t>The electrode potential over the interference pipeline is above its equilibrium potential (-0.56 V), particularly in the region closer to the pipeline crossing, indicating the occurrence of corrosion. </a:t>
            </a:r>
          </a:p>
        </p:txBody>
      </p:sp>
      <p:pic>
        <p:nvPicPr>
          <p:cNvPr id="4" name="Picture 3">
            <a:extLst>
              <a:ext uri="{FF2B5EF4-FFF2-40B4-BE49-F238E27FC236}">
                <a16:creationId xmlns:a16="http://schemas.microsoft.com/office/drawing/2014/main" id="{C97891B6-48DC-4A82-9981-B5CBC75038ED}"/>
              </a:ext>
            </a:extLst>
          </p:cNvPr>
          <p:cNvPicPr>
            <a:picLocks noChangeAspect="1"/>
          </p:cNvPicPr>
          <p:nvPr/>
        </p:nvPicPr>
        <p:blipFill>
          <a:blip r:embed="rId2"/>
          <a:stretch>
            <a:fillRect/>
          </a:stretch>
        </p:blipFill>
        <p:spPr>
          <a:xfrm>
            <a:off x="2133601" y="1524000"/>
            <a:ext cx="4799158" cy="3600000"/>
          </a:xfrm>
          <a:prstGeom prst="rect">
            <a:avLst/>
          </a:prstGeom>
        </p:spPr>
      </p:pic>
      <p:sp>
        <p:nvSpPr>
          <p:cNvPr id="15" name="TextBox 14">
            <a:extLst>
              <a:ext uri="{FF2B5EF4-FFF2-40B4-BE49-F238E27FC236}">
                <a16:creationId xmlns:a16="http://schemas.microsoft.com/office/drawing/2014/main" id="{C14117A7-95EF-4FD5-99A8-1ECAA2C1C899}"/>
              </a:ext>
            </a:extLst>
          </p:cNvPr>
          <p:cNvSpPr txBox="1"/>
          <p:nvPr/>
        </p:nvSpPr>
        <p:spPr>
          <a:xfrm rot="20275403">
            <a:off x="1981605" y="3540578"/>
            <a:ext cx="1882247" cy="369332"/>
          </a:xfrm>
          <a:prstGeom prst="rect">
            <a:avLst/>
          </a:prstGeom>
          <a:noFill/>
        </p:spPr>
        <p:txBody>
          <a:bodyPr wrap="none" rtlCol="0">
            <a:spAutoFit/>
          </a:bodyPr>
          <a:lstStyle/>
          <a:p>
            <a:r>
              <a:rPr lang="en-IN" dirty="0">
                <a:latin typeface="Calibri Light" panose="020F0302020204030204" pitchFamily="34" charset="0"/>
              </a:rPr>
              <a:t>Protected pipeline</a:t>
            </a:r>
          </a:p>
        </p:txBody>
      </p:sp>
      <p:sp>
        <p:nvSpPr>
          <p:cNvPr id="16" name="TextBox 15">
            <a:extLst>
              <a:ext uri="{FF2B5EF4-FFF2-40B4-BE49-F238E27FC236}">
                <a16:creationId xmlns:a16="http://schemas.microsoft.com/office/drawing/2014/main" id="{413A4310-D964-4E49-84E7-B190C84826FF}"/>
              </a:ext>
            </a:extLst>
          </p:cNvPr>
          <p:cNvSpPr txBox="1"/>
          <p:nvPr/>
        </p:nvSpPr>
        <p:spPr>
          <a:xfrm rot="2124039">
            <a:off x="2957009" y="2251363"/>
            <a:ext cx="2119298" cy="369332"/>
          </a:xfrm>
          <a:prstGeom prst="rect">
            <a:avLst/>
          </a:prstGeom>
          <a:noFill/>
        </p:spPr>
        <p:txBody>
          <a:bodyPr wrap="none" rtlCol="0">
            <a:spAutoFit/>
          </a:bodyPr>
          <a:lstStyle/>
          <a:p>
            <a:r>
              <a:rPr lang="en-IN" dirty="0">
                <a:latin typeface="Calibri Light" panose="020F0302020204030204" pitchFamily="34" charset="0"/>
              </a:rPr>
              <a:t>Interference pipeline</a:t>
            </a:r>
          </a:p>
        </p:txBody>
      </p:sp>
    </p:spTree>
    <p:extLst>
      <p:ext uri="{BB962C8B-B14F-4D97-AF65-F5344CB8AC3E}">
        <p14:creationId xmlns:p14="http://schemas.microsoft.com/office/powerpoint/2010/main" val="2645662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Results: Electrode Potential</a:t>
            </a:r>
          </a:p>
        </p:txBody>
      </p:sp>
      <p:sp>
        <p:nvSpPr>
          <p:cNvPr id="5" name="TextBox 4"/>
          <p:cNvSpPr txBox="1"/>
          <p:nvPr/>
        </p:nvSpPr>
        <p:spPr>
          <a:xfrm>
            <a:off x="838200" y="5105400"/>
            <a:ext cx="7696200" cy="1169551"/>
          </a:xfrm>
          <a:prstGeom prst="rect">
            <a:avLst/>
          </a:prstGeom>
          <a:noFill/>
        </p:spPr>
        <p:txBody>
          <a:bodyPr wrap="square" rtlCol="0">
            <a:spAutoFit/>
          </a:bodyPr>
          <a:lstStyle/>
          <a:p>
            <a:pPr marL="285750" indent="-285750">
              <a:buFont typeface="Arial" panose="020B0604020202020204" pitchFamily="34" charset="0"/>
              <a:buChar char="•"/>
            </a:pPr>
            <a:r>
              <a:rPr lang="en-IN" sz="1400" dirty="0">
                <a:latin typeface="Calibri Light" panose="020F0302020204030204" pitchFamily="34" charset="0"/>
              </a:rPr>
              <a:t>The electrode potential variation over the entire length of the interference pipeline is shown above.</a:t>
            </a:r>
          </a:p>
          <a:p>
            <a:pPr marL="285750" indent="-285750">
              <a:buFont typeface="Arial" panose="020B0604020202020204" pitchFamily="34" charset="0"/>
              <a:buChar char="•"/>
            </a:pPr>
            <a:r>
              <a:rPr lang="en-IN" sz="1400" dirty="0">
                <a:latin typeface="Calibri Light" panose="020F0302020204030204" pitchFamily="34" charset="0"/>
              </a:rPr>
              <a:t>The electrode potential is above its equilibrium potential in the region closer to the pipeline crossing (about 200 m on either side), indicating the occurrence of corrosion.</a:t>
            </a:r>
          </a:p>
          <a:p>
            <a:pPr marL="285750" indent="-285750">
              <a:buFont typeface="Arial" panose="020B0604020202020204" pitchFamily="34" charset="0"/>
              <a:buChar char="•"/>
            </a:pPr>
            <a:r>
              <a:rPr lang="en-IN" sz="1400" dirty="0">
                <a:latin typeface="Calibri Light" panose="020F0302020204030204" pitchFamily="34" charset="0"/>
              </a:rPr>
              <a:t>The electrode potential further away from the pipeline crossing is below the equilibrium potential, indicating that the interference pipeline is protected in that region. </a:t>
            </a:r>
          </a:p>
        </p:txBody>
      </p:sp>
      <p:pic>
        <p:nvPicPr>
          <p:cNvPr id="4" name="Picture 3">
            <a:extLst>
              <a:ext uri="{FF2B5EF4-FFF2-40B4-BE49-F238E27FC236}">
                <a16:creationId xmlns:a16="http://schemas.microsoft.com/office/drawing/2014/main" id="{B730EA4F-6895-4855-954A-C77BB3147108}"/>
              </a:ext>
            </a:extLst>
          </p:cNvPr>
          <p:cNvPicPr>
            <a:picLocks noChangeAspect="1"/>
          </p:cNvPicPr>
          <p:nvPr/>
        </p:nvPicPr>
        <p:blipFill>
          <a:blip r:embed="rId2"/>
          <a:stretch>
            <a:fillRect/>
          </a:stretch>
        </p:blipFill>
        <p:spPr>
          <a:xfrm>
            <a:off x="2169112" y="1542722"/>
            <a:ext cx="4799160" cy="3600000"/>
          </a:xfrm>
          <a:prstGeom prst="rect">
            <a:avLst/>
          </a:prstGeom>
        </p:spPr>
      </p:pic>
    </p:spTree>
    <p:extLst>
      <p:ext uri="{BB962C8B-B14F-4D97-AF65-F5344CB8AC3E}">
        <p14:creationId xmlns:p14="http://schemas.microsoft.com/office/powerpoint/2010/main" val="1607119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Results: Current Density</a:t>
            </a:r>
          </a:p>
        </p:txBody>
      </p:sp>
      <p:pic>
        <p:nvPicPr>
          <p:cNvPr id="4" name="Picture 3">
            <a:extLst>
              <a:ext uri="{FF2B5EF4-FFF2-40B4-BE49-F238E27FC236}">
                <a16:creationId xmlns:a16="http://schemas.microsoft.com/office/drawing/2014/main" id="{8382ED59-14D9-472F-AE47-E4A11FA537C0}"/>
              </a:ext>
            </a:extLst>
          </p:cNvPr>
          <p:cNvPicPr>
            <a:picLocks noChangeAspect="1"/>
          </p:cNvPicPr>
          <p:nvPr/>
        </p:nvPicPr>
        <p:blipFill>
          <a:blip r:embed="rId2"/>
          <a:stretch>
            <a:fillRect/>
          </a:stretch>
        </p:blipFill>
        <p:spPr>
          <a:xfrm>
            <a:off x="2135044" y="1536580"/>
            <a:ext cx="4799156" cy="3600000"/>
          </a:xfrm>
          <a:prstGeom prst="rect">
            <a:avLst/>
          </a:prstGeom>
        </p:spPr>
      </p:pic>
      <p:sp>
        <p:nvSpPr>
          <p:cNvPr id="7" name="TextBox 6">
            <a:extLst>
              <a:ext uri="{FF2B5EF4-FFF2-40B4-BE49-F238E27FC236}">
                <a16:creationId xmlns:a16="http://schemas.microsoft.com/office/drawing/2014/main" id="{00A2109D-05AC-4F1B-AD58-84676FC45177}"/>
              </a:ext>
            </a:extLst>
          </p:cNvPr>
          <p:cNvSpPr txBox="1"/>
          <p:nvPr/>
        </p:nvSpPr>
        <p:spPr>
          <a:xfrm>
            <a:off x="609600" y="5105400"/>
            <a:ext cx="7848600" cy="1169551"/>
          </a:xfrm>
          <a:prstGeom prst="rect">
            <a:avLst/>
          </a:prstGeom>
          <a:noFill/>
        </p:spPr>
        <p:txBody>
          <a:bodyPr wrap="square" rtlCol="0">
            <a:spAutoFit/>
          </a:bodyPr>
          <a:lstStyle/>
          <a:p>
            <a:pPr marL="285750" indent="-285750">
              <a:buFont typeface="Arial" panose="020B0604020202020204" pitchFamily="34" charset="0"/>
              <a:buChar char="•"/>
            </a:pPr>
            <a:r>
              <a:rPr lang="en-IN" sz="1400" dirty="0">
                <a:latin typeface="Calibri Light" panose="020F0302020204030204" pitchFamily="34" charset="0"/>
              </a:rPr>
              <a:t>The local current density variation over the entire length of the interference pipeline is shown above.</a:t>
            </a:r>
          </a:p>
          <a:p>
            <a:pPr marL="285750" indent="-285750">
              <a:buFont typeface="Arial" panose="020B0604020202020204" pitchFamily="34" charset="0"/>
              <a:buChar char="•"/>
            </a:pPr>
            <a:r>
              <a:rPr lang="en-IN" sz="1400" dirty="0">
                <a:latin typeface="Calibri Light" panose="020F0302020204030204" pitchFamily="34" charset="0"/>
              </a:rPr>
              <a:t>The local current density in the region closer to the pipeline crossing (about 200 m on either side) is positive indicating that the current is leaving the pipeline and hence, corrosion occurs in this region.</a:t>
            </a:r>
          </a:p>
          <a:p>
            <a:pPr marL="285750" indent="-285750">
              <a:buFont typeface="Arial" panose="020B0604020202020204" pitchFamily="34" charset="0"/>
              <a:buChar char="•"/>
            </a:pPr>
            <a:r>
              <a:rPr lang="en-IN" sz="1400" dirty="0">
                <a:latin typeface="Calibri Light" panose="020F0302020204030204" pitchFamily="34" charset="0"/>
              </a:rPr>
              <a:t>The local current density further away from the pipeline crossing is negative, indicating that the current (stray current) enters the interference pipeline and hence, it is protected in that region. </a:t>
            </a:r>
          </a:p>
        </p:txBody>
      </p:sp>
    </p:spTree>
    <p:extLst>
      <p:ext uri="{BB962C8B-B14F-4D97-AF65-F5344CB8AC3E}">
        <p14:creationId xmlns:p14="http://schemas.microsoft.com/office/powerpoint/2010/main" val="3053859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a:t>
            </a:r>
          </a:p>
        </p:txBody>
      </p:sp>
      <p:sp>
        <p:nvSpPr>
          <p:cNvPr id="6" name="Content Placeholder 5"/>
          <p:cNvSpPr>
            <a:spLocks noGrp="1"/>
          </p:cNvSpPr>
          <p:nvPr>
            <p:ph sz="half" idx="2"/>
          </p:nvPr>
        </p:nvSpPr>
        <p:spPr>
          <a:xfrm>
            <a:off x="762000" y="1752600"/>
            <a:ext cx="7620000" cy="685800"/>
          </a:xfrm>
        </p:spPr>
        <p:txBody>
          <a:bodyPr>
            <a:noAutofit/>
          </a:bodyPr>
          <a:lstStyle/>
          <a:p>
            <a:pPr marL="457200" indent="-457200">
              <a:buFont typeface="+mj-lt"/>
              <a:buAutoNum type="arabicPeriod"/>
            </a:pPr>
            <a:r>
              <a:rPr lang="en-IN" sz="2000" dirty="0"/>
              <a:t>G. Cui, Z. Li, C. Yang and M. Wang</a:t>
            </a:r>
            <a:r>
              <a:rPr lang="sv-SE" sz="2000" dirty="0"/>
              <a:t>, ”The influence of DC stray current on pipeline c</a:t>
            </a:r>
            <a:r>
              <a:rPr lang="en-IN" sz="2000" dirty="0" err="1"/>
              <a:t>orrosion</a:t>
            </a:r>
            <a:r>
              <a:rPr lang="en-IN" sz="2000" dirty="0"/>
              <a:t>”, </a:t>
            </a:r>
            <a:r>
              <a:rPr lang="fr-FR" sz="2000" i="1" dirty="0"/>
              <a:t>Petroleum Science 13 (2016) 135–145.</a:t>
            </a:r>
          </a:p>
        </p:txBody>
      </p:sp>
    </p:spTree>
    <p:extLst>
      <p:ext uri="{BB962C8B-B14F-4D97-AF65-F5344CB8AC3E}">
        <p14:creationId xmlns:p14="http://schemas.microsoft.com/office/powerpoint/2010/main" val="2640985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7911</TotalTime>
  <Words>636</Words>
  <Application>Microsoft Office PowerPoint</Application>
  <PresentationFormat>On-screen Show (4:3)</PresentationFormat>
  <Paragraphs>51</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Cambria Math</vt:lpstr>
      <vt:lpstr>Symbol</vt:lpstr>
      <vt:lpstr>Office Theme</vt:lpstr>
      <vt:lpstr>Modeling of Stray Current Corrosion in Buried Pipelines</vt:lpstr>
      <vt:lpstr>Background and Motivation</vt:lpstr>
      <vt:lpstr>Model Geometry</vt:lpstr>
      <vt:lpstr>Model Setup</vt:lpstr>
      <vt:lpstr>Results: Electrode Potential Distribution</vt:lpstr>
      <vt:lpstr>Results: Electrode Potential</vt:lpstr>
      <vt:lpstr>Results: Current Density</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Valerio Marra</dc:creator>
  <cp:lastModifiedBy>Kiran Deshpande</cp:lastModifiedBy>
  <cp:revision>159</cp:revision>
  <dcterms:created xsi:type="dcterms:W3CDTF">2006-08-16T00:00:00Z</dcterms:created>
  <dcterms:modified xsi:type="dcterms:W3CDTF">2017-09-20T04:47:59Z</dcterms:modified>
</cp:coreProperties>
</file>