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9"/>
  </p:notesMasterIdLst>
  <p:sldIdLst>
    <p:sldId id="301" r:id="rId2"/>
    <p:sldId id="302" r:id="rId3"/>
    <p:sldId id="294" r:id="rId4"/>
    <p:sldId id="300" r:id="rId5"/>
    <p:sldId id="299" r:id="rId6"/>
    <p:sldId id="297" r:id="rId7"/>
    <p:sldId id="303" r:id="rId8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73" autoAdjust="0"/>
    <p:restoredTop sz="96429" autoAdjust="0"/>
  </p:normalViewPr>
  <p:slideViewPr>
    <p:cSldViewPr snapToObjects="1">
      <p:cViewPr varScale="1">
        <p:scale>
          <a:sx n="212" d="100"/>
          <a:sy n="212" d="100"/>
        </p:scale>
        <p:origin x="-588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sv-S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 smtClean="0"/>
              <a:t>Click to edit Master text styles</a:t>
            </a:r>
          </a:p>
          <a:p>
            <a:pPr lvl="1"/>
            <a:r>
              <a:rPr lang="en-US" altLang="sv-SE" smtClean="0"/>
              <a:t>Second level</a:t>
            </a:r>
          </a:p>
          <a:p>
            <a:pPr lvl="2"/>
            <a:r>
              <a:rPr lang="en-US" altLang="sv-SE" smtClean="0"/>
              <a:t>Third level</a:t>
            </a:r>
          </a:p>
          <a:p>
            <a:pPr lvl="3"/>
            <a:r>
              <a:rPr lang="en-US" altLang="sv-SE" smtClean="0"/>
              <a:t>Fourth level</a:t>
            </a:r>
          </a:p>
          <a:p>
            <a:pPr lvl="4"/>
            <a:r>
              <a:rPr lang="en-US" altLang="sv-SE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150E7F-E204-4A99-845B-CFB793BF5D42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259981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9C1AB-7629-4CA7-8AF3-F66A5814E02D}" type="slidenum">
              <a:rPr lang="en-US" altLang="sv-SE"/>
              <a:pPr/>
              <a:t>1</a:t>
            </a:fld>
            <a:endParaRPr lang="en-US" altLang="sv-SE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9888" y="703263"/>
            <a:ext cx="6122987" cy="3444875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59275"/>
            <a:ext cx="5011738" cy="4076700"/>
          </a:xfrm>
        </p:spPr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1EE84D-006A-448B-AC1B-056BDC742A90}" type="slidenum">
              <a:rPr lang="en-US" altLang="sv-SE"/>
              <a:pPr/>
              <a:t>2</a:t>
            </a:fld>
            <a:endParaRPr lang="en-US" altLang="sv-SE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8300" y="703263"/>
            <a:ext cx="6122988" cy="3444875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359275"/>
            <a:ext cx="5008562" cy="4075113"/>
          </a:xfrm>
        </p:spPr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558701-2165-49F1-B5F6-59AA375477AB}" type="slidenum">
              <a:rPr lang="en-US" altLang="sv-SE"/>
              <a:pPr/>
              <a:t>3</a:t>
            </a:fld>
            <a:endParaRPr lang="en-US" altLang="sv-SE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8300" y="703263"/>
            <a:ext cx="6122988" cy="3444875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359275"/>
            <a:ext cx="5008562" cy="4075113"/>
          </a:xfrm>
        </p:spPr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1A05BD-F99F-4DE1-A719-E9A70C483FF8}" type="slidenum">
              <a:rPr lang="en-US" altLang="sv-SE"/>
              <a:pPr/>
              <a:t>6</a:t>
            </a:fld>
            <a:endParaRPr lang="en-US" altLang="sv-SE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8300" y="703263"/>
            <a:ext cx="6122988" cy="3444875"/>
          </a:xfrm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359275"/>
            <a:ext cx="5008562" cy="4075113"/>
          </a:xfrm>
        </p:spPr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prstClr val="black"/>
                </a:solidFill>
                <a:latin typeface="Calibri"/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  <a:latin typeface="Calibri"/>
              </a:rPr>
              <a:t>2016 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latin typeface="Calibri"/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229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8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701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56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sv-SE" dirty="0"/>
              <a:t>Dynamic </a:t>
            </a:r>
            <a:r>
              <a:rPr lang="en-US" altLang="sv-SE" dirty="0" smtClean="0"/>
              <a:t>Model </a:t>
            </a:r>
            <a:r>
              <a:rPr lang="en-US" altLang="sv-SE" dirty="0"/>
              <a:t>of a </a:t>
            </a:r>
            <a:r>
              <a:rPr lang="en-US" altLang="sv-SE" dirty="0" smtClean="0"/>
              <a:t>Drop </a:t>
            </a:r>
            <a:r>
              <a:rPr lang="en-US" altLang="sv-SE" dirty="0"/>
              <a:t>S</a:t>
            </a:r>
            <a:r>
              <a:rPr lang="en-US" altLang="sv-SE" dirty="0" smtClean="0"/>
              <a:t>hot </a:t>
            </a:r>
            <a:r>
              <a:rPr lang="en-US" altLang="sv-SE" dirty="0"/>
              <a:t>from an </a:t>
            </a:r>
            <a:r>
              <a:rPr lang="en-US" altLang="sv-SE" dirty="0" smtClean="0"/>
              <a:t>Inkjet </a:t>
            </a:r>
            <a:r>
              <a:rPr lang="en-US" altLang="sv-SE" dirty="0"/>
              <a:t>P</a:t>
            </a:r>
            <a:r>
              <a:rPr lang="en-US" altLang="sv-SE" dirty="0" smtClean="0"/>
              <a:t>rinter</a:t>
            </a:r>
            <a:endParaRPr lang="en-US" alt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Inkjet </a:t>
            </a:r>
            <a:r>
              <a:rPr lang="sv-SE" altLang="sv-SE" dirty="0" smtClean="0"/>
              <a:t>Technology</a:t>
            </a:r>
            <a:endParaRPr lang="en-US" altLang="sv-SE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v-SE" dirty="0"/>
              <a:t> Devices to eject small droplets of fluids</a:t>
            </a:r>
          </a:p>
          <a:p>
            <a:pPr lvl="1"/>
            <a:r>
              <a:rPr lang="sv-SE" altLang="sv-SE" dirty="0"/>
              <a:t>Inkjet printers: Produce small dots on a sheet of paper to create images</a:t>
            </a:r>
            <a:endParaRPr lang="en-US" altLang="sv-SE" dirty="0"/>
          </a:p>
          <a:p>
            <a:pPr lvl="1"/>
            <a:r>
              <a:rPr lang="sv-SE" altLang="sv-SE" dirty="0"/>
              <a:t>Micro droplet deposition for analysis and drug discovery</a:t>
            </a:r>
            <a:endParaRPr lang="en-US" altLang="sv-SE" dirty="0"/>
          </a:p>
          <a:p>
            <a:endParaRPr lang="en-US" altLang="sv-SE" dirty="0"/>
          </a:p>
          <a:p>
            <a:r>
              <a:rPr lang="en-US" altLang="sv-SE" dirty="0"/>
              <a:t>Simulations to study and improve the inkjet’s performance</a:t>
            </a:r>
          </a:p>
          <a:p>
            <a:pPr lvl="1"/>
            <a:r>
              <a:rPr lang="en-US" altLang="sv-SE" dirty="0"/>
              <a:t>Modify geometry</a:t>
            </a:r>
          </a:p>
          <a:p>
            <a:pPr lvl="1"/>
            <a:r>
              <a:rPr lang="sv-SE" altLang="sv-SE" dirty="0"/>
              <a:t>Investigate effect of the ink’s fluid properties</a:t>
            </a:r>
          </a:p>
          <a:p>
            <a:pPr lvl="1">
              <a:buFontTx/>
              <a:buNone/>
            </a:pPr>
            <a:endParaRPr lang="sv-SE" altLang="sv-SE" dirty="0"/>
          </a:p>
          <a:p>
            <a:pPr lvl="1">
              <a:buFontTx/>
              <a:buNone/>
            </a:pPr>
            <a:endParaRPr lang="sv-SE" altLang="sv-SE" dirty="0"/>
          </a:p>
          <a:p>
            <a:pPr lvl="1">
              <a:buFontTx/>
              <a:buNone/>
            </a:pPr>
            <a:endParaRPr lang="en-US" altLang="sv-SE" dirty="0"/>
          </a:p>
          <a:p>
            <a:pPr lvl="1">
              <a:buFontTx/>
              <a:buNone/>
            </a:pPr>
            <a:endParaRPr lang="en-US" altLang="sv-SE" dirty="0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533400" y="497682"/>
            <a:ext cx="8077200" cy="110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200">
                <a:solidFill>
                  <a:schemeClr val="tx2"/>
                </a:solidFill>
                <a:latin typeface="Arial" charset="0"/>
              </a:defRPr>
            </a:lvl1pPr>
            <a:lvl2pPr>
              <a:defRPr sz="3200">
                <a:solidFill>
                  <a:schemeClr val="tx2"/>
                </a:solidFill>
                <a:latin typeface="Arial" charset="0"/>
              </a:defRPr>
            </a:lvl2pPr>
            <a:lvl3pPr>
              <a:defRPr sz="3200">
                <a:solidFill>
                  <a:schemeClr val="tx2"/>
                </a:solidFill>
                <a:latin typeface="Arial" charset="0"/>
              </a:defRPr>
            </a:lvl3pPr>
            <a:lvl4pPr>
              <a:defRPr sz="3200">
                <a:solidFill>
                  <a:schemeClr val="tx2"/>
                </a:solidFill>
                <a:latin typeface="Arial" charset="0"/>
              </a:defRPr>
            </a:lvl4pPr>
            <a:lvl5pPr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sv-SE" alt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Inkjet M</a:t>
            </a:r>
            <a:r>
              <a:rPr lang="en-US" altLang="sv-SE" dirty="0" smtClean="0"/>
              <a:t>odel</a:t>
            </a:r>
            <a:endParaRPr lang="sv-SE" dirty="0"/>
          </a:p>
        </p:txBody>
      </p:sp>
      <p:sp>
        <p:nvSpPr>
          <p:cNvPr id="86033" name="Rectangle 17"/>
          <p:cNvSpPr>
            <a:spLocks noGrp="1" noChangeArrowheads="1"/>
          </p:cNvSpPr>
          <p:nvPr>
            <p:ph idx="1"/>
          </p:nvPr>
        </p:nvSpPr>
        <p:spPr>
          <a:xfrm>
            <a:off x="457200" y="1504950"/>
            <a:ext cx="4438836" cy="3124200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altLang="sv-SE" sz="1800" dirty="0"/>
              <a:t>Ink and air flow </a:t>
            </a:r>
          </a:p>
          <a:p>
            <a:pPr lvl="1">
              <a:spcBef>
                <a:spcPts val="300"/>
              </a:spcBef>
            </a:pPr>
            <a:r>
              <a:rPr lang="en-US" altLang="sv-SE" sz="1400" dirty="0"/>
              <a:t>Large density and viscosity gradients at </a:t>
            </a:r>
            <a:r>
              <a:rPr lang="en-US" altLang="sv-SE" sz="1400" dirty="0" smtClean="0"/>
              <a:t/>
            </a:r>
            <a:br>
              <a:rPr lang="en-US" altLang="sv-SE" sz="1400" dirty="0" smtClean="0"/>
            </a:br>
            <a:r>
              <a:rPr lang="en-US" altLang="sv-SE" sz="1400" dirty="0" smtClean="0"/>
              <a:t>the </a:t>
            </a:r>
            <a:r>
              <a:rPr lang="en-US" altLang="sv-SE" sz="1400" dirty="0"/>
              <a:t>fluid interface</a:t>
            </a:r>
          </a:p>
          <a:p>
            <a:pPr lvl="1">
              <a:spcBef>
                <a:spcPts val="300"/>
              </a:spcBef>
            </a:pPr>
            <a:r>
              <a:rPr lang="sv-SE" altLang="sv-SE" sz="1400" dirty="0"/>
              <a:t>Surface tension at ink/air interface</a:t>
            </a:r>
          </a:p>
          <a:p>
            <a:pPr lvl="1">
              <a:spcBef>
                <a:spcPts val="300"/>
              </a:spcBef>
            </a:pPr>
            <a:r>
              <a:rPr lang="sv-SE" altLang="sv-SE" sz="1400" dirty="0"/>
              <a:t>Position of the interface part of the </a:t>
            </a:r>
            <a:r>
              <a:rPr lang="sv-SE" altLang="sv-SE" sz="1400" dirty="0" smtClean="0"/>
              <a:t>solution</a:t>
            </a:r>
            <a:endParaRPr lang="en-US" altLang="sv-SE" dirty="0"/>
          </a:p>
          <a:p>
            <a:pPr>
              <a:spcBef>
                <a:spcPts val="300"/>
              </a:spcBef>
            </a:pPr>
            <a:r>
              <a:rPr lang="en-US" altLang="sv-SE" sz="1800" dirty="0"/>
              <a:t>Mathematical model</a:t>
            </a:r>
          </a:p>
          <a:p>
            <a:pPr lvl="1">
              <a:spcBef>
                <a:spcPts val="300"/>
              </a:spcBef>
            </a:pPr>
            <a:r>
              <a:rPr lang="en-US" altLang="sv-SE" sz="1400" dirty="0"/>
              <a:t>Incompressible Navier-Stokes equations with variable density, variable viscosity, surface tension and gravitation</a:t>
            </a:r>
          </a:p>
          <a:p>
            <a:pPr lvl="1">
              <a:spcBef>
                <a:spcPts val="300"/>
              </a:spcBef>
            </a:pPr>
            <a:r>
              <a:rPr lang="sv-SE" altLang="sv-SE" sz="1400" dirty="0"/>
              <a:t>Level set method to track the moving </a:t>
            </a:r>
            <a:r>
              <a:rPr lang="sv-SE" altLang="sv-SE" sz="1400" dirty="0" smtClean="0"/>
              <a:t/>
            </a:r>
            <a:br>
              <a:rPr lang="sv-SE" altLang="sv-SE" sz="1400" dirty="0" smtClean="0"/>
            </a:br>
            <a:r>
              <a:rPr lang="sv-SE" altLang="sv-SE" sz="1400" dirty="0" smtClean="0"/>
              <a:t>ink/air </a:t>
            </a:r>
            <a:r>
              <a:rPr lang="sv-SE" altLang="sv-SE" sz="1400" dirty="0"/>
              <a:t>interface in detail</a:t>
            </a:r>
          </a:p>
          <a:p>
            <a:pPr lvl="1">
              <a:spcBef>
                <a:spcPts val="300"/>
              </a:spcBef>
            </a:pPr>
            <a:r>
              <a:rPr lang="sv-SE" altLang="sv-SE" sz="1400" dirty="0"/>
              <a:t>Axisymmetric model</a:t>
            </a:r>
            <a:endParaRPr lang="en-US" altLang="sv-SE" sz="1400" dirty="0"/>
          </a:p>
          <a:p>
            <a:pPr>
              <a:spcBef>
                <a:spcPts val="300"/>
              </a:spcBef>
              <a:buFontTx/>
              <a:buNone/>
            </a:pPr>
            <a:endParaRPr lang="en-US" altLang="sv-SE" sz="1800" dirty="0"/>
          </a:p>
        </p:txBody>
      </p:sp>
      <p:grpSp>
        <p:nvGrpSpPr>
          <p:cNvPr id="3" name="Group 2"/>
          <p:cNvGrpSpPr/>
          <p:nvPr/>
        </p:nvGrpSpPr>
        <p:grpSpPr>
          <a:xfrm>
            <a:off x="5087115" y="1608497"/>
            <a:ext cx="3298574" cy="2729634"/>
            <a:chOff x="4641036" y="1404954"/>
            <a:chExt cx="3995763" cy="3306572"/>
          </a:xfrm>
        </p:grpSpPr>
        <p:pic>
          <p:nvPicPr>
            <p:cNvPr id="15" name="Picture 15" descr="inkjet_3Dgeometry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44" t="10823" r="8419" b="13790"/>
            <a:stretch/>
          </p:blipFill>
          <p:spPr bwMode="auto">
            <a:xfrm>
              <a:off x="4641036" y="1404954"/>
              <a:ext cx="3995763" cy="32300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5209361" y="4344814"/>
              <a:ext cx="128111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sv-SE" altLang="sv-SE"/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7891427" y="2852214"/>
              <a:ext cx="595345" cy="335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Inlet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4673209" y="3358976"/>
              <a:ext cx="681780" cy="335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Target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 flipH="1">
              <a:off x="8189099" y="3208164"/>
              <a:ext cx="0" cy="769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 flipH="1" flipV="1">
              <a:off x="5014099" y="2633489"/>
              <a:ext cx="0" cy="7254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" name="Text Box 26"/>
            <p:cNvSpPr txBox="1">
              <a:spLocks noChangeArrowheads="1"/>
            </p:cNvSpPr>
            <p:nvPr/>
          </p:nvSpPr>
          <p:spPr bwMode="auto">
            <a:xfrm>
              <a:off x="4673209" y="4018291"/>
              <a:ext cx="2164651" cy="335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Part initially filled with ink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 flipV="1">
              <a:off x="6913784" y="4186064"/>
              <a:ext cx="3688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" name="AutoShape 28"/>
            <p:cNvSpPr>
              <a:spLocks/>
            </p:cNvSpPr>
            <p:nvPr/>
          </p:nvSpPr>
          <p:spPr bwMode="auto">
            <a:xfrm rot="-2994036">
              <a:off x="7299305" y="3499470"/>
              <a:ext cx="249238" cy="1123950"/>
            </a:xfrm>
            <a:prstGeom prst="leftBrace">
              <a:avLst>
                <a:gd name="adj1" fmla="val 37580"/>
                <a:gd name="adj2" fmla="val 4615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4" name="AutoShape 29"/>
            <p:cNvSpPr>
              <a:spLocks/>
            </p:cNvSpPr>
            <p:nvPr/>
          </p:nvSpPr>
          <p:spPr bwMode="auto">
            <a:xfrm rot="-3221307">
              <a:off x="6387286" y="1087264"/>
              <a:ext cx="355600" cy="2260600"/>
            </a:xfrm>
            <a:prstGeom prst="rightBrace">
              <a:avLst>
                <a:gd name="adj1" fmla="val 5297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5" name="Text Box 31"/>
            <p:cNvSpPr txBox="1">
              <a:spLocks noChangeArrowheads="1"/>
            </p:cNvSpPr>
            <p:nvPr/>
          </p:nvSpPr>
          <p:spPr bwMode="auto">
            <a:xfrm>
              <a:off x="6104752" y="1586883"/>
              <a:ext cx="2115499" cy="335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Part initially filled with air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Fluid </a:t>
            </a:r>
            <a:r>
              <a:rPr lang="sv-SE" altLang="sv-SE" dirty="0" smtClean="0"/>
              <a:t>Flow </a:t>
            </a:r>
            <a:r>
              <a:rPr lang="sv-SE" altLang="sv-SE" dirty="0"/>
              <a:t>M</a:t>
            </a:r>
            <a:r>
              <a:rPr lang="sv-SE" altLang="sv-SE" dirty="0" smtClean="0"/>
              <a:t>odel</a:t>
            </a:r>
            <a:endParaRPr lang="en-US" altLang="sv-S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300"/>
              </a:spcBef>
            </a:pPr>
            <a:r>
              <a:rPr lang="sv-SE" altLang="sv-SE" dirty="0"/>
              <a:t>Fluid flow is governed by the Navier-Stokes equations:</a:t>
            </a:r>
          </a:p>
          <a:p>
            <a:pPr>
              <a:spcBef>
                <a:spcPts val="300"/>
              </a:spcBef>
            </a:pPr>
            <a:endParaRPr lang="sv-SE" altLang="sv-SE" dirty="0"/>
          </a:p>
          <a:p>
            <a:pPr>
              <a:spcBef>
                <a:spcPts val="300"/>
              </a:spcBef>
            </a:pPr>
            <a:endParaRPr lang="sv-SE" altLang="sv-SE" dirty="0"/>
          </a:p>
          <a:p>
            <a:pPr>
              <a:spcBef>
                <a:spcPts val="300"/>
              </a:spcBef>
            </a:pPr>
            <a:endParaRPr lang="sv-SE" altLang="sv-SE" dirty="0"/>
          </a:p>
          <a:p>
            <a:pPr>
              <a:spcBef>
                <a:spcPts val="300"/>
              </a:spcBef>
            </a:pPr>
            <a:r>
              <a:rPr lang="sv-SE" altLang="sv-SE" dirty="0">
                <a:sym typeface="Symbol" pitchFamily="18" charset="2"/>
              </a:rPr>
              <a:t> is the interface curvature</a:t>
            </a:r>
          </a:p>
          <a:p>
            <a:pPr>
              <a:spcBef>
                <a:spcPts val="300"/>
              </a:spcBef>
            </a:pPr>
            <a:r>
              <a:rPr lang="sv-SE" altLang="sv-SE" dirty="0">
                <a:sym typeface="Symbol" pitchFamily="18" charset="2"/>
              </a:rPr>
              <a:t>  is the delta function concentrated to the interface </a:t>
            </a:r>
          </a:p>
          <a:p>
            <a:pPr>
              <a:spcBef>
                <a:spcPts val="300"/>
              </a:spcBef>
            </a:pPr>
            <a:r>
              <a:rPr lang="sv-SE" altLang="sv-SE" dirty="0">
                <a:sym typeface="Symbol" pitchFamily="18" charset="2"/>
              </a:rPr>
              <a:t> is the surface tension coefficient</a:t>
            </a:r>
          </a:p>
          <a:p>
            <a:pPr>
              <a:spcBef>
                <a:spcPts val="300"/>
              </a:spcBef>
            </a:pPr>
            <a:r>
              <a:rPr lang="sv-SE" altLang="sv-SE" dirty="0">
                <a:sym typeface="Symbol" pitchFamily="18" charset="2"/>
              </a:rPr>
              <a:t>n is the unit normal to the interface</a:t>
            </a:r>
          </a:p>
          <a:p>
            <a:pPr>
              <a:spcBef>
                <a:spcPts val="300"/>
              </a:spcBef>
            </a:pPr>
            <a:r>
              <a:rPr lang="el-GR" altLang="sv-SE" dirty="0">
                <a:sym typeface="Symbol" pitchFamily="18" charset="2"/>
              </a:rPr>
              <a:t>ρ</a:t>
            </a:r>
            <a:r>
              <a:rPr lang="sv-SE" altLang="sv-SE" dirty="0">
                <a:sym typeface="Symbol" pitchFamily="18" charset="2"/>
              </a:rPr>
              <a:t> and </a:t>
            </a:r>
            <a:r>
              <a:rPr lang="el-GR" altLang="sv-SE" dirty="0">
                <a:sym typeface="Symbol" pitchFamily="18" charset="2"/>
              </a:rPr>
              <a:t>μ</a:t>
            </a:r>
            <a:r>
              <a:rPr lang="sv-SE" altLang="sv-SE" dirty="0">
                <a:sym typeface="Symbol" pitchFamily="18" charset="2"/>
              </a:rPr>
              <a:t> is the density and viscosity, different for each fluid</a:t>
            </a:r>
          </a:p>
        </p:txBody>
      </p:sp>
      <p:grpSp>
        <p:nvGrpSpPr>
          <p:cNvPr id="103427" name="Group 3"/>
          <p:cNvGrpSpPr>
            <a:grpSpLocks/>
          </p:cNvGrpSpPr>
          <p:nvPr/>
        </p:nvGrpSpPr>
        <p:grpSpPr bwMode="auto">
          <a:xfrm>
            <a:off x="935596" y="1914188"/>
            <a:ext cx="5588000" cy="994172"/>
            <a:chOff x="960" y="1536"/>
            <a:chExt cx="3520" cy="835"/>
          </a:xfrm>
        </p:grpSpPr>
        <p:graphicFrame>
          <p:nvGraphicFramePr>
            <p:cNvPr id="103428" name="Object 4"/>
            <p:cNvGraphicFramePr>
              <a:graphicFrameLocks noChangeAspect="1"/>
            </p:cNvGraphicFramePr>
            <p:nvPr/>
          </p:nvGraphicFramePr>
          <p:xfrm>
            <a:off x="960" y="1776"/>
            <a:ext cx="3520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50" name="Equation" r:id="rId3" imgW="5587920" imgH="558720" progId="Equation.3">
                    <p:embed/>
                  </p:oleObj>
                </mc:Choice>
                <mc:Fallback>
                  <p:oleObj name="Equation" r:id="rId3" imgW="5587920" imgH="55872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1776"/>
                          <a:ext cx="3520" cy="3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429" name="AutoShape 5"/>
            <p:cNvSpPr>
              <a:spLocks/>
            </p:cNvSpPr>
            <p:nvPr/>
          </p:nvSpPr>
          <p:spPr bwMode="auto">
            <a:xfrm rot="-5400000">
              <a:off x="3336" y="1896"/>
              <a:ext cx="96" cy="336"/>
            </a:xfrm>
            <a:prstGeom prst="leftBrace">
              <a:avLst>
                <a:gd name="adj1" fmla="val 34465"/>
                <a:gd name="adj2" fmla="val 5075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03430" name="Text Box 6"/>
            <p:cNvSpPr txBox="1">
              <a:spLocks noChangeArrowheads="1"/>
            </p:cNvSpPr>
            <p:nvPr/>
          </p:nvSpPr>
          <p:spPr bwMode="auto">
            <a:xfrm>
              <a:off x="2976" y="2112"/>
              <a:ext cx="81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sv-SE" altLang="sv-SE" sz="1400" dirty="0">
                  <a:latin typeface="Times New Roman" pitchFamily="18" charset="0"/>
                </a:rPr>
                <a:t>Surface tension</a:t>
              </a:r>
              <a:endParaRPr lang="en-US" altLang="sv-SE" sz="1400" dirty="0">
                <a:latin typeface="Times New Roman" pitchFamily="18" charset="0"/>
              </a:endParaRPr>
            </a:p>
          </p:txBody>
        </p:sp>
        <p:sp>
          <p:nvSpPr>
            <p:cNvPr id="103431" name="AutoShape 7"/>
            <p:cNvSpPr>
              <a:spLocks/>
            </p:cNvSpPr>
            <p:nvPr/>
          </p:nvSpPr>
          <p:spPr bwMode="auto">
            <a:xfrm rot="-16200000">
              <a:off x="3696" y="1728"/>
              <a:ext cx="96" cy="192"/>
            </a:xfrm>
            <a:prstGeom prst="leftBrace">
              <a:avLst>
                <a:gd name="adj1" fmla="val 19694"/>
                <a:gd name="adj2" fmla="val 5075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03432" name="Text Box 8"/>
            <p:cNvSpPr txBox="1">
              <a:spLocks noChangeArrowheads="1"/>
            </p:cNvSpPr>
            <p:nvPr/>
          </p:nvSpPr>
          <p:spPr bwMode="auto">
            <a:xfrm>
              <a:off x="3072" y="1536"/>
              <a:ext cx="129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sv-SE" altLang="sv-SE" sz="1400" dirty="0">
                  <a:latin typeface="Times New Roman" pitchFamily="18" charset="0"/>
                </a:rPr>
                <a:t>External forces or gravity</a:t>
              </a:r>
              <a:endParaRPr lang="en-US" altLang="sv-SE" sz="1400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Representation of </a:t>
            </a:r>
            <a:r>
              <a:rPr lang="sv-SE" altLang="sv-SE" dirty="0" smtClean="0"/>
              <a:t>Fluid </a:t>
            </a:r>
            <a:r>
              <a:rPr lang="sv-SE" altLang="sv-SE" dirty="0"/>
              <a:t>I</a:t>
            </a:r>
            <a:r>
              <a:rPr lang="sv-SE" altLang="sv-SE" dirty="0" smtClean="0"/>
              <a:t>nterface</a:t>
            </a:r>
            <a:endParaRPr lang="en-US" altLang="sv-S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100"/>
              </a:spcBef>
            </a:pPr>
            <a:r>
              <a:rPr lang="sv-SE" altLang="sv-SE" sz="1800" dirty="0"/>
              <a:t>The fluid interface is modeled with the level set function </a:t>
            </a:r>
            <a:r>
              <a:rPr lang="sv-SE" altLang="sv-SE" sz="1800" dirty="0">
                <a:sym typeface="Symbol" pitchFamily="18" charset="2"/>
              </a:rPr>
              <a:t></a:t>
            </a:r>
            <a:endParaRPr lang="sv-SE" altLang="sv-SE" sz="1800" dirty="0"/>
          </a:p>
          <a:p>
            <a:pPr>
              <a:spcBef>
                <a:spcPts val="100"/>
              </a:spcBef>
            </a:pPr>
            <a:r>
              <a:rPr lang="sv-SE" altLang="sv-SE" sz="1800" dirty="0">
                <a:sym typeface="Symbol" pitchFamily="18" charset="2"/>
              </a:rPr>
              <a:t>  smooth step function:  &lt; 0.5 in air,  &gt; 0.5 in ink.  = 0.5 defines the fluid interface </a:t>
            </a:r>
          </a:p>
          <a:p>
            <a:pPr>
              <a:spcBef>
                <a:spcPts val="100"/>
              </a:spcBef>
            </a:pPr>
            <a:r>
              <a:rPr lang="sv-SE" altLang="sv-SE" sz="1800" dirty="0">
                <a:sym typeface="Symbol" pitchFamily="18" charset="2"/>
              </a:rPr>
              <a:t> is transported with the velocity of the fluid:</a:t>
            </a:r>
          </a:p>
          <a:p>
            <a:pPr marL="0" indent="0">
              <a:spcBef>
                <a:spcPts val="100"/>
              </a:spcBef>
              <a:buNone/>
            </a:pPr>
            <a:endParaRPr lang="sv-SE" altLang="sv-SE" sz="1800" dirty="0">
              <a:sym typeface="Symbol" pitchFamily="18" charset="2"/>
            </a:endParaRPr>
          </a:p>
          <a:p>
            <a:pPr marL="0" indent="0">
              <a:spcBef>
                <a:spcPts val="100"/>
              </a:spcBef>
              <a:buNone/>
            </a:pPr>
            <a:endParaRPr lang="sv-SE" altLang="sv-SE" sz="1800" dirty="0">
              <a:sym typeface="Symbol" pitchFamily="18" charset="2"/>
            </a:endParaRPr>
          </a:p>
          <a:p>
            <a:pPr>
              <a:spcBef>
                <a:spcPts val="100"/>
              </a:spcBef>
            </a:pPr>
            <a:r>
              <a:rPr lang="sv-SE" altLang="sv-SE" sz="1800" dirty="0">
                <a:sym typeface="Symbol" pitchFamily="18" charset="2"/>
              </a:rPr>
              <a:t>Interface normal, curvature, density and viscosity are computed from :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15916901"/>
              </p:ext>
            </p:extLst>
          </p:nvPr>
        </p:nvGraphicFramePr>
        <p:xfrm>
          <a:off x="3351013" y="3494633"/>
          <a:ext cx="2441975" cy="530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2" name="Equation" r:id="rId3" imgW="1841500" imgH="533400" progId="Equation.3">
                  <p:embed/>
                </p:oleObj>
              </mc:Choice>
              <mc:Fallback>
                <p:oleObj name="Equation" r:id="rId3" imgW="1841500" imgH="533400" progId="Equation.3">
                  <p:embed/>
                  <p:pic>
                    <p:nvPicPr>
                      <p:cNvPr id="0" name="Object 1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1013" y="3494633"/>
                        <a:ext cx="2441975" cy="5304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29397618"/>
              </p:ext>
            </p:extLst>
          </p:nvPr>
        </p:nvGraphicFramePr>
        <p:xfrm>
          <a:off x="3332163" y="4073037"/>
          <a:ext cx="2479675" cy="298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3" name="Equation" r:id="rId5" imgW="1422400" imgH="228600" progId="Equation.3">
                  <p:embed/>
                </p:oleObj>
              </mc:Choice>
              <mc:Fallback>
                <p:oleObj name="Equation" r:id="rId5" imgW="1422400" imgH="228600" progId="Equation.3">
                  <p:embed/>
                  <p:pic>
                    <p:nvPicPr>
                      <p:cNvPr id="0" name="Object 1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2163" y="4073037"/>
                        <a:ext cx="2479675" cy="298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460152"/>
              </p:ext>
            </p:extLst>
          </p:nvPr>
        </p:nvGraphicFramePr>
        <p:xfrm>
          <a:off x="3329782" y="4443958"/>
          <a:ext cx="2484437" cy="298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4" name="Equation" r:id="rId7" imgW="1422400" imgH="228600" progId="Equation.3">
                  <p:embed/>
                </p:oleObj>
              </mc:Choice>
              <mc:Fallback>
                <p:oleObj name="Equation" r:id="rId7" imgW="142240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9782" y="4443958"/>
                        <a:ext cx="2484437" cy="298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1711"/>
              </p:ext>
            </p:extLst>
          </p:nvPr>
        </p:nvGraphicFramePr>
        <p:xfrm>
          <a:off x="3923507" y="2787774"/>
          <a:ext cx="1296987" cy="402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5" name="Equation" r:id="rId9" imgW="952087" imgH="393529" progId="Equation.3">
                  <p:embed/>
                </p:oleObj>
              </mc:Choice>
              <mc:Fallback>
                <p:oleObj name="Equation" r:id="rId9" imgW="952087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507" y="2787774"/>
                        <a:ext cx="1296987" cy="4024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sv-SE" dirty="0" smtClean="0"/>
              <a:t>Results</a:t>
            </a:r>
            <a:endParaRPr lang="sv-S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sv-SE" dirty="0"/>
              <a:t>Size and speed of ejected droplet can be calculated</a:t>
            </a:r>
          </a:p>
          <a:p>
            <a:r>
              <a:rPr lang="sv-SE" altLang="sv-SE" dirty="0"/>
              <a:t>Influence of geometry, fluid properties etc can be </a:t>
            </a:r>
            <a:r>
              <a:rPr lang="sv-SE" altLang="sv-SE" dirty="0" smtClean="0"/>
              <a:t>studied</a:t>
            </a:r>
            <a:endParaRPr lang="en-US" altLang="sv-SE" dirty="0"/>
          </a:p>
        </p:txBody>
      </p:sp>
      <p:pic>
        <p:nvPicPr>
          <p:cNvPr id="6" name="inkjet (3)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975" t="2731" b="11246"/>
          <a:stretch/>
        </p:blipFill>
        <p:spPr>
          <a:xfrm>
            <a:off x="2615880" y="2211710"/>
            <a:ext cx="3912241" cy="2601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Available as an App</a:t>
            </a:r>
            <a:endParaRPr lang="sv-S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38" y="1365183"/>
            <a:ext cx="5688124" cy="319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6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1546</TotalTime>
  <Words>232</Words>
  <Application>Microsoft Office PowerPoint</Application>
  <PresentationFormat>On-screen Show (16:9)</PresentationFormat>
  <Paragraphs>51</Paragraphs>
  <Slides>7</Slides>
  <Notes>4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1_Office Theme</vt:lpstr>
      <vt:lpstr>Equation</vt:lpstr>
      <vt:lpstr>Dynamic Model of a Drop Shot from an Inkjet Printer</vt:lpstr>
      <vt:lpstr>Inkjet Technology</vt:lpstr>
      <vt:lpstr>Inkjet Model</vt:lpstr>
      <vt:lpstr>Fluid Flow Model</vt:lpstr>
      <vt:lpstr>Representation of Fluid Interface</vt:lpstr>
      <vt:lpstr>Results</vt:lpstr>
      <vt:lpstr>Available as an App</vt:lpstr>
    </vt:vector>
  </TitlesOfParts>
  <Company>COMSOL,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Multiphysics</dc:title>
  <dc:creator>Bernt Nilsson</dc:creator>
  <cp:lastModifiedBy>Ed Fontes</cp:lastModifiedBy>
  <cp:revision>39</cp:revision>
  <dcterms:created xsi:type="dcterms:W3CDTF">2005-08-31T15:20:23Z</dcterms:created>
  <dcterms:modified xsi:type="dcterms:W3CDTF">2016-12-28T06:44:19Z</dcterms:modified>
</cp:coreProperties>
</file>