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61" r:id="rId2"/>
    <p:sldId id="263" r:id="rId3"/>
    <p:sldId id="264" r:id="rId4"/>
    <p:sldId id="267" r:id="rId5"/>
    <p:sldId id="266" r:id="rId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2" y="-154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6E9356-AC72-409D-90D8-8C02829E7BF8}" type="datetimeFigureOut">
              <a:rPr lang="en-US" smtClean="0"/>
              <a:t>9/28/2016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B3A9A2-A8E6-44B9-B8F3-91C5FB4F6B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4272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sv-SE" dirty="0" smtClean="0"/>
              <a:t>You</a:t>
            </a:r>
            <a:r>
              <a:rPr lang="sv-SE" baseline="0" dirty="0" smtClean="0"/>
              <a:t> can use the heading from the application documentation for the title.</a:t>
            </a:r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F3B24A-2E59-4563-9805-F82E0DE2C1F4}" type="slidenum">
              <a:rPr lang="sv-SE" smtClean="0"/>
              <a:pPr/>
              <a:t>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046311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8154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omsol.com/trademarks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228600" y="455295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/>
              <a:t>© Copyright </a:t>
            </a:r>
            <a:r>
              <a:rPr lang="en-US" sz="600" dirty="0" smtClean="0"/>
              <a:t>2015 </a:t>
            </a:r>
            <a:r>
              <a:rPr lang="en-US" sz="600" dirty="0"/>
              <a:t>COMSOL. Any of the images, text, and equations here may be copied and modified for your own internal use. All trademarks are the property of their respective owners. See </a:t>
            </a:r>
            <a:r>
              <a:rPr lang="en-US" sz="600" dirty="0">
                <a:hlinkClick r:id="rId2"/>
              </a:rPr>
              <a:t>www.comsol.com/trademarks</a:t>
            </a:r>
            <a:r>
              <a:rPr lang="en-US" sz="600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1500"/>
            <a:ext cx="8229600" cy="85725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4950"/>
            <a:ext cx="8229600" cy="3124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1500"/>
            <a:ext cx="8229600" cy="8572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04950"/>
            <a:ext cx="4038600" cy="3124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04950"/>
            <a:ext cx="4038600" cy="3124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202"/>
            <a:ext cx="9144000" cy="516475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fld id="{1D8BD707-D9CF-40AE-B4C6-C98DA3205C09}" type="datetimeFigureOut">
              <a:rPr lang="en-US" smtClean="0"/>
              <a:pPr/>
              <a:t>9/28/2016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libri Light" panose="020F030202020403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sv-SE" dirty="0" smtClean="0"/>
              <a:t>3D Supersonic Flow in a Channel with a Bump</a:t>
            </a:r>
            <a:endParaRPr lang="sv-SE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07987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1317739"/>
            <a:ext cx="4572582" cy="343003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Geometry and Operating Conditions</a:t>
            </a:r>
            <a:endParaRPr lang="en-US" dirty="0" smtClean="0"/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1941001" y="3085649"/>
            <a:ext cx="533400" cy="176774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 flipV="1">
            <a:off x="5143500" y="2081766"/>
            <a:ext cx="381000" cy="156194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 flipV="1">
            <a:off x="4724400" y="3643708"/>
            <a:ext cx="609600" cy="333637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V="1">
            <a:off x="3733800" y="3977345"/>
            <a:ext cx="0" cy="46646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3200400" y="4349234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b="1" dirty="0" smtClean="0"/>
              <a:t>Disturbance</a:t>
            </a:r>
            <a:endParaRPr lang="sv-SE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1111039" y="3194769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b="1" dirty="0" smtClean="0"/>
              <a:t>Inlet</a:t>
            </a:r>
            <a:endParaRPr lang="sv-SE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6654153" y="2030415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b="1" dirty="0" smtClean="0"/>
              <a:t>Oulet</a:t>
            </a:r>
            <a:endParaRPr lang="sv-SE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5461102" y="3804641"/>
            <a:ext cx="10920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b="1" dirty="0" smtClean="0"/>
              <a:t>Slip Walls</a:t>
            </a:r>
            <a:endParaRPr lang="sv-SE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302701" y="3638557"/>
            <a:ext cx="190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/>
              <a:t>Supersonic Flow (M=1.4)</a:t>
            </a:r>
            <a:endParaRPr lang="sv-SE" dirty="0"/>
          </a:p>
        </p:txBody>
      </p:sp>
      <p:sp>
        <p:nvSpPr>
          <p:cNvPr id="35" name="TextBox 34"/>
          <p:cNvSpPr txBox="1"/>
          <p:nvPr/>
        </p:nvSpPr>
        <p:spPr>
          <a:xfrm>
            <a:off x="6610904" y="2560387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smtClean="0"/>
              <a:t>Supersonic Flow</a:t>
            </a:r>
            <a:endParaRPr lang="sv-SE" dirty="0"/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1966880" y="3449086"/>
            <a:ext cx="533400" cy="176774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2011119" y="3867535"/>
            <a:ext cx="533400" cy="176774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5842103" y="1815626"/>
            <a:ext cx="533400" cy="176774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V="1">
            <a:off x="5867982" y="2179063"/>
            <a:ext cx="533400" cy="176774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5867982" y="2543204"/>
            <a:ext cx="533400" cy="176774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5323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Model setup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High Mach Number Flow, Laminar interface in COMSOL </a:t>
            </a:r>
            <a:r>
              <a:rPr lang="en-US" dirty="0" err="1" smtClean="0"/>
              <a:t>Multiphysics</a:t>
            </a:r>
            <a:r>
              <a:rPr lang="en-US" dirty="0" smtClean="0"/>
              <a:t> is </a:t>
            </a:r>
            <a:r>
              <a:rPr lang="en-US" dirty="0" smtClean="0"/>
              <a:t>used</a:t>
            </a:r>
            <a:endParaRPr lang="en-US" dirty="0" smtClean="0"/>
          </a:p>
          <a:p>
            <a:r>
              <a:rPr lang="en-US" dirty="0" smtClean="0"/>
              <a:t>Adaptive meshing makes it possible to capture the shock effects in the </a:t>
            </a:r>
            <a:r>
              <a:rPr lang="en-US" dirty="0" smtClean="0"/>
              <a:t>flow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16432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Results</a:t>
            </a:r>
            <a:endParaRPr lang="sv-SE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504950"/>
            <a:ext cx="4191000" cy="3124200"/>
          </a:xfrm>
        </p:spPr>
        <p:txBody>
          <a:bodyPr>
            <a:normAutofit/>
          </a:bodyPr>
          <a:lstStyle/>
          <a:p>
            <a:r>
              <a:rPr lang="sv-SE" sz="2800" dirty="0" smtClean="0"/>
              <a:t>The adaptive mesh feature is able to resolve the mesh in the </a:t>
            </a:r>
            <a:r>
              <a:rPr lang="sv-SE" sz="2800" dirty="0" smtClean="0"/>
              <a:t>zones </a:t>
            </a:r>
            <a:r>
              <a:rPr lang="sv-SE" sz="2800" dirty="0" smtClean="0"/>
              <a:t>where gradients in Mach number are </a:t>
            </a:r>
            <a:r>
              <a:rPr lang="sv-SE" sz="2800" dirty="0" smtClean="0"/>
              <a:t>large</a:t>
            </a:r>
            <a:endParaRPr lang="sv-SE" sz="2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504950"/>
            <a:ext cx="3498502" cy="2624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4308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Results</a:t>
            </a:r>
            <a:endParaRPr lang="sv-SE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504950"/>
            <a:ext cx="4191000" cy="3124200"/>
          </a:xfrm>
        </p:spPr>
        <p:txBody>
          <a:bodyPr>
            <a:normAutofit lnSpcReduction="10000"/>
          </a:bodyPr>
          <a:lstStyle/>
          <a:p>
            <a:r>
              <a:rPr lang="sv-SE" sz="2800" dirty="0" smtClean="0"/>
              <a:t>The results are in good agreement with the results published in literature</a:t>
            </a:r>
            <a:r>
              <a:rPr lang="sv-SE" sz="2800" dirty="0" smtClean="0"/>
              <a:t>*</a:t>
            </a:r>
          </a:p>
          <a:p>
            <a:r>
              <a:rPr lang="sv-SE" sz="2800" dirty="0" smtClean="0"/>
              <a:t>Shock wave diffractions are visible on the obstacle and walls</a:t>
            </a:r>
            <a:endParaRPr lang="sv-SE" sz="2800" dirty="0"/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763588" y="4571829"/>
            <a:ext cx="5824328" cy="25015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>
            <a:spAutoFit/>
          </a:bodyPr>
          <a:lstStyle/>
          <a:p>
            <a:pPr hangingPunct="1">
              <a:lnSpc>
                <a:spcPct val="115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900" dirty="0" smtClean="0">
                <a:solidFill>
                  <a:srgbClr val="000000"/>
                </a:solidFill>
                <a:latin typeface="Calibri" charset="0"/>
              </a:rPr>
              <a:t>*J.F Lynn, </a:t>
            </a:r>
            <a:r>
              <a:rPr lang="en-US" sz="900" i="1" dirty="0" err="1" smtClean="0">
                <a:solidFill>
                  <a:srgbClr val="000000"/>
                </a:solidFill>
                <a:latin typeface="Calibri" charset="0"/>
              </a:rPr>
              <a:t>Multigrid</a:t>
            </a:r>
            <a:r>
              <a:rPr lang="en-US" sz="900" i="1" dirty="0" smtClean="0">
                <a:solidFill>
                  <a:srgbClr val="000000"/>
                </a:solidFill>
                <a:latin typeface="Calibri" charset="0"/>
              </a:rPr>
              <a:t> Solution of the Euler Equations with Local Preconditioning</a:t>
            </a:r>
            <a:r>
              <a:rPr lang="en-US" sz="900" dirty="0" smtClean="0">
                <a:solidFill>
                  <a:srgbClr val="000000"/>
                </a:solidFill>
                <a:latin typeface="Calibri" charset="0"/>
              </a:rPr>
              <a:t>, Dissertation, University of Michigan, 1995.</a:t>
            </a:r>
            <a:endParaRPr lang="en-US" sz="900" dirty="0">
              <a:solidFill>
                <a:srgbClr val="000000"/>
              </a:solidFill>
              <a:latin typeface="Calibri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428750"/>
            <a:ext cx="3498502" cy="2624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589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469</TotalTime>
  <Words>135</Words>
  <Application>Microsoft Office PowerPoint</Application>
  <PresentationFormat>On-screen Show (16:9)</PresentationFormat>
  <Paragraphs>20</Paragraphs>
  <Slides>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3D Supersonic Flow in a Channel with a Bump</vt:lpstr>
      <vt:lpstr>Geometry and Operating Conditions</vt:lpstr>
      <vt:lpstr>Model setup</vt:lpstr>
      <vt:lpstr>Results</vt:lpstr>
      <vt:lpstr>Results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Xavier Corbella Coll</dc:creator>
  <cp:lastModifiedBy>Xavier Corbella Coll</cp:lastModifiedBy>
  <cp:revision>26</cp:revision>
  <dcterms:created xsi:type="dcterms:W3CDTF">2006-08-16T00:00:00Z</dcterms:created>
  <dcterms:modified xsi:type="dcterms:W3CDTF">2016-09-28T14:52:10Z</dcterms:modified>
</cp:coreProperties>
</file>