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3" r:id="rId1"/>
  </p:sldMasterIdLst>
  <p:notesMasterIdLst>
    <p:notesMasterId r:id="rId11"/>
  </p:notesMasterIdLst>
  <p:sldIdLst>
    <p:sldId id="262" r:id="rId2"/>
    <p:sldId id="263" r:id="rId3"/>
    <p:sldId id="264" r:id="rId4"/>
    <p:sldId id="265" r:id="rId5"/>
    <p:sldId id="269" r:id="rId6"/>
    <p:sldId id="270" r:id="rId7"/>
    <p:sldId id="268" r:id="rId8"/>
    <p:sldId id="267" r:id="rId9"/>
    <p:sldId id="266"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6943" autoAdjust="0"/>
  </p:normalViewPr>
  <p:slideViewPr>
    <p:cSldViewPr>
      <p:cViewPr>
        <p:scale>
          <a:sx n="140" d="100"/>
          <a:sy n="140" d="100"/>
        </p:scale>
        <p:origin x="774"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47B6754-E9CC-4B14-9659-6C591300CFEB}" type="datetimeFigureOut">
              <a:rPr lang="en-US" smtClean="0"/>
              <a:pPr/>
              <a:t>1/18/2023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571C57B-2B8C-4FD0-A189-5F508C105402}" type="slidenum">
              <a:rPr lang="en-US" smtClean="0"/>
              <a:pPr/>
              <a:t>‹#›</a:t>
            </a:fld>
            <a:endParaRPr lang="en-US"/>
          </a:p>
        </p:txBody>
      </p:sp>
    </p:spTree>
    <p:extLst>
      <p:ext uri="{BB962C8B-B14F-4D97-AF65-F5344CB8AC3E}">
        <p14:creationId xmlns:p14="http://schemas.microsoft.com/office/powerpoint/2010/main" val="39115479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sv-SE" dirty="0"/>
              <a:t>You</a:t>
            </a:r>
            <a:r>
              <a:rPr lang="sv-SE" baseline="0" dirty="0"/>
              <a:t> can use the heading from the application documentation for the title.</a:t>
            </a:r>
            <a:endParaRPr lang="sv-SE" dirty="0"/>
          </a:p>
        </p:txBody>
      </p:sp>
      <p:sp>
        <p:nvSpPr>
          <p:cNvPr id="4" name="Slide Number Placeholder 3"/>
          <p:cNvSpPr>
            <a:spLocks noGrp="1"/>
          </p:cNvSpPr>
          <p:nvPr>
            <p:ph type="sldNum" sz="quarter" idx="10"/>
          </p:nvPr>
        </p:nvSpPr>
        <p:spPr/>
        <p:txBody>
          <a:bodyPr/>
          <a:lstStyle/>
          <a:p>
            <a:fld id="{2BF3B24A-2E59-4563-9805-F82E0DE2C1F4}" type="slidenum">
              <a:rPr lang="sv-SE" smtClean="0"/>
              <a:pPr/>
              <a:t>1</a:t>
            </a:fld>
            <a:endParaRPr lang="sv-SE"/>
          </a:p>
        </p:txBody>
      </p:sp>
    </p:spTree>
    <p:extLst>
      <p:ext uri="{BB962C8B-B14F-4D97-AF65-F5344CB8AC3E}">
        <p14:creationId xmlns:p14="http://schemas.microsoft.com/office/powerpoint/2010/main" val="31701268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571C57B-2B8C-4FD0-A189-5F508C105402}" type="slidenum">
              <a:rPr lang="en-US" smtClean="0"/>
              <a:pPr/>
              <a:t>2</a:t>
            </a:fld>
            <a:endParaRPr lang="en-US"/>
          </a:p>
        </p:txBody>
      </p:sp>
    </p:spTree>
    <p:extLst>
      <p:ext uri="{BB962C8B-B14F-4D97-AF65-F5344CB8AC3E}">
        <p14:creationId xmlns:p14="http://schemas.microsoft.com/office/powerpoint/2010/main" val="383945720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hyperlink" Target="http://www.comsol.com/trademarks" TargetMode="Externa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7" name="TextBox 6"/>
          <p:cNvSpPr txBox="1"/>
          <p:nvPr/>
        </p:nvSpPr>
        <p:spPr>
          <a:xfrm>
            <a:off x="609600" y="6159753"/>
            <a:ext cx="3657600" cy="461665"/>
          </a:xfrm>
          <a:prstGeom prst="rect">
            <a:avLst/>
          </a:prstGeom>
          <a:noFill/>
        </p:spPr>
        <p:txBody>
          <a:bodyPr wrap="square" rtlCol="0">
            <a:spAutoFit/>
          </a:bodyPr>
          <a:lstStyle/>
          <a:p>
            <a:r>
              <a:rPr lang="en-US" sz="800" dirty="0"/>
              <a:t>© Copyright 2016 COMSOL. Any of the images, text, and equations here may be copied and modified for your own internal use. All trademarks are the property of their respective owners. See </a:t>
            </a:r>
            <a:r>
              <a:rPr lang="en-US" sz="800" dirty="0">
                <a:hlinkClick r:id="rId2"/>
              </a:rPr>
              <a:t>www.comsol.com/trademarks</a:t>
            </a:r>
            <a:r>
              <a:rPr lang="en-US" sz="800" dirty="0"/>
              <a:t>.</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143000"/>
          </a:xfrm>
        </p:spPr>
        <p:txBody>
          <a:bodyPr/>
          <a:lstStyle/>
          <a:p>
            <a:r>
              <a:rPr lang="en-US"/>
              <a:t>Click to edit Master title style</a:t>
            </a:r>
          </a:p>
        </p:txBody>
      </p:sp>
      <p:sp>
        <p:nvSpPr>
          <p:cNvPr id="3" name="Content Placeholder 2"/>
          <p:cNvSpPr>
            <a:spLocks noGrp="1"/>
          </p:cNvSpPr>
          <p:nvPr>
            <p:ph idx="1"/>
          </p:nvPr>
        </p:nvSpPr>
        <p:spPr>
          <a:xfrm>
            <a:off x="457200" y="1828801"/>
            <a:ext cx="8229600" cy="4343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143000"/>
          </a:xfrm>
        </p:spPr>
        <p:txBody>
          <a:bodyPr/>
          <a:lstStyle/>
          <a:p>
            <a:r>
              <a:rPr lang="en-US"/>
              <a:t>Click to edit Master title style</a:t>
            </a:r>
          </a:p>
        </p:txBody>
      </p:sp>
      <p:sp>
        <p:nvSpPr>
          <p:cNvPr id="3" name="Content Placeholder 2"/>
          <p:cNvSpPr>
            <a:spLocks noGrp="1"/>
          </p:cNvSpPr>
          <p:nvPr>
            <p:ph sz="half" idx="1"/>
          </p:nvPr>
        </p:nvSpPr>
        <p:spPr>
          <a:xfrm>
            <a:off x="457200" y="1828801"/>
            <a:ext cx="40386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828801"/>
            <a:ext cx="40386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1/18/2023</a:t>
            </a:fld>
            <a:endParaRPr lang="en-US" dirty="0"/>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jpeg"/><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5">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Calibri Light" panose="020F0302020204030204" pitchFamily="34" charset="0"/>
              </a:defRPr>
            </a:lvl1pPr>
          </a:lstStyle>
          <a:p>
            <a:fld id="{1D8BD707-D9CF-40AE-B4C6-C98DA3205C09}" type="datetimeFigureOut">
              <a:rPr lang="en-US" smtClean="0"/>
              <a:pPr/>
              <a:t>1/18/2023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Calibri Light" panose="020F0302020204030204" pitchFamily="34" charset="0"/>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latin typeface="Calibri Light" panose="020F0302020204030204" pitchFamily="34" charset="0"/>
              </a:defRPr>
            </a:lvl1pPr>
          </a:lstStyle>
          <a:p>
            <a:fld id="{B6F15528-21DE-4FAA-801E-634DDDAF4B2B}" type="slidenum">
              <a:rPr lang="en-US" smtClean="0"/>
              <a:pPr/>
              <a:t>‹#›</a:t>
            </a:fld>
            <a:endParaRPr lang="en-US"/>
          </a:p>
        </p:txBody>
      </p:sp>
      <p:pic>
        <p:nvPicPr>
          <p:cNvPr id="7" name="Picture 6"/>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Lst>
  <p:txStyles>
    <p:titleStyle>
      <a:lvl1pPr algn="ctr" defTabSz="914400" rtl="0" eaLnBrk="1" latinLnBrk="0" hangingPunct="1">
        <a:spcBef>
          <a:spcPct val="0"/>
        </a:spcBef>
        <a:buNone/>
        <a:defRPr sz="4400" kern="1200">
          <a:solidFill>
            <a:schemeClr val="tx1"/>
          </a:solidFill>
          <a:latin typeface="Calibri Light" panose="020F0302020204030204" pitchFamily="34"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Calibri Light" panose="020F0302020204030204" pitchFamily="34"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Calibri Light" panose="020F0302020204030204" pitchFamily="34"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Calibri Light" panose="020F0302020204030204" pitchFamily="34"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Calibri Light" panose="020F0302020204030204" pitchFamily="34"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Calibri Light" panose="020F0302020204030204"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sv-SE" dirty="0"/>
              <a:t>Adhesion and Decohesion of Indenting Ball</a:t>
            </a:r>
          </a:p>
        </p:txBody>
      </p:sp>
    </p:spTree>
    <p:extLst>
      <p:ext uri="{BB962C8B-B14F-4D97-AF65-F5344CB8AC3E}">
        <p14:creationId xmlns:p14="http://schemas.microsoft.com/office/powerpoint/2010/main" val="8308761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a:t>Problem Statement</a:t>
            </a:r>
          </a:p>
        </p:txBody>
      </p:sp>
      <p:sp>
        <p:nvSpPr>
          <p:cNvPr id="3" name="Content Placeholder 2"/>
          <p:cNvSpPr>
            <a:spLocks noGrp="1"/>
          </p:cNvSpPr>
          <p:nvPr>
            <p:ph idx="1"/>
          </p:nvPr>
        </p:nvSpPr>
        <p:spPr/>
        <p:txBody>
          <a:bodyPr>
            <a:normAutofit fontScale="85000" lnSpcReduction="10000"/>
          </a:bodyPr>
          <a:lstStyle/>
          <a:p>
            <a:r>
              <a:rPr lang="en-US" dirty="0"/>
              <a:t>In this example, a combination of Adhesion and </a:t>
            </a:r>
            <a:r>
              <a:rPr lang="en-US" dirty="0" err="1"/>
              <a:t>Decohesion</a:t>
            </a:r>
            <a:r>
              <a:rPr lang="en-US" dirty="0"/>
              <a:t> is shown.</a:t>
            </a:r>
          </a:p>
          <a:p>
            <a:r>
              <a:rPr lang="en-US" dirty="0"/>
              <a:t>A semi-spherical steel ball is pressed into a rubber membrane, and when a certain contact pressure is exceeded, the two objects are joined.</a:t>
            </a:r>
          </a:p>
          <a:p>
            <a:r>
              <a:rPr lang="en-US" dirty="0"/>
              <a:t>When the ball moves back, the ‘glued’ membrane will follow, and tensile forces will develop between the two objects as the ball tries to lift the membrane.</a:t>
            </a:r>
          </a:p>
          <a:p>
            <a:r>
              <a:rPr lang="en-US" dirty="0"/>
              <a:t>When the stresses become too large, the newly formed bond will break, based on the specified decohesion law.</a:t>
            </a:r>
          </a:p>
          <a:p>
            <a:endParaRPr lang="en-US" dirty="0"/>
          </a:p>
        </p:txBody>
      </p:sp>
    </p:spTree>
    <p:extLst>
      <p:ext uri="{BB962C8B-B14F-4D97-AF65-F5344CB8AC3E}">
        <p14:creationId xmlns:p14="http://schemas.microsoft.com/office/powerpoint/2010/main" val="13453432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2438400"/>
            <a:ext cx="4000500" cy="4000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000" y="1693400"/>
            <a:ext cx="3581400" cy="2686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en-US" dirty="0"/>
              <a:t>Geometry and Materials</a:t>
            </a:r>
          </a:p>
        </p:txBody>
      </p:sp>
      <p:cxnSp>
        <p:nvCxnSpPr>
          <p:cNvPr id="8" name="Straight Arrow Connector 7"/>
          <p:cNvCxnSpPr/>
          <p:nvPr/>
        </p:nvCxnSpPr>
        <p:spPr>
          <a:xfrm flipH="1">
            <a:off x="3352800" y="2345034"/>
            <a:ext cx="1676400" cy="76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5105400" y="2160368"/>
            <a:ext cx="914400" cy="369332"/>
          </a:xfrm>
          <a:prstGeom prst="rect">
            <a:avLst/>
          </a:prstGeom>
          <a:noFill/>
        </p:spPr>
        <p:txBody>
          <a:bodyPr wrap="square" rtlCol="0">
            <a:spAutoFit/>
          </a:bodyPr>
          <a:lstStyle/>
          <a:p>
            <a:r>
              <a:rPr lang="en-US" dirty="0"/>
              <a:t>Steel</a:t>
            </a:r>
          </a:p>
        </p:txBody>
      </p:sp>
      <p:cxnSp>
        <p:nvCxnSpPr>
          <p:cNvPr id="16" name="Straight Arrow Connector 15"/>
          <p:cNvCxnSpPr/>
          <p:nvPr/>
        </p:nvCxnSpPr>
        <p:spPr>
          <a:xfrm flipH="1">
            <a:off x="3886200" y="2971800"/>
            <a:ext cx="1676400" cy="76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5562600" y="2693795"/>
            <a:ext cx="914400" cy="369332"/>
          </a:xfrm>
          <a:prstGeom prst="rect">
            <a:avLst/>
          </a:prstGeom>
          <a:noFill/>
        </p:spPr>
        <p:txBody>
          <a:bodyPr wrap="square" rtlCol="0">
            <a:spAutoFit/>
          </a:bodyPr>
          <a:lstStyle/>
          <a:p>
            <a:r>
              <a:rPr lang="en-US" dirty="0"/>
              <a:t>Rubber</a:t>
            </a:r>
          </a:p>
        </p:txBody>
      </p:sp>
      <p:cxnSp>
        <p:nvCxnSpPr>
          <p:cNvPr id="20" name="Straight Arrow Connector 19"/>
          <p:cNvCxnSpPr>
            <a:endCxn id="1026" idx="2"/>
          </p:cNvCxnSpPr>
          <p:nvPr/>
        </p:nvCxnSpPr>
        <p:spPr>
          <a:xfrm flipH="1">
            <a:off x="2933700" y="3962400"/>
            <a:ext cx="2095500" cy="41705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5105400" y="3777734"/>
            <a:ext cx="1371600" cy="369332"/>
          </a:xfrm>
          <a:prstGeom prst="rect">
            <a:avLst/>
          </a:prstGeom>
          <a:noFill/>
        </p:spPr>
        <p:txBody>
          <a:bodyPr wrap="square" rtlCol="0">
            <a:spAutoFit/>
          </a:bodyPr>
          <a:lstStyle/>
          <a:p>
            <a:r>
              <a:rPr lang="en-US" dirty="0"/>
              <a:t>R = 50 mm</a:t>
            </a:r>
          </a:p>
        </p:txBody>
      </p:sp>
      <p:cxnSp>
        <p:nvCxnSpPr>
          <p:cNvPr id="22" name="Straight Arrow Connector 21"/>
          <p:cNvCxnSpPr/>
          <p:nvPr/>
        </p:nvCxnSpPr>
        <p:spPr>
          <a:xfrm flipH="1">
            <a:off x="4524375" y="4876800"/>
            <a:ext cx="1676400" cy="76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6236676" y="4692134"/>
            <a:ext cx="1307123" cy="646331"/>
          </a:xfrm>
          <a:prstGeom prst="rect">
            <a:avLst/>
          </a:prstGeom>
          <a:noFill/>
        </p:spPr>
        <p:txBody>
          <a:bodyPr wrap="square" rtlCol="0">
            <a:spAutoFit/>
          </a:bodyPr>
          <a:lstStyle/>
          <a:p>
            <a:r>
              <a:rPr lang="en-US" dirty="0"/>
              <a:t>R = 150 mm</a:t>
            </a:r>
            <a:br>
              <a:rPr lang="en-US" dirty="0"/>
            </a:br>
            <a:r>
              <a:rPr lang="en-US" dirty="0"/>
              <a:t>t = 6 mm</a:t>
            </a:r>
          </a:p>
        </p:txBody>
      </p:sp>
      <p:cxnSp>
        <p:nvCxnSpPr>
          <p:cNvPr id="13" name="Straight Arrow Connector 12"/>
          <p:cNvCxnSpPr/>
          <p:nvPr/>
        </p:nvCxnSpPr>
        <p:spPr>
          <a:xfrm flipV="1">
            <a:off x="2209800" y="4914900"/>
            <a:ext cx="623887" cy="7239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1257300" y="5660571"/>
            <a:ext cx="1905000" cy="369332"/>
          </a:xfrm>
          <a:prstGeom prst="rect">
            <a:avLst/>
          </a:prstGeom>
          <a:noFill/>
        </p:spPr>
        <p:txBody>
          <a:bodyPr wrap="square" rtlCol="0">
            <a:spAutoFit/>
          </a:bodyPr>
          <a:lstStyle/>
          <a:p>
            <a:r>
              <a:rPr lang="en-US" dirty="0"/>
              <a:t>Clearance = 5 mm</a:t>
            </a:r>
          </a:p>
        </p:txBody>
      </p:sp>
      <p:cxnSp>
        <p:nvCxnSpPr>
          <p:cNvPr id="15" name="Straight Arrow Connector 14"/>
          <p:cNvCxnSpPr/>
          <p:nvPr/>
        </p:nvCxnSpPr>
        <p:spPr>
          <a:xfrm>
            <a:off x="3810000" y="4343400"/>
            <a:ext cx="0" cy="121920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3962400" y="5338465"/>
            <a:ext cx="2057400" cy="923330"/>
          </a:xfrm>
          <a:prstGeom prst="rect">
            <a:avLst/>
          </a:prstGeom>
          <a:noFill/>
        </p:spPr>
        <p:txBody>
          <a:bodyPr wrap="square" rtlCol="0">
            <a:spAutoFit/>
          </a:bodyPr>
          <a:lstStyle/>
          <a:p>
            <a:r>
              <a:rPr lang="en-US" dirty="0"/>
              <a:t>The ball is moved 80 mm down and then back up again</a:t>
            </a:r>
          </a:p>
        </p:txBody>
      </p:sp>
      <p:cxnSp>
        <p:nvCxnSpPr>
          <p:cNvPr id="30" name="Straight Arrow Connector 29"/>
          <p:cNvCxnSpPr/>
          <p:nvPr/>
        </p:nvCxnSpPr>
        <p:spPr>
          <a:xfrm>
            <a:off x="3965749" y="4343400"/>
            <a:ext cx="0" cy="1219200"/>
          </a:xfrm>
          <a:prstGeom prst="straightConnector1">
            <a:avLst/>
          </a:prstGeom>
          <a:ln w="28575">
            <a:solidFill>
              <a:srgbClr val="FF0000"/>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944170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Data Used</a:t>
            </a:r>
          </a:p>
        </p:txBody>
      </p:sp>
      <p:pic>
        <p:nvPicPr>
          <p:cNvPr id="3" name="Picture 2">
            <a:extLst>
              <a:ext uri="{FF2B5EF4-FFF2-40B4-BE49-F238E27FC236}">
                <a16:creationId xmlns:a16="http://schemas.microsoft.com/office/drawing/2014/main" id="{55DBB6C6-1E73-4C3C-9602-078C9D4C22EB}"/>
              </a:ext>
            </a:extLst>
          </p:cNvPr>
          <p:cNvPicPr>
            <a:picLocks noChangeAspect="1"/>
          </p:cNvPicPr>
          <p:nvPr/>
        </p:nvPicPr>
        <p:blipFill>
          <a:blip r:embed="rId2"/>
          <a:stretch>
            <a:fillRect/>
          </a:stretch>
        </p:blipFill>
        <p:spPr>
          <a:xfrm>
            <a:off x="1890338" y="1981200"/>
            <a:ext cx="5363323" cy="3620005"/>
          </a:xfrm>
          <a:prstGeom prst="rect">
            <a:avLst/>
          </a:prstGeom>
        </p:spPr>
      </p:pic>
    </p:spTree>
    <p:extLst>
      <p:ext uri="{BB962C8B-B14F-4D97-AF65-F5344CB8AC3E}">
        <p14:creationId xmlns:p14="http://schemas.microsoft.com/office/powerpoint/2010/main" val="21487717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Adhesion Settings</a:t>
            </a:r>
          </a:p>
        </p:txBody>
      </p:sp>
      <p:pic>
        <p:nvPicPr>
          <p:cNvPr id="3" name="Picture 2">
            <a:extLst>
              <a:ext uri="{FF2B5EF4-FFF2-40B4-BE49-F238E27FC236}">
                <a16:creationId xmlns:a16="http://schemas.microsoft.com/office/drawing/2014/main" id="{164B118B-E80A-481A-ABFA-4F12E564BCE7}"/>
              </a:ext>
            </a:extLst>
          </p:cNvPr>
          <p:cNvPicPr>
            <a:picLocks noChangeAspect="1"/>
          </p:cNvPicPr>
          <p:nvPr/>
        </p:nvPicPr>
        <p:blipFill>
          <a:blip r:embed="rId2"/>
          <a:stretch>
            <a:fillRect/>
          </a:stretch>
        </p:blipFill>
        <p:spPr>
          <a:xfrm>
            <a:off x="1578249" y="1752600"/>
            <a:ext cx="5987502" cy="4038600"/>
          </a:xfrm>
          <a:prstGeom prst="rect">
            <a:avLst/>
          </a:prstGeom>
        </p:spPr>
      </p:pic>
    </p:spTree>
    <p:extLst>
      <p:ext uri="{BB962C8B-B14F-4D97-AF65-F5344CB8AC3E}">
        <p14:creationId xmlns:p14="http://schemas.microsoft.com/office/powerpoint/2010/main" val="14639458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Decohesion Settings</a:t>
            </a:r>
          </a:p>
        </p:txBody>
      </p:sp>
      <p:pic>
        <p:nvPicPr>
          <p:cNvPr id="3" name="Picture 2">
            <a:extLst>
              <a:ext uri="{FF2B5EF4-FFF2-40B4-BE49-F238E27FC236}">
                <a16:creationId xmlns:a16="http://schemas.microsoft.com/office/drawing/2014/main" id="{CE84DD58-D92D-42AC-AE14-E7254E5B387F}"/>
              </a:ext>
            </a:extLst>
          </p:cNvPr>
          <p:cNvPicPr>
            <a:picLocks noChangeAspect="1"/>
          </p:cNvPicPr>
          <p:nvPr/>
        </p:nvPicPr>
        <p:blipFill>
          <a:blip r:embed="rId2"/>
          <a:stretch>
            <a:fillRect/>
          </a:stretch>
        </p:blipFill>
        <p:spPr>
          <a:xfrm>
            <a:off x="2457947" y="1842448"/>
            <a:ext cx="4228106" cy="3810000"/>
          </a:xfrm>
          <a:prstGeom prst="rect">
            <a:avLst/>
          </a:prstGeom>
        </p:spPr>
      </p:pic>
    </p:spTree>
    <p:extLst>
      <p:ext uri="{BB962C8B-B14F-4D97-AF65-F5344CB8AC3E}">
        <p14:creationId xmlns:p14="http://schemas.microsoft.com/office/powerpoint/2010/main" val="35332636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Stresses</a:t>
            </a:r>
          </a:p>
        </p:txBody>
      </p:sp>
      <p:sp>
        <p:nvSpPr>
          <p:cNvPr id="4" name="TextBox 3"/>
          <p:cNvSpPr txBox="1"/>
          <p:nvPr/>
        </p:nvSpPr>
        <p:spPr>
          <a:xfrm>
            <a:off x="5867400" y="2762934"/>
            <a:ext cx="1600200" cy="646331"/>
          </a:xfrm>
          <a:prstGeom prst="rect">
            <a:avLst/>
          </a:prstGeom>
          <a:noFill/>
        </p:spPr>
        <p:txBody>
          <a:bodyPr wrap="square" rtlCol="0">
            <a:spAutoFit/>
          </a:bodyPr>
          <a:lstStyle/>
          <a:p>
            <a:r>
              <a:rPr lang="en-US" dirty="0"/>
              <a:t>At maximum displacement</a:t>
            </a:r>
          </a:p>
        </p:txBody>
      </p:sp>
      <p:sp>
        <p:nvSpPr>
          <p:cNvPr id="8" name="TextBox 7"/>
          <p:cNvSpPr txBox="1"/>
          <p:nvPr/>
        </p:nvSpPr>
        <p:spPr>
          <a:xfrm>
            <a:off x="5892801" y="5029200"/>
            <a:ext cx="1600200" cy="646331"/>
          </a:xfrm>
          <a:prstGeom prst="rect">
            <a:avLst/>
          </a:prstGeom>
          <a:noFill/>
        </p:spPr>
        <p:txBody>
          <a:bodyPr wrap="square" rtlCol="0">
            <a:spAutoFit/>
          </a:bodyPr>
          <a:lstStyle/>
          <a:p>
            <a:r>
              <a:rPr lang="en-US" dirty="0"/>
              <a:t>At end of analysis</a:t>
            </a:r>
          </a:p>
        </p:txBody>
      </p:sp>
      <p:pic>
        <p:nvPicPr>
          <p:cNvPr id="2051"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t="23352" b="26713"/>
          <a:stretch/>
        </p:blipFill>
        <p:spPr bwMode="auto">
          <a:xfrm>
            <a:off x="711201" y="4273748"/>
            <a:ext cx="5156199" cy="19310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13711" b="22496"/>
          <a:stretch/>
        </p:blipFill>
        <p:spPr bwMode="auto">
          <a:xfrm>
            <a:off x="711201" y="1946475"/>
            <a:ext cx="5181600" cy="24791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979293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Adhesion and </a:t>
            </a:r>
            <a:r>
              <a:rPr lang="en-US" dirty="0" err="1"/>
              <a:t>Decohesion</a:t>
            </a:r>
            <a:r>
              <a:rPr lang="en-US" dirty="0"/>
              <a:t> State</a:t>
            </a:r>
          </a:p>
        </p:txBody>
      </p:sp>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2014695"/>
            <a:ext cx="2438400" cy="1828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76700" y="2052376"/>
            <a:ext cx="2438400" cy="1828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3"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43000" y="4224790"/>
            <a:ext cx="2438400" cy="1828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5"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91000" y="3912996"/>
            <a:ext cx="2438400" cy="1828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1153048" y="3469735"/>
            <a:ext cx="2514600" cy="584775"/>
          </a:xfrm>
          <a:prstGeom prst="rect">
            <a:avLst/>
          </a:prstGeom>
          <a:noFill/>
        </p:spPr>
        <p:txBody>
          <a:bodyPr wrap="square" rtlCol="0">
            <a:spAutoFit/>
          </a:bodyPr>
          <a:lstStyle/>
          <a:p>
            <a:r>
              <a:rPr lang="en-US" sz="1600" dirty="0"/>
              <a:t>Ball displacement 40 mm, moving down</a:t>
            </a:r>
          </a:p>
        </p:txBody>
      </p:sp>
      <p:sp>
        <p:nvSpPr>
          <p:cNvPr id="13" name="TextBox 12"/>
          <p:cNvSpPr txBox="1"/>
          <p:nvPr/>
        </p:nvSpPr>
        <p:spPr>
          <a:xfrm>
            <a:off x="1143000" y="5638800"/>
            <a:ext cx="2514600" cy="584775"/>
          </a:xfrm>
          <a:prstGeom prst="rect">
            <a:avLst/>
          </a:prstGeom>
          <a:noFill/>
        </p:spPr>
        <p:txBody>
          <a:bodyPr wrap="square" rtlCol="0">
            <a:spAutoFit/>
          </a:bodyPr>
          <a:lstStyle/>
          <a:p>
            <a:r>
              <a:rPr lang="en-US" sz="1600" dirty="0"/>
              <a:t>Ball displacement 40 mm, moving up</a:t>
            </a:r>
          </a:p>
        </p:txBody>
      </p:sp>
      <p:sp>
        <p:nvSpPr>
          <p:cNvPr id="14" name="TextBox 13"/>
          <p:cNvSpPr txBox="1"/>
          <p:nvPr/>
        </p:nvSpPr>
        <p:spPr>
          <a:xfrm>
            <a:off x="4076700" y="3435551"/>
            <a:ext cx="2514600" cy="584775"/>
          </a:xfrm>
          <a:prstGeom prst="rect">
            <a:avLst/>
          </a:prstGeom>
          <a:noFill/>
        </p:spPr>
        <p:txBody>
          <a:bodyPr wrap="square" rtlCol="0">
            <a:spAutoFit/>
          </a:bodyPr>
          <a:lstStyle/>
          <a:p>
            <a:r>
              <a:rPr lang="en-US" sz="1600" dirty="0"/>
              <a:t>Ball displacement 80 mm, turning</a:t>
            </a:r>
          </a:p>
        </p:txBody>
      </p:sp>
      <p:sp>
        <p:nvSpPr>
          <p:cNvPr id="15" name="TextBox 14"/>
          <p:cNvSpPr txBox="1"/>
          <p:nvPr/>
        </p:nvSpPr>
        <p:spPr>
          <a:xfrm>
            <a:off x="4165042" y="5638799"/>
            <a:ext cx="2514600" cy="584775"/>
          </a:xfrm>
          <a:prstGeom prst="rect">
            <a:avLst/>
          </a:prstGeom>
          <a:noFill/>
        </p:spPr>
        <p:txBody>
          <a:bodyPr wrap="square" rtlCol="0">
            <a:spAutoFit/>
          </a:bodyPr>
          <a:lstStyle/>
          <a:p>
            <a:r>
              <a:rPr lang="en-US" sz="1600" dirty="0"/>
              <a:t>Ball displacement 0 mm, back to original position</a:t>
            </a:r>
          </a:p>
        </p:txBody>
      </p:sp>
      <p:sp>
        <p:nvSpPr>
          <p:cNvPr id="5" name="TextBox 4"/>
          <p:cNvSpPr txBox="1"/>
          <p:nvPr/>
        </p:nvSpPr>
        <p:spPr>
          <a:xfrm>
            <a:off x="7136842" y="2330493"/>
            <a:ext cx="1626158" cy="923330"/>
          </a:xfrm>
          <a:prstGeom prst="rect">
            <a:avLst/>
          </a:prstGeom>
          <a:noFill/>
        </p:spPr>
        <p:txBody>
          <a:bodyPr wrap="square" rtlCol="0">
            <a:spAutoFit/>
          </a:bodyPr>
          <a:lstStyle/>
          <a:p>
            <a:r>
              <a:rPr lang="en-US" dirty="0">
                <a:solidFill>
                  <a:srgbClr val="00B050"/>
                </a:solidFill>
              </a:rPr>
              <a:t>Adhesion,</a:t>
            </a:r>
          </a:p>
          <a:p>
            <a:r>
              <a:rPr lang="en-US" dirty="0">
                <a:solidFill>
                  <a:srgbClr val="00B050"/>
                </a:solidFill>
              </a:rPr>
              <a:t>pressure limit reached</a:t>
            </a:r>
          </a:p>
        </p:txBody>
      </p:sp>
      <p:sp>
        <p:nvSpPr>
          <p:cNvPr id="17" name="TextBox 16"/>
          <p:cNvSpPr txBox="1"/>
          <p:nvPr/>
        </p:nvSpPr>
        <p:spPr>
          <a:xfrm>
            <a:off x="7136842" y="3255429"/>
            <a:ext cx="1397558" cy="646331"/>
          </a:xfrm>
          <a:prstGeom prst="rect">
            <a:avLst/>
          </a:prstGeom>
          <a:noFill/>
        </p:spPr>
        <p:txBody>
          <a:bodyPr wrap="square" rtlCol="0">
            <a:spAutoFit/>
          </a:bodyPr>
          <a:lstStyle/>
          <a:p>
            <a:r>
              <a:rPr lang="en-US" dirty="0" err="1">
                <a:solidFill>
                  <a:srgbClr val="FF0000"/>
                </a:solidFill>
              </a:rPr>
              <a:t>Decohesion</a:t>
            </a:r>
            <a:r>
              <a:rPr lang="en-US" dirty="0">
                <a:solidFill>
                  <a:srgbClr val="FF0000"/>
                </a:solidFill>
              </a:rPr>
              <a:t>, bond broken</a:t>
            </a:r>
          </a:p>
        </p:txBody>
      </p:sp>
    </p:spTree>
    <p:extLst>
      <p:ext uri="{BB962C8B-B14F-4D97-AF65-F5344CB8AC3E}">
        <p14:creationId xmlns:p14="http://schemas.microsoft.com/office/powerpoint/2010/main" val="16750541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Force </a:t>
            </a:r>
            <a:r>
              <a:rPr lang="en-US" dirty="0" err="1"/>
              <a:t>vs.Ball</a:t>
            </a:r>
            <a:r>
              <a:rPr lang="en-US" dirty="0"/>
              <a:t> Displacement</a:t>
            </a:r>
          </a:p>
        </p:txBody>
      </p:sp>
      <p:sp>
        <p:nvSpPr>
          <p:cNvPr id="3" name="Content Placeholder 2"/>
          <p:cNvSpPr>
            <a:spLocks noGrp="1"/>
          </p:cNvSpPr>
          <p:nvPr>
            <p:ph idx="1"/>
          </p:nvPr>
        </p:nvSpPr>
        <p:spPr/>
        <p:txBody>
          <a:bodyPr/>
          <a:lstStyle/>
          <a:p>
            <a:r>
              <a:rPr lang="en-US" dirty="0"/>
              <a:t>On the way back, the membrane resists the lifting of the ball over the last 20 mm</a:t>
            </a:r>
          </a:p>
        </p:txBody>
      </p:sp>
      <p:pic>
        <p:nvPicPr>
          <p:cNvPr id="20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9800" y="3200400"/>
            <a:ext cx="3886200" cy="2914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21001023"/>
      </p:ext>
    </p:extLst>
  </p:cSld>
  <p:clrMapOvr>
    <a:masterClrMapping/>
  </p:clrMapOvr>
</p:sld>
</file>

<file path=ppt/theme/theme1.xml><?xml version="1.0" encoding="utf-8"?>
<a:theme xmlns:a="http://schemas.openxmlformats.org/drawingml/2006/main" name="comsol_presentation_v5_4_3">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comsol_presentation_v5_4_3</Template>
  <TotalTime>885</TotalTime>
  <Words>228</Words>
  <Application>Microsoft Office PowerPoint</Application>
  <PresentationFormat>On-screen Show (4:3)</PresentationFormat>
  <Paragraphs>32</Paragraphs>
  <Slides>9</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Calibri Light</vt:lpstr>
      <vt:lpstr>comsol_presentation_v5_4_3</vt:lpstr>
      <vt:lpstr>Adhesion and Decohesion of Indenting Ball</vt:lpstr>
      <vt:lpstr>Problem Statement</vt:lpstr>
      <vt:lpstr>Geometry and Materials</vt:lpstr>
      <vt:lpstr>Data Used</vt:lpstr>
      <vt:lpstr>Adhesion Settings</vt:lpstr>
      <vt:lpstr>Decohesion Settings</vt:lpstr>
      <vt:lpstr>Stresses</vt:lpstr>
      <vt:lpstr>Adhesion and Decohesion State</vt:lpstr>
      <vt:lpstr>Force vs.Ball Displacement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Valerio Marra</dc:creator>
  <cp:lastModifiedBy>Henrik Sönnerlind</cp:lastModifiedBy>
  <cp:revision>65</cp:revision>
  <dcterms:created xsi:type="dcterms:W3CDTF">2006-08-16T00:00:00Z</dcterms:created>
  <dcterms:modified xsi:type="dcterms:W3CDTF">2023-01-18T14:49:31Z</dcterms:modified>
</cp:coreProperties>
</file>