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1" r:id="rId2"/>
    <p:sldId id="262" r:id="rId3"/>
    <p:sldId id="263" r:id="rId4"/>
    <p:sldId id="264" r:id="rId5"/>
    <p:sldId id="265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4" d="100"/>
          <a:sy n="164" d="100"/>
        </p:scale>
        <p:origin x="-114" y="-2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9356-AC72-409D-90D8-8C02829E7BF8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A9A2-A8E6-44B9-B8F3-91C5FB4F6B0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You</a:t>
            </a:r>
            <a:r>
              <a:rPr lang="sv-SE" baseline="0" dirty="0" smtClean="0"/>
              <a:t> can use the heading from the model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4631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01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01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286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© Copyright </a:t>
            </a:r>
            <a:r>
              <a:rPr lang="en-US" sz="600" dirty="0" smtClean="0"/>
              <a:t>2016 </a:t>
            </a:r>
            <a:r>
              <a:rPr lang="en-US" sz="600" dirty="0"/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hlinkClick r:id="rId2"/>
              </a:rPr>
              <a:t>www.comsol.com/trademarks</a:t>
            </a:r>
            <a:r>
              <a:rPr lang="en-US" sz="6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Variably Saturated Flow and Transport:  </a:t>
            </a:r>
            <a:r>
              <a:rPr lang="en-US" dirty="0" err="1"/>
              <a:t>Sorbing</a:t>
            </a:r>
            <a:r>
              <a:rPr lang="en-US" dirty="0"/>
              <a:t> Solute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0798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Flow Snapshots</a:t>
            </a:r>
            <a:endParaRPr lang="sv-SE" dirty="0"/>
          </a:p>
        </p:txBody>
      </p:sp>
      <p:pic>
        <p:nvPicPr>
          <p:cNvPr id="24" name="Picture 2" descr="flo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225" y="1735350"/>
            <a:ext cx="2131200" cy="159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flow_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35350"/>
            <a:ext cx="2130830" cy="159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flow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34463"/>
            <a:ext cx="2132012" cy="159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3526895" y="3478606"/>
            <a:ext cx="1829860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400" dirty="0">
                <a:latin typeface="Calibri Light" panose="020F0302020204030204" pitchFamily="34" charset="0"/>
              </a:rPr>
              <a:t>Day 5:</a:t>
            </a:r>
          </a:p>
          <a:p>
            <a:r>
              <a:rPr lang="en-US" altLang="de-DE" sz="1400" dirty="0">
                <a:latin typeface="Calibri Light" panose="020F0302020204030204" pitchFamily="34" charset="0"/>
              </a:rPr>
              <a:t>Soil wetting up, still</a:t>
            </a:r>
          </a:p>
          <a:p>
            <a:r>
              <a:rPr lang="en-US" altLang="de-DE" sz="1400" dirty="0">
                <a:latin typeface="Calibri Light" panose="020F0302020204030204" pitchFamily="34" charset="0"/>
              </a:rPr>
              <a:t>dry at surface far from </a:t>
            </a:r>
          </a:p>
          <a:p>
            <a:r>
              <a:rPr lang="en-US" altLang="de-DE" sz="1400" dirty="0">
                <a:latin typeface="Calibri Light" panose="020F0302020204030204" pitchFamily="34" charset="0"/>
              </a:rPr>
              <a:t>disc</a:t>
            </a:r>
          </a:p>
        </p:txBody>
      </p:sp>
      <p:sp>
        <p:nvSpPr>
          <p:cNvPr id="34" name="Line 11"/>
          <p:cNvSpPr>
            <a:spLocks noChangeShapeType="1"/>
          </p:cNvSpPr>
          <p:nvPr/>
        </p:nvSpPr>
        <p:spPr bwMode="auto">
          <a:xfrm flipH="1">
            <a:off x="7412038" y="2310713"/>
            <a:ext cx="595312" cy="447675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6324191" y="3478606"/>
            <a:ext cx="182684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400" dirty="0">
                <a:latin typeface="Calibri Light" panose="020F0302020204030204" pitchFamily="34" charset="0"/>
              </a:rPr>
              <a:t>Day 10:</a:t>
            </a:r>
          </a:p>
          <a:p>
            <a:r>
              <a:rPr lang="en-US" altLang="de-DE" sz="1400" dirty="0">
                <a:latin typeface="Calibri Light" panose="020F0302020204030204" pitchFamily="34" charset="0"/>
              </a:rPr>
              <a:t>Almost all pore</a:t>
            </a:r>
          </a:p>
          <a:p>
            <a:r>
              <a:rPr lang="en-US" altLang="de-DE" sz="1400" dirty="0">
                <a:latin typeface="Calibri Light" panose="020F0302020204030204" pitchFamily="34" charset="0"/>
              </a:rPr>
              <a:t>space filled with water.</a:t>
            </a:r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693503" y="3478607"/>
            <a:ext cx="2116605" cy="7386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400" dirty="0">
                <a:latin typeface="Calibri Light" panose="020F0302020204030204" pitchFamily="34" charset="0"/>
              </a:rPr>
              <a:t>Day 1:</a:t>
            </a:r>
          </a:p>
          <a:p>
            <a:r>
              <a:rPr lang="en-US" altLang="de-DE" sz="1400" dirty="0">
                <a:latin typeface="Calibri Light" panose="020F0302020204030204" pitchFamily="34" charset="0"/>
              </a:rPr>
              <a:t>Mostly unsaturated (</a:t>
            </a:r>
            <a:r>
              <a:rPr lang="en-US" altLang="de-DE" sz="1400" dirty="0" err="1">
                <a:latin typeface="Calibri Light" panose="020F0302020204030204" pitchFamily="34" charset="0"/>
              </a:rPr>
              <a:t>Hp</a:t>
            </a:r>
            <a:r>
              <a:rPr lang="en-US" altLang="de-DE" sz="1400" dirty="0">
                <a:latin typeface="Calibri Light" panose="020F0302020204030204" pitchFamily="34" charset="0"/>
              </a:rPr>
              <a:t>&lt;0)</a:t>
            </a:r>
          </a:p>
          <a:p>
            <a:r>
              <a:rPr lang="en-US" altLang="de-DE" sz="1400" dirty="0">
                <a:latin typeface="Calibri Light" panose="020F0302020204030204" pitchFamily="34" charset="0"/>
              </a:rPr>
              <a:t>Notice wetting front</a:t>
            </a:r>
          </a:p>
        </p:txBody>
      </p:sp>
    </p:spTree>
    <p:extLst>
      <p:ext uri="{BB962C8B-B14F-4D97-AF65-F5344CB8AC3E}">
        <p14:creationId xmlns:p14="http://schemas.microsoft.com/office/powerpoint/2010/main" val="346269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Flow Movie</a:t>
            </a:r>
            <a:endParaRPr lang="sv-SE" dirty="0"/>
          </a:p>
        </p:txBody>
      </p:sp>
      <p:pic>
        <p:nvPicPr>
          <p:cNvPr id="6" name="Picture 2" descr="C:\Users\phillip\Desktop\flow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500" y="1504950"/>
            <a:ext cx="38950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Variably saturated solute transport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860787"/>
              </p:ext>
            </p:extLst>
          </p:nvPr>
        </p:nvGraphicFramePr>
        <p:xfrm>
          <a:off x="1295400" y="1657350"/>
          <a:ext cx="65532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3" imgW="3797300" imgH="419100" progId="Equation.3">
                  <p:embed/>
                </p:oleObj>
              </mc:Choice>
              <mc:Fallback>
                <p:oleObj name="Equation" r:id="rId3" imgW="3797300" imgH="4191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657350"/>
                        <a:ext cx="65532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/>
          <p:cNvSpPr/>
          <p:nvPr/>
        </p:nvSpPr>
        <p:spPr>
          <a:xfrm>
            <a:off x="685800" y="2495550"/>
            <a:ext cx="4267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400" dirty="0">
                <a:latin typeface="Calibri Light" panose="020F0302020204030204" pitchFamily="34" charset="0"/>
              </a:rPr>
              <a:t>c  	=  concentration</a:t>
            </a:r>
          </a:p>
          <a:p>
            <a:r>
              <a:rPr lang="el-GR" altLang="de-DE" sz="1400" dirty="0" smtClean="0">
                <a:latin typeface="Calibri Light" panose="020F0302020204030204" pitchFamily="34" charset="0"/>
              </a:rPr>
              <a:t>θ</a:t>
            </a:r>
            <a:r>
              <a:rPr lang="en-US" altLang="de-DE" sz="1400" dirty="0" smtClean="0">
                <a:latin typeface="Calibri Light" panose="020F0302020204030204" pitchFamily="34" charset="0"/>
              </a:rPr>
              <a:t>   </a:t>
            </a:r>
            <a:r>
              <a:rPr lang="en-US" altLang="de-DE" sz="1400" dirty="0">
                <a:latin typeface="Calibri Light" panose="020F0302020204030204" pitchFamily="34" charset="0"/>
              </a:rPr>
              <a:t>	=  liquid volume fraction</a:t>
            </a:r>
          </a:p>
          <a:p>
            <a:r>
              <a:rPr lang="el-GR" altLang="de-DE" sz="1400" dirty="0" smtClean="0">
                <a:latin typeface="Calibri Light" panose="020F0302020204030204" pitchFamily="34" charset="0"/>
              </a:rPr>
              <a:t>ρ</a:t>
            </a:r>
            <a:r>
              <a:rPr lang="en-US" altLang="de-DE" sz="1400" baseline="-25000" dirty="0" smtClean="0">
                <a:latin typeface="Calibri Light" panose="020F0302020204030204" pitchFamily="34" charset="0"/>
              </a:rPr>
              <a:t>b</a:t>
            </a:r>
            <a:r>
              <a:rPr lang="en-US" altLang="de-DE" sz="1400" dirty="0" smtClean="0">
                <a:latin typeface="Calibri Light" panose="020F0302020204030204" pitchFamily="34" charset="0"/>
              </a:rPr>
              <a:t> </a:t>
            </a:r>
            <a:r>
              <a:rPr lang="en-US" altLang="de-DE" sz="1400" dirty="0">
                <a:latin typeface="Calibri Light" panose="020F0302020204030204" pitchFamily="34" charset="0"/>
              </a:rPr>
              <a:t>	=  bulk density</a:t>
            </a:r>
          </a:p>
          <a:p>
            <a:pPr>
              <a:buFont typeface="Symbol" pitchFamily="18" charset="2"/>
              <a:buNone/>
            </a:pPr>
            <a:r>
              <a:rPr lang="en-US" altLang="de-DE" sz="1400" dirty="0" err="1">
                <a:latin typeface="Calibri Light" panose="020F0302020204030204" pitchFamily="34" charset="0"/>
              </a:rPr>
              <a:t>k</a:t>
            </a:r>
            <a:r>
              <a:rPr lang="en-US" altLang="de-DE" sz="1400" baseline="-25000" dirty="0" err="1">
                <a:latin typeface="Calibri Light" panose="020F0302020204030204" pitchFamily="34" charset="0"/>
              </a:rPr>
              <a:t>p</a:t>
            </a:r>
            <a:r>
              <a:rPr lang="en-US" altLang="de-DE" sz="1400" dirty="0">
                <a:latin typeface="Calibri Light" panose="020F0302020204030204" pitchFamily="34" charset="0"/>
              </a:rPr>
              <a:t>  	=  linear sorption coefficient</a:t>
            </a:r>
          </a:p>
          <a:p>
            <a:pPr>
              <a:buFont typeface="Symbol" pitchFamily="18" charset="2"/>
              <a:buNone/>
            </a:pPr>
            <a:r>
              <a:rPr lang="en-US" altLang="de-DE" sz="1400" dirty="0">
                <a:latin typeface="Calibri Light" panose="020F0302020204030204" pitchFamily="34" charset="0"/>
              </a:rPr>
              <a:t>C 	=  specific moisture capacity</a:t>
            </a:r>
          </a:p>
          <a:p>
            <a:pPr>
              <a:buFont typeface="Symbol" pitchFamily="18" charset="2"/>
              <a:buNone/>
            </a:pPr>
            <a:r>
              <a:rPr lang="en-US" altLang="de-DE" sz="1400" dirty="0" err="1">
                <a:latin typeface="Calibri Light" panose="020F0302020204030204" pitchFamily="34" charset="0"/>
              </a:rPr>
              <a:t>H</a:t>
            </a:r>
            <a:r>
              <a:rPr lang="en-US" altLang="de-DE" sz="1400" baseline="-25000" dirty="0" err="1">
                <a:latin typeface="Calibri Light" panose="020F0302020204030204" pitchFamily="34" charset="0"/>
              </a:rPr>
              <a:t>p</a:t>
            </a:r>
            <a:r>
              <a:rPr lang="en-US" altLang="de-DE" sz="1400" dirty="0">
                <a:latin typeface="Calibri Light" panose="020F0302020204030204" pitchFamily="34" charset="0"/>
              </a:rPr>
              <a:t>	= pressure head</a:t>
            </a:r>
          </a:p>
          <a:p>
            <a:r>
              <a:rPr lang="en-US" altLang="de-DE" sz="1400" u="sng" dirty="0">
                <a:latin typeface="Calibri Light" panose="020F0302020204030204" pitchFamily="34" charset="0"/>
              </a:rPr>
              <a:t>D</a:t>
            </a:r>
            <a:r>
              <a:rPr lang="en-US" altLang="de-DE" sz="1400" dirty="0">
                <a:latin typeface="Calibri Light" panose="020F0302020204030204" pitchFamily="34" charset="0"/>
              </a:rPr>
              <a:t>  	= dispersion tensor </a:t>
            </a:r>
          </a:p>
          <a:p>
            <a:r>
              <a:rPr lang="en-US" altLang="de-DE" sz="1400" dirty="0">
                <a:latin typeface="Calibri Light" panose="020F0302020204030204" pitchFamily="34" charset="0"/>
              </a:rPr>
              <a:t>q   	= specific discharge</a:t>
            </a:r>
          </a:p>
          <a:p>
            <a:r>
              <a:rPr lang="el-GR" altLang="de-DE" sz="1400" dirty="0" smtClean="0">
                <a:latin typeface="Calibri Light" panose="020F0302020204030204" pitchFamily="34" charset="0"/>
              </a:rPr>
              <a:t>ϕ</a:t>
            </a:r>
            <a:r>
              <a:rPr lang="en-US" altLang="de-DE" sz="1400" dirty="0" smtClean="0">
                <a:latin typeface="Calibri Light" panose="020F0302020204030204" pitchFamily="34" charset="0"/>
              </a:rPr>
              <a:t> </a:t>
            </a:r>
            <a:r>
              <a:rPr lang="en-US" altLang="de-DE" sz="1400" dirty="0">
                <a:latin typeface="Calibri Light" panose="020F0302020204030204" pitchFamily="34" charset="0"/>
              </a:rPr>
              <a:t>	= decay rate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5382011" y="2998926"/>
            <a:ext cx="227729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sz="2000" dirty="0">
                <a:latin typeface="Calibri Light" panose="020F0302020204030204" pitchFamily="34" charset="0"/>
              </a:rPr>
              <a:t>liquid concentration</a:t>
            </a:r>
          </a:p>
          <a:p>
            <a:pPr algn="ctr"/>
            <a:r>
              <a:rPr lang="en-US" altLang="de-DE" i="1" dirty="0">
                <a:latin typeface="Times New Roman" pitchFamily="18" charset="0"/>
              </a:rPr>
              <a:t>c</a:t>
            </a:r>
          </a:p>
          <a:p>
            <a:pPr algn="ctr"/>
            <a:r>
              <a:rPr lang="en-US" altLang="de-DE" sz="2000" dirty="0">
                <a:latin typeface="Calibri Light" panose="020F0302020204030204" pitchFamily="34" charset="0"/>
              </a:rPr>
              <a:t>solid concentration</a:t>
            </a:r>
          </a:p>
          <a:p>
            <a:pPr algn="ctr"/>
            <a:r>
              <a:rPr lang="en-US" altLang="de-DE" i="1" dirty="0" err="1">
                <a:latin typeface="Times New Roman" pitchFamily="18" charset="0"/>
              </a:rPr>
              <a:t>c</a:t>
            </a:r>
            <a:r>
              <a:rPr lang="en-US" altLang="de-DE" i="1" baseline="-25000" dirty="0" err="1">
                <a:latin typeface="Times New Roman" pitchFamily="18" charset="0"/>
              </a:rPr>
              <a:t>p</a:t>
            </a:r>
            <a:r>
              <a:rPr lang="en-US" altLang="de-DE" dirty="0">
                <a:latin typeface="Times New Roman" pitchFamily="18" charset="0"/>
              </a:rPr>
              <a:t> = </a:t>
            </a:r>
            <a:r>
              <a:rPr lang="en-US" altLang="de-DE" i="1" dirty="0" err="1">
                <a:latin typeface="Symbol" pitchFamily="18" charset="2"/>
              </a:rPr>
              <a:t>r</a:t>
            </a:r>
            <a:r>
              <a:rPr lang="en-US" altLang="de-DE" i="1" baseline="-25000" dirty="0" err="1">
                <a:latin typeface="Times New Roman" pitchFamily="18" charset="0"/>
              </a:rPr>
              <a:t>b</a:t>
            </a:r>
            <a:r>
              <a:rPr lang="en-US" altLang="de-DE" i="1" dirty="0">
                <a:latin typeface="Times New Roman" pitchFamily="18" charset="0"/>
              </a:rPr>
              <a:t> </a:t>
            </a:r>
            <a:r>
              <a:rPr lang="en-US" altLang="de-DE" i="1" dirty="0" err="1">
                <a:latin typeface="Times New Roman" pitchFamily="18" charset="0"/>
              </a:rPr>
              <a:t>k</a:t>
            </a:r>
            <a:r>
              <a:rPr lang="en-US" altLang="de-DE" i="1" baseline="-25000" dirty="0" err="1">
                <a:latin typeface="Times New Roman" pitchFamily="18" charset="0"/>
              </a:rPr>
              <a:t>p</a:t>
            </a:r>
            <a:r>
              <a:rPr lang="en-US" altLang="de-DE" i="1" dirty="0">
                <a:latin typeface="Times New Roman" pitchFamily="18" charset="0"/>
              </a:rPr>
              <a:t> c</a:t>
            </a:r>
          </a:p>
        </p:txBody>
      </p:sp>
    </p:spTree>
    <p:extLst>
      <p:ext uri="{BB962C8B-B14F-4D97-AF65-F5344CB8AC3E}">
        <p14:creationId xmlns:p14="http://schemas.microsoft.com/office/powerpoint/2010/main" val="147191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Transport:  Boundary and Initial Conditions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453773" y="2207418"/>
            <a:ext cx="1900237" cy="23352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3444247" y="3166270"/>
            <a:ext cx="1909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3444247" y="2201863"/>
            <a:ext cx="46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5000048" y="1827750"/>
            <a:ext cx="882833" cy="3796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 flipV="1">
            <a:off x="5362600" y="2724150"/>
            <a:ext cx="542807" cy="4421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flipH="1">
            <a:off x="5376190" y="3166270"/>
            <a:ext cx="529217" cy="580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2362200" y="2041516"/>
            <a:ext cx="1143000" cy="1555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1051306" y="1705267"/>
            <a:ext cx="2125518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de-DE" sz="1600" dirty="0" smtClean="0">
                <a:latin typeface="Calibri Light" panose="020F0302020204030204" pitchFamily="34" charset="0"/>
              </a:rPr>
              <a:t>Specified concentration</a:t>
            </a:r>
          </a:p>
          <a:p>
            <a:r>
              <a:rPr lang="en-US" altLang="de-DE" sz="1600" dirty="0" smtClean="0">
                <a:latin typeface="Calibri Light" panose="020F0302020204030204" pitchFamily="34" charset="0"/>
              </a:rPr>
              <a:t>c=1</a:t>
            </a:r>
            <a:endParaRPr lang="en-US" altLang="de-DE" sz="1600" dirty="0">
              <a:latin typeface="Calibri Light" panose="020F0302020204030204" pitchFamily="34" charset="0"/>
            </a:endParaRP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9363435"/>
              </p:ext>
            </p:extLst>
          </p:nvPr>
        </p:nvGraphicFramePr>
        <p:xfrm>
          <a:off x="5882881" y="1545723"/>
          <a:ext cx="185102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Equation" r:id="rId3" imgW="1422400" imgH="241300" progId="Equation.3">
                  <p:embed/>
                </p:oleObj>
              </mc:Choice>
              <mc:Fallback>
                <p:oleObj name="Equation" r:id="rId3" imgW="1422400" imgH="2413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2881" y="1545723"/>
                        <a:ext cx="1851025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5882881" y="1780745"/>
            <a:ext cx="769763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de-DE" sz="1600" dirty="0" smtClean="0">
                <a:latin typeface="Calibri Light" panose="020F0302020204030204" pitchFamily="34" charset="0"/>
              </a:rPr>
              <a:t>No flux</a:t>
            </a:r>
            <a:endParaRPr lang="en-US" altLang="de-DE" sz="1600" dirty="0">
              <a:latin typeface="Calibri Light" panose="020F0302020204030204" pitchFamily="34" charset="0"/>
            </a:endParaRPr>
          </a:p>
        </p:txBody>
      </p:sp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355177"/>
              </p:ext>
            </p:extLst>
          </p:nvPr>
        </p:nvGraphicFramePr>
        <p:xfrm>
          <a:off x="5905408" y="2882397"/>
          <a:ext cx="1504950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5" imgW="1129810" imgH="241195" progId="Equation.3">
                  <p:embed/>
                </p:oleObj>
              </mc:Choice>
              <mc:Fallback>
                <p:oleObj name="Equation" r:id="rId5" imgW="1129810" imgH="241195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408" y="2882397"/>
                        <a:ext cx="1504950" cy="32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5905408" y="3105150"/>
            <a:ext cx="1401153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de-DE" sz="1600" dirty="0" smtClean="0">
                <a:latin typeface="Calibri Light" panose="020F0302020204030204" pitchFamily="34" charset="0"/>
              </a:rPr>
              <a:t>Free advection</a:t>
            </a:r>
            <a:endParaRPr lang="en-US" altLang="de-DE" sz="1600" dirty="0">
              <a:latin typeface="Calibri Light" panose="020F030202020403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3657600" y="3377563"/>
            <a:ext cx="1629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dirty="0">
                <a:latin typeface="Calibri Light" panose="020F0302020204030204" pitchFamily="34" charset="0"/>
              </a:rPr>
              <a:t>Initially pristine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3772065" y="3724403"/>
            <a:ext cx="12541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en-US" altLang="de-DE" sz="1600" i="1" dirty="0">
                <a:latin typeface="Times New Roman" pitchFamily="18" charset="0"/>
              </a:rPr>
              <a:t>c (r,z,0)=0</a:t>
            </a:r>
          </a:p>
        </p:txBody>
      </p:sp>
      <p:sp>
        <p:nvSpPr>
          <p:cNvPr id="24" name="Line 9"/>
          <p:cNvSpPr>
            <a:spLocks noChangeShapeType="1"/>
          </p:cNvSpPr>
          <p:nvPr/>
        </p:nvSpPr>
        <p:spPr bwMode="auto">
          <a:xfrm flipH="1">
            <a:off x="5105400" y="3166270"/>
            <a:ext cx="800008" cy="13763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524000" y="2819277"/>
            <a:ext cx="12498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600" dirty="0" err="1">
                <a:latin typeface="Calibri Light" panose="020F0302020204030204" pitchFamily="34" charset="0"/>
              </a:rPr>
              <a:t>Axisymmetry</a:t>
            </a:r>
            <a:endParaRPr lang="en-US" altLang="de-DE" sz="1600" dirty="0">
              <a:latin typeface="Calibri Light" panose="020F0302020204030204" pitchFamily="34" charset="0"/>
            </a:endParaRPr>
          </a:p>
        </p:txBody>
      </p:sp>
      <p:sp>
        <p:nvSpPr>
          <p:cNvPr id="26" name="Line 11"/>
          <p:cNvSpPr>
            <a:spLocks noChangeShapeType="1"/>
          </p:cNvSpPr>
          <p:nvPr/>
        </p:nvSpPr>
        <p:spPr bwMode="auto">
          <a:xfrm>
            <a:off x="2773829" y="3028950"/>
            <a:ext cx="652785" cy="38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71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Transport Concentration Snapshots</a:t>
            </a:r>
          </a:p>
        </p:txBody>
      </p:sp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1160453"/>
            <a:ext cx="693963" cy="3371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540" y="1558218"/>
            <a:ext cx="2678112" cy="274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1" y="1581151"/>
            <a:ext cx="2590800" cy="2695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1249312" y="4476750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Calibri Light" panose="020F0302020204030204" pitchFamily="34" charset="0"/>
              </a:rPr>
              <a:t>Surface </a:t>
            </a:r>
            <a:r>
              <a:rPr lang="de-DE" dirty="0" err="1">
                <a:latin typeface="Calibri Light" panose="020F0302020204030204" pitchFamily="34" charset="0"/>
              </a:rPr>
              <a:t>is</a:t>
            </a:r>
            <a:r>
              <a:rPr lang="de-DE" dirty="0">
                <a:latin typeface="Calibri Light" panose="020F0302020204030204" pitchFamily="34" charset="0"/>
              </a:rPr>
              <a:t> liquid </a:t>
            </a:r>
            <a:r>
              <a:rPr lang="de-DE" dirty="0" err="1">
                <a:latin typeface="Calibri Light" panose="020F0302020204030204" pitchFamily="34" charset="0"/>
              </a:rPr>
              <a:t>concentration</a:t>
            </a:r>
            <a:r>
              <a:rPr lang="de-DE" dirty="0">
                <a:latin typeface="Calibri Light" panose="020F0302020204030204" pitchFamily="34" charset="0"/>
              </a:rPr>
              <a:t>; </a:t>
            </a:r>
            <a:r>
              <a:rPr lang="de-DE" dirty="0" err="1">
                <a:latin typeface="Calibri Light" panose="020F0302020204030204" pitchFamily="34" charset="0"/>
              </a:rPr>
              <a:t>contours</a:t>
            </a:r>
            <a:r>
              <a:rPr lang="de-DE" dirty="0">
                <a:latin typeface="Calibri Light" panose="020F0302020204030204" pitchFamily="34" charset="0"/>
              </a:rPr>
              <a:t> </a:t>
            </a:r>
            <a:r>
              <a:rPr lang="de-DE" dirty="0" err="1">
                <a:latin typeface="Calibri Light" panose="020F0302020204030204" pitchFamily="34" charset="0"/>
              </a:rPr>
              <a:t>are</a:t>
            </a:r>
            <a:r>
              <a:rPr lang="de-DE" dirty="0">
                <a:latin typeface="Calibri Light" panose="020F0302020204030204" pitchFamily="34" charset="0"/>
              </a:rPr>
              <a:t> </a:t>
            </a:r>
            <a:r>
              <a:rPr lang="de-DE" dirty="0" err="1">
                <a:latin typeface="Calibri Light" panose="020F0302020204030204" pitchFamily="34" charset="0"/>
              </a:rPr>
              <a:t>pressure</a:t>
            </a:r>
            <a:r>
              <a:rPr lang="de-DE" dirty="0">
                <a:latin typeface="Calibri Light" panose="020F0302020204030204" pitchFamily="34" charset="0"/>
              </a:rPr>
              <a:t> </a:t>
            </a:r>
            <a:r>
              <a:rPr lang="de-DE" dirty="0" err="1">
                <a:latin typeface="Calibri Light" panose="020F0302020204030204" pitchFamily="34" charset="0"/>
              </a:rPr>
              <a:t>head</a:t>
            </a:r>
            <a:endParaRPr lang="de-DE" dirty="0">
              <a:latin typeface="Calibri Light" panose="020F0302020204030204" pitchFamily="34" charset="0"/>
            </a:endParaRPr>
          </a:p>
        </p:txBody>
      </p:sp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1160463" y="1273374"/>
            <a:ext cx="56906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400" dirty="0">
                <a:latin typeface="Calibri Light" panose="020F0302020204030204" pitchFamily="34" charset="0"/>
              </a:rPr>
              <a:t>1 day</a:t>
            </a: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4501367" y="1273374"/>
            <a:ext cx="6358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400" dirty="0" smtClean="0">
                <a:latin typeface="Calibri Light" panose="020F0302020204030204" pitchFamily="34" charset="0"/>
              </a:rPr>
              <a:t>5 days</a:t>
            </a:r>
            <a:endParaRPr lang="en-US" altLang="de-DE" sz="1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17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Transport Retardation Factor</a:t>
            </a:r>
          </a:p>
        </p:txBody>
      </p:sp>
      <p:pic>
        <p:nvPicPr>
          <p:cNvPr id="9" name="Picture 6" descr="sorbing_solute_fig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581150"/>
            <a:ext cx="3980853" cy="305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181600" y="2114550"/>
            <a:ext cx="2768771" cy="2308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dirty="0">
                <a:latin typeface="Calibri Light" panose="020F0302020204030204" pitchFamily="34" charset="0"/>
              </a:rPr>
              <a:t>Sorption slows contaminant</a:t>
            </a:r>
          </a:p>
          <a:p>
            <a:r>
              <a:rPr lang="en-US" altLang="de-DE" dirty="0">
                <a:latin typeface="Calibri Light" panose="020F0302020204030204" pitchFamily="34" charset="0"/>
              </a:rPr>
              <a:t>movement relative to water</a:t>
            </a:r>
          </a:p>
          <a:p>
            <a:endParaRPr lang="en-US" altLang="de-DE" sz="2400" b="1" dirty="0" smtClean="0">
              <a:latin typeface="Times New Roman" pitchFamily="18" charset="0"/>
            </a:endParaRPr>
          </a:p>
          <a:p>
            <a:r>
              <a:rPr lang="en-US" altLang="de-DE" sz="2400" b="1" dirty="0" err="1" smtClean="0">
                <a:latin typeface="Times New Roman" pitchFamily="18" charset="0"/>
              </a:rPr>
              <a:t>u</a:t>
            </a:r>
            <a:r>
              <a:rPr lang="en-US" altLang="de-DE" sz="2400" baseline="-25000" dirty="0" err="1" smtClean="0">
                <a:latin typeface="Times New Roman" pitchFamily="18" charset="0"/>
              </a:rPr>
              <a:t>solute</a:t>
            </a:r>
            <a:r>
              <a:rPr lang="en-US" altLang="de-DE" sz="2400" dirty="0" smtClean="0">
                <a:latin typeface="Times New Roman" pitchFamily="18" charset="0"/>
              </a:rPr>
              <a:t>=</a:t>
            </a:r>
            <a:r>
              <a:rPr lang="en-US" altLang="de-DE" sz="2400" b="1" dirty="0" err="1" smtClean="0">
                <a:latin typeface="Times New Roman" pitchFamily="18" charset="0"/>
              </a:rPr>
              <a:t>u</a:t>
            </a:r>
            <a:r>
              <a:rPr lang="en-US" altLang="de-DE" sz="2400" baseline="-25000" dirty="0" err="1" smtClean="0">
                <a:latin typeface="Times New Roman" pitchFamily="18" charset="0"/>
              </a:rPr>
              <a:t>water</a:t>
            </a:r>
            <a:r>
              <a:rPr lang="en-US" altLang="de-DE" sz="2400" dirty="0" smtClean="0">
                <a:latin typeface="Times New Roman" pitchFamily="18" charset="0"/>
              </a:rPr>
              <a:t>/RF</a:t>
            </a:r>
            <a:endParaRPr lang="en-US" altLang="de-DE" sz="2400" dirty="0">
              <a:latin typeface="Times New Roman" pitchFamily="18" charset="0"/>
            </a:endParaRPr>
          </a:p>
          <a:p>
            <a:endParaRPr lang="en-US" altLang="de-DE" sz="2400" dirty="0">
              <a:latin typeface="Times New Roman" pitchFamily="18" charset="0"/>
            </a:endParaRPr>
          </a:p>
          <a:p>
            <a:r>
              <a:rPr lang="en-US" altLang="de-DE" dirty="0">
                <a:latin typeface="Calibri Light" panose="020F0302020204030204" pitchFamily="34" charset="0"/>
              </a:rPr>
              <a:t>Retardation greatest where </a:t>
            </a:r>
          </a:p>
          <a:p>
            <a:r>
              <a:rPr lang="en-US" altLang="de-DE" dirty="0">
                <a:latin typeface="Calibri Light" panose="020F0302020204030204" pitchFamily="34" charset="0"/>
              </a:rPr>
              <a:t>pore space is emptiest</a:t>
            </a:r>
          </a:p>
        </p:txBody>
      </p:sp>
    </p:spTree>
    <p:extLst>
      <p:ext uri="{BB962C8B-B14F-4D97-AF65-F5344CB8AC3E}">
        <p14:creationId xmlns:p14="http://schemas.microsoft.com/office/powerpoint/2010/main" val="81054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Variably saturated 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With variably saturated flow, fluids fill only part of the pore space.  </a:t>
            </a:r>
          </a:p>
          <a:p>
            <a:endParaRPr lang="en-US" dirty="0"/>
          </a:p>
          <a:p>
            <a:r>
              <a:rPr lang="en-US" dirty="0"/>
              <a:t>Flow properties depend on degree of saturation, making Richards’ equation nonlinear</a:t>
            </a:r>
          </a:p>
          <a:p>
            <a:endParaRPr lang="en-US" dirty="0"/>
          </a:p>
          <a:p>
            <a:r>
              <a:rPr lang="en-US" dirty="0"/>
              <a:t>Often researchers use analytic expressions (e.g., van </a:t>
            </a:r>
            <a:r>
              <a:rPr lang="en-US" dirty="0" err="1"/>
              <a:t>Genuchten</a:t>
            </a:r>
            <a:r>
              <a:rPr lang="en-US" dirty="0"/>
              <a:t> or Brooks &amp; Corey) to describe how material properties vary with the solution.</a:t>
            </a:r>
          </a:p>
          <a:p>
            <a:endParaRPr lang="en-US" dirty="0"/>
          </a:p>
          <a:p>
            <a:r>
              <a:rPr lang="en-US" dirty="0"/>
              <a:t>This example also shows how to incorporate experimental data directly into the COMSOL Multiphysics model.</a:t>
            </a:r>
          </a:p>
          <a:p>
            <a:endParaRPr lang="en-US" dirty="0"/>
          </a:p>
          <a:p>
            <a:r>
              <a:rPr lang="en-US" dirty="0"/>
              <a:t>Example based upon Hydrus2d Manual (</a:t>
            </a:r>
            <a:r>
              <a:rPr lang="en-US" dirty="0" err="1"/>
              <a:t>Simunek</a:t>
            </a:r>
            <a:r>
              <a:rPr lang="en-US" dirty="0"/>
              <a:t> and Van </a:t>
            </a:r>
            <a:r>
              <a:rPr lang="en-US" dirty="0" err="1"/>
              <a:t>Genuchten</a:t>
            </a:r>
            <a:r>
              <a:rPr lang="en-US" dirty="0"/>
              <a:t>, 1992)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55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Disc </a:t>
            </a:r>
            <a:r>
              <a:rPr lang="en-US" dirty="0" err="1"/>
              <a:t>permeameter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Fluid in column moves into “disc” </a:t>
            </a:r>
            <a:r>
              <a:rPr lang="en-US" dirty="0" smtClean="0"/>
              <a:t>where </a:t>
            </a:r>
            <a:r>
              <a:rPr lang="en-US" dirty="0"/>
              <a:t>it is distributed over </a:t>
            </a:r>
            <a:r>
              <a:rPr lang="en-US" dirty="0" smtClean="0"/>
              <a:t>given radius</a:t>
            </a:r>
            <a:endParaRPr lang="en-US" dirty="0"/>
          </a:p>
          <a:p>
            <a:endParaRPr lang="en-US" dirty="0"/>
          </a:p>
          <a:p>
            <a:r>
              <a:rPr lang="en-US" dirty="0"/>
              <a:t>Fluid moves from disc into dry </a:t>
            </a:r>
            <a:r>
              <a:rPr lang="en-US" dirty="0" smtClean="0"/>
              <a:t>soil</a:t>
            </a:r>
            <a:endParaRPr lang="en-US" dirty="0"/>
          </a:p>
          <a:p>
            <a:endParaRPr lang="en-US" dirty="0"/>
          </a:p>
          <a:p>
            <a:r>
              <a:rPr lang="en-US" dirty="0"/>
              <a:t>With good control on fluid (</a:t>
            </a:r>
            <a:r>
              <a:rPr lang="en-US" dirty="0" smtClean="0"/>
              <a:t>and contaminant</a:t>
            </a:r>
            <a:r>
              <a:rPr lang="en-US" dirty="0"/>
              <a:t>) coming </a:t>
            </a:r>
            <a:r>
              <a:rPr lang="en-US" dirty="0" smtClean="0"/>
              <a:t>from disc</a:t>
            </a:r>
            <a:r>
              <a:rPr lang="en-US" dirty="0"/>
              <a:t>, </a:t>
            </a:r>
            <a:r>
              <a:rPr lang="en-US" dirty="0" smtClean="0"/>
              <a:t>researchers </a:t>
            </a:r>
            <a:r>
              <a:rPr lang="en-US" dirty="0"/>
              <a:t>analyze </a:t>
            </a:r>
            <a:r>
              <a:rPr lang="en-US" dirty="0" smtClean="0"/>
              <a:t>Subsurface </a:t>
            </a:r>
            <a:r>
              <a:rPr lang="en-US" dirty="0"/>
              <a:t>properties and </a:t>
            </a:r>
            <a:r>
              <a:rPr lang="en-US" dirty="0" smtClean="0"/>
              <a:t>behaviors</a:t>
            </a:r>
            <a:r>
              <a:rPr lang="en-US" dirty="0"/>
              <a:t>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57350"/>
            <a:ext cx="1760445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4038600" y="4171950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i="1" dirty="0">
                <a:latin typeface="Calibri Light" panose="020F0302020204030204" pitchFamily="34" charset="0"/>
              </a:rPr>
              <a:t>Image </a:t>
            </a:r>
            <a:r>
              <a:rPr lang="en-US" sz="1100" i="1" dirty="0" smtClean="0">
                <a:latin typeface="Calibri Light" panose="020F0302020204030204" pitchFamily="34" charset="0"/>
              </a:rPr>
              <a:t>from Department </a:t>
            </a:r>
            <a:r>
              <a:rPr lang="en-US" sz="1100" i="1" dirty="0">
                <a:latin typeface="Calibri Light" panose="020F0302020204030204" pitchFamily="34" charset="0"/>
              </a:rPr>
              <a:t>of Agriculture and Soil </a:t>
            </a:r>
            <a:r>
              <a:rPr lang="en-US" sz="1100" i="1" dirty="0" smtClean="0">
                <a:latin typeface="Calibri Light" panose="020F0302020204030204" pitchFamily="34" charset="0"/>
              </a:rPr>
              <a:t>Science University </a:t>
            </a:r>
            <a:r>
              <a:rPr lang="en-US" sz="1100" i="1" dirty="0">
                <a:latin typeface="Calibri Light" panose="020F0302020204030204" pitchFamily="34" charset="0"/>
              </a:rPr>
              <a:t>of </a:t>
            </a:r>
            <a:r>
              <a:rPr lang="en-US" sz="1100" i="1" dirty="0" smtClean="0">
                <a:latin typeface="Calibri Light" panose="020F0302020204030204" pitchFamily="34" charset="0"/>
              </a:rPr>
              <a:t>Sidney, Australia http</a:t>
            </a:r>
            <a:r>
              <a:rPr lang="en-US" sz="1100" i="1" dirty="0">
                <a:latin typeface="Calibri Light" panose="020F0302020204030204" pitchFamily="34" charset="0"/>
              </a:rPr>
              <a:t>://www.usyd.edu.au/su/agric/ACSS/sphysic/infiltration.html</a:t>
            </a:r>
          </a:p>
        </p:txBody>
      </p:sp>
    </p:spTree>
    <p:extLst>
      <p:ext uri="{BB962C8B-B14F-4D97-AF65-F5344CB8AC3E}">
        <p14:creationId xmlns:p14="http://schemas.microsoft.com/office/powerpoint/2010/main" val="384532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Problem set up</a:t>
            </a:r>
            <a:endParaRPr lang="sv-SE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453773" y="2207418"/>
            <a:ext cx="1900237" cy="23352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444247" y="3166270"/>
            <a:ext cx="1909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3444247" y="2201863"/>
            <a:ext cx="46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524000" y="2819277"/>
            <a:ext cx="12498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600" dirty="0" err="1">
                <a:latin typeface="Calibri Light" panose="020F0302020204030204" pitchFamily="34" charset="0"/>
              </a:rPr>
              <a:t>Axisymmetry</a:t>
            </a:r>
            <a:endParaRPr lang="en-US" altLang="de-DE" sz="1600" dirty="0">
              <a:latin typeface="Calibri Light" panose="020F0302020204030204" pitchFamily="34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5486399" y="2207418"/>
            <a:ext cx="15875" cy="2335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362602" y="3251994"/>
            <a:ext cx="768159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2000" dirty="0">
                <a:latin typeface="Calibri Light" panose="020F0302020204030204" pitchFamily="34" charset="0"/>
              </a:rPr>
              <a:t>1.3 m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5000048" y="2012416"/>
            <a:ext cx="910214" cy="1950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905409" y="1827749"/>
            <a:ext cx="16130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dirty="0">
                <a:latin typeface="Calibri Light" panose="020F0302020204030204" pitchFamily="34" charset="0"/>
              </a:rPr>
              <a:t>Ground surface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773829" y="3028950"/>
            <a:ext cx="652785" cy="38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3505199" y="1764000"/>
            <a:ext cx="182466" cy="350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687665" y="1471613"/>
            <a:ext cx="2054088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de-DE" sz="1600" dirty="0">
                <a:latin typeface="Calibri Light" panose="020F0302020204030204" pitchFamily="34" charset="0"/>
              </a:rPr>
              <a:t>Inlet “just ponding” at </a:t>
            </a:r>
          </a:p>
          <a:p>
            <a:r>
              <a:rPr lang="en-US" altLang="de-DE" sz="1600" dirty="0">
                <a:latin typeface="Calibri Light" panose="020F0302020204030204" pitchFamily="34" charset="0"/>
              </a:rPr>
              <a:t>known water height 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568411" y="2658438"/>
            <a:ext cx="950004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de-DE" sz="2000" dirty="0">
                <a:latin typeface="Calibri Light" panose="020F0302020204030204" pitchFamily="34" charset="0"/>
              </a:rPr>
              <a:t>2-layer</a:t>
            </a:r>
          </a:p>
          <a:p>
            <a:pPr algn="ctr"/>
            <a:r>
              <a:rPr lang="en-US" altLang="de-DE" sz="2000" dirty="0">
                <a:latin typeface="Calibri Light" panose="020F0302020204030204" pitchFamily="34" charset="0"/>
              </a:rPr>
              <a:t>soil</a:t>
            </a:r>
          </a:p>
          <a:p>
            <a:pPr algn="ctr"/>
            <a:r>
              <a:rPr lang="en-US" altLang="de-DE" sz="2000" dirty="0">
                <a:latin typeface="Calibri Light" panose="020F0302020204030204" pitchFamily="34" charset="0"/>
              </a:rPr>
              <a:t>column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807734" y="3251994"/>
            <a:ext cx="1192314" cy="10772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sz="1600" dirty="0">
                <a:latin typeface="Calibri Light" panose="020F0302020204030204" pitchFamily="34" charset="0"/>
              </a:rPr>
              <a:t>initially </a:t>
            </a:r>
          </a:p>
          <a:p>
            <a:pPr algn="ctr"/>
            <a:r>
              <a:rPr lang="en-US" altLang="de-DE" sz="1600" dirty="0">
                <a:latin typeface="Calibri Light" panose="020F0302020204030204" pitchFamily="34" charset="0"/>
              </a:rPr>
              <a:t>unsaturated</a:t>
            </a:r>
          </a:p>
          <a:p>
            <a:pPr algn="ctr"/>
            <a:r>
              <a:rPr lang="en-US" altLang="de-DE" sz="1600" dirty="0">
                <a:latin typeface="Calibri Light" panose="020F0302020204030204" pitchFamily="34" charset="0"/>
              </a:rPr>
              <a:t>to depth of</a:t>
            </a:r>
          </a:p>
          <a:p>
            <a:pPr algn="ctr"/>
            <a:r>
              <a:rPr lang="en-US" altLang="de-DE" sz="1600" dirty="0">
                <a:latin typeface="Calibri Light" panose="020F0302020204030204" pitchFamily="34" charset="0"/>
              </a:rPr>
              <a:t>about 1.2 </a:t>
            </a:r>
            <a:r>
              <a:rPr lang="en-US" altLang="de-DE" sz="1600" dirty="0" smtClean="0">
                <a:latin typeface="Calibri Light" panose="020F0302020204030204" pitchFamily="34" charset="0"/>
              </a:rPr>
              <a:t>m</a:t>
            </a:r>
            <a:endParaRPr lang="en-US" altLang="de-DE" sz="1600" dirty="0">
              <a:latin typeface="Calibri Light" panose="020F0302020204030204" pitchFamily="34" charset="0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160551" y="4563440"/>
            <a:ext cx="2477153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de-DE" sz="1600" dirty="0">
                <a:latin typeface="Calibri Light" panose="020F0302020204030204" pitchFamily="34" charset="0"/>
              </a:rPr>
              <a:t>Extremely low permeability 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3659182" y="2611590"/>
            <a:ext cx="14798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sz="1600" i="1">
                <a:latin typeface="Calibri Light" panose="020F0302020204030204" pitchFamily="34" charset="0"/>
              </a:rPr>
              <a:t>Upper soil layer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3909384" y="4199726"/>
            <a:ext cx="145321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600" i="1" dirty="0">
                <a:latin typeface="Calibri Light" panose="020F0302020204030204" pitchFamily="34" charset="0"/>
              </a:rPr>
              <a:t>Lower soil layer</a:t>
            </a:r>
          </a:p>
        </p:txBody>
      </p:sp>
    </p:spTree>
    <p:extLst>
      <p:ext uri="{BB962C8B-B14F-4D97-AF65-F5344CB8AC3E}">
        <p14:creationId xmlns:p14="http://schemas.microsoft.com/office/powerpoint/2010/main" val="101643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Variably saturated flow equation</a:t>
            </a:r>
            <a:endParaRPr lang="en-US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8881368"/>
              </p:ext>
            </p:extLst>
          </p:nvPr>
        </p:nvGraphicFramePr>
        <p:xfrm>
          <a:off x="224631" y="1822107"/>
          <a:ext cx="4862513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4" imgW="3035300" imgH="419100" progId="Equation.3">
                  <p:embed/>
                </p:oleObj>
              </mc:Choice>
              <mc:Fallback>
                <p:oleObj name="Equation" r:id="rId4" imgW="3035300" imgH="4191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631" y="1822107"/>
                        <a:ext cx="4862513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reeform 12"/>
          <p:cNvSpPr>
            <a:spLocks/>
          </p:cNvSpPr>
          <p:nvPr/>
        </p:nvSpPr>
        <p:spPr bwMode="auto">
          <a:xfrm>
            <a:off x="457200" y="2369764"/>
            <a:ext cx="3657600" cy="1009650"/>
          </a:xfrm>
          <a:custGeom>
            <a:avLst/>
            <a:gdLst>
              <a:gd name="T0" fmla="*/ 2391 w 2407"/>
              <a:gd name="T1" fmla="*/ 0 h 441"/>
              <a:gd name="T2" fmla="*/ 2071 w 2407"/>
              <a:gd name="T3" fmla="*/ 359 h 441"/>
              <a:gd name="T4" fmla="*/ 375 w 2407"/>
              <a:gd name="T5" fmla="*/ 386 h 441"/>
              <a:gd name="T6" fmla="*/ 0 w 2407"/>
              <a:gd name="T7" fmla="*/ 27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07" h="441">
                <a:moveTo>
                  <a:pt x="2391" y="0"/>
                </a:moveTo>
                <a:cubicBezTo>
                  <a:pt x="2399" y="147"/>
                  <a:pt x="2407" y="295"/>
                  <a:pt x="2071" y="359"/>
                </a:cubicBezTo>
                <a:cubicBezTo>
                  <a:pt x="1735" y="423"/>
                  <a:pt x="720" y="441"/>
                  <a:pt x="375" y="386"/>
                </a:cubicBezTo>
                <a:cubicBezTo>
                  <a:pt x="30" y="331"/>
                  <a:pt x="60" y="69"/>
                  <a:pt x="0" y="27"/>
                </a:cubicBezTo>
              </a:path>
            </a:pathLst>
          </a:cu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7" name="Freeform 13"/>
          <p:cNvSpPr>
            <a:spLocks/>
          </p:cNvSpPr>
          <p:nvPr/>
        </p:nvSpPr>
        <p:spPr bwMode="auto">
          <a:xfrm>
            <a:off x="3194050" y="2395164"/>
            <a:ext cx="708025" cy="333375"/>
          </a:xfrm>
          <a:custGeom>
            <a:avLst/>
            <a:gdLst>
              <a:gd name="T0" fmla="*/ 1559 w 1559"/>
              <a:gd name="T1" fmla="*/ 60 h 363"/>
              <a:gd name="T2" fmla="*/ 842 w 1559"/>
              <a:gd name="T3" fmla="*/ 331 h 363"/>
              <a:gd name="T4" fmla="*/ 163 w 1559"/>
              <a:gd name="T5" fmla="*/ 250 h 363"/>
              <a:gd name="T6" fmla="*/ 0 w 1559"/>
              <a:gd name="T7" fmla="*/ 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59" h="363">
                <a:moveTo>
                  <a:pt x="1559" y="60"/>
                </a:moveTo>
                <a:cubicBezTo>
                  <a:pt x="1317" y="179"/>
                  <a:pt x="1075" y="299"/>
                  <a:pt x="842" y="331"/>
                </a:cubicBezTo>
                <a:cubicBezTo>
                  <a:pt x="609" y="363"/>
                  <a:pt x="303" y="305"/>
                  <a:pt x="163" y="250"/>
                </a:cubicBezTo>
                <a:cubicBezTo>
                  <a:pt x="23" y="195"/>
                  <a:pt x="11" y="97"/>
                  <a:pt x="0" y="0"/>
                </a:cubicBezTo>
              </a:path>
            </a:pathLst>
          </a:cu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8" name="Freeform 14"/>
          <p:cNvSpPr>
            <a:spLocks/>
          </p:cNvSpPr>
          <p:nvPr/>
        </p:nvSpPr>
        <p:spPr bwMode="auto">
          <a:xfrm>
            <a:off x="1785937" y="2436439"/>
            <a:ext cx="2192338" cy="711200"/>
          </a:xfrm>
          <a:custGeom>
            <a:avLst/>
            <a:gdLst>
              <a:gd name="T0" fmla="*/ 1728 w 1728"/>
              <a:gd name="T1" fmla="*/ 0 h 420"/>
              <a:gd name="T2" fmla="*/ 1625 w 1728"/>
              <a:gd name="T3" fmla="*/ 245 h 420"/>
              <a:gd name="T4" fmla="*/ 1310 w 1728"/>
              <a:gd name="T5" fmla="*/ 370 h 420"/>
              <a:gd name="T6" fmla="*/ 304 w 1728"/>
              <a:gd name="T7" fmla="*/ 370 h 420"/>
              <a:gd name="T8" fmla="*/ 0 w 1728"/>
              <a:gd name="T9" fmla="*/ 71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8" h="420">
                <a:moveTo>
                  <a:pt x="1728" y="0"/>
                </a:moveTo>
                <a:cubicBezTo>
                  <a:pt x="1711" y="91"/>
                  <a:pt x="1695" y="183"/>
                  <a:pt x="1625" y="245"/>
                </a:cubicBezTo>
                <a:cubicBezTo>
                  <a:pt x="1555" y="307"/>
                  <a:pt x="1530" y="349"/>
                  <a:pt x="1310" y="370"/>
                </a:cubicBezTo>
                <a:cubicBezTo>
                  <a:pt x="1090" y="391"/>
                  <a:pt x="522" y="420"/>
                  <a:pt x="304" y="370"/>
                </a:cubicBezTo>
                <a:cubicBezTo>
                  <a:pt x="86" y="320"/>
                  <a:pt x="12" y="24"/>
                  <a:pt x="0" y="71"/>
                </a:cubicBezTo>
              </a:path>
            </a:pathLst>
          </a:cu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5281612" y="2003425"/>
            <a:ext cx="0" cy="1881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auto">
          <a:xfrm>
            <a:off x="5281612" y="3884613"/>
            <a:ext cx="2208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11" name="Freeform 17"/>
          <p:cNvSpPr>
            <a:spLocks/>
          </p:cNvSpPr>
          <p:nvPr/>
        </p:nvSpPr>
        <p:spPr bwMode="auto">
          <a:xfrm>
            <a:off x="5316537" y="2533650"/>
            <a:ext cx="2070100" cy="1282700"/>
          </a:xfrm>
          <a:custGeom>
            <a:avLst/>
            <a:gdLst>
              <a:gd name="T0" fmla="*/ 0 w 1304"/>
              <a:gd name="T1" fmla="*/ 769 h 791"/>
              <a:gd name="T2" fmla="*/ 489 w 1304"/>
              <a:gd name="T3" fmla="*/ 758 h 791"/>
              <a:gd name="T4" fmla="*/ 630 w 1304"/>
              <a:gd name="T5" fmla="*/ 568 h 791"/>
              <a:gd name="T6" fmla="*/ 777 w 1304"/>
              <a:gd name="T7" fmla="*/ 155 h 791"/>
              <a:gd name="T8" fmla="*/ 913 w 1304"/>
              <a:gd name="T9" fmla="*/ 24 h 791"/>
              <a:gd name="T10" fmla="*/ 1076 w 1304"/>
              <a:gd name="T11" fmla="*/ 13 h 791"/>
              <a:gd name="T12" fmla="*/ 1304 w 1304"/>
              <a:gd name="T13" fmla="*/ 19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4" h="791">
                <a:moveTo>
                  <a:pt x="0" y="769"/>
                </a:moveTo>
                <a:cubicBezTo>
                  <a:pt x="192" y="780"/>
                  <a:pt x="384" y="791"/>
                  <a:pt x="489" y="758"/>
                </a:cubicBezTo>
                <a:cubicBezTo>
                  <a:pt x="594" y="725"/>
                  <a:pt x="582" y="669"/>
                  <a:pt x="630" y="568"/>
                </a:cubicBezTo>
                <a:cubicBezTo>
                  <a:pt x="678" y="467"/>
                  <a:pt x="730" y="246"/>
                  <a:pt x="777" y="155"/>
                </a:cubicBezTo>
                <a:cubicBezTo>
                  <a:pt x="824" y="64"/>
                  <a:pt x="863" y="48"/>
                  <a:pt x="913" y="24"/>
                </a:cubicBezTo>
                <a:cubicBezTo>
                  <a:pt x="963" y="0"/>
                  <a:pt x="1011" y="14"/>
                  <a:pt x="1076" y="13"/>
                </a:cubicBezTo>
                <a:cubicBezTo>
                  <a:pt x="1141" y="12"/>
                  <a:pt x="1267" y="18"/>
                  <a:pt x="1304" y="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6791325" y="1987550"/>
            <a:ext cx="0" cy="18970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6008687" y="1512888"/>
            <a:ext cx="62228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600" i="1" dirty="0" err="1" smtClean="0">
                <a:latin typeface="Calibri Light" panose="020F0302020204030204" pitchFamily="34" charset="0"/>
              </a:rPr>
              <a:t>Hp</a:t>
            </a:r>
            <a:r>
              <a:rPr lang="en-US" altLang="de-DE" sz="1600" dirty="0" smtClean="0">
                <a:latin typeface="Calibri Light" panose="020F0302020204030204" pitchFamily="34" charset="0"/>
              </a:rPr>
              <a:t>=0</a:t>
            </a:r>
            <a:endParaRPr lang="en-US" altLang="de-DE" sz="1600" dirty="0">
              <a:latin typeface="Calibri Light" panose="020F0302020204030204" pitchFamily="34" charset="0"/>
            </a:endParaRPr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auto">
          <a:xfrm>
            <a:off x="6480175" y="1892300"/>
            <a:ext cx="276225" cy="258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4752975" y="2566988"/>
            <a:ext cx="979755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600" dirty="0" smtClean="0">
                <a:latin typeface="Calibri Light" panose="020F0302020204030204" pitchFamily="34" charset="0"/>
              </a:rPr>
              <a:t>q, </a:t>
            </a:r>
            <a:r>
              <a:rPr lang="en-US" altLang="de-DE" sz="1600" i="1" dirty="0" smtClean="0">
                <a:latin typeface="Calibri Light" panose="020F0302020204030204" pitchFamily="34" charset="0"/>
              </a:rPr>
              <a:t>Se</a:t>
            </a:r>
            <a:r>
              <a:rPr lang="en-US" altLang="de-DE" sz="1600" dirty="0" smtClean="0">
                <a:latin typeface="Calibri Light" panose="020F0302020204030204" pitchFamily="34" charset="0"/>
              </a:rPr>
              <a:t>, </a:t>
            </a:r>
            <a:r>
              <a:rPr lang="en-US" altLang="de-DE" sz="1600" i="1" dirty="0" smtClean="0">
                <a:latin typeface="Calibri Light" panose="020F0302020204030204" pitchFamily="34" charset="0"/>
              </a:rPr>
              <a:t>C</a:t>
            </a:r>
            <a:r>
              <a:rPr lang="en-US" altLang="de-DE" sz="1600" dirty="0" smtClean="0">
                <a:latin typeface="Calibri Light" panose="020F0302020204030204" pitchFamily="34" charset="0"/>
              </a:rPr>
              <a:t>, </a:t>
            </a:r>
            <a:r>
              <a:rPr lang="en-US" altLang="de-DE" sz="1600" i="1" dirty="0" smtClean="0">
                <a:latin typeface="Calibri Light" panose="020F0302020204030204" pitchFamily="34" charset="0"/>
              </a:rPr>
              <a:t>K</a:t>
            </a:r>
            <a:endParaRPr lang="en-US" altLang="de-DE" sz="1600" i="1" dirty="0">
              <a:latin typeface="Calibri Light" panose="020F0302020204030204" pitchFamily="34" charset="0"/>
            </a:endParaRPr>
          </a:p>
        </p:txBody>
      </p: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5281612" y="3835400"/>
            <a:ext cx="206819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600" i="1" dirty="0" smtClean="0">
                <a:latin typeface="Calibri Light" panose="020F0302020204030204" pitchFamily="34" charset="0"/>
              </a:rPr>
              <a:t>-               </a:t>
            </a:r>
            <a:r>
              <a:rPr lang="en-US" altLang="de-DE" sz="1600" i="1" dirty="0" err="1" smtClean="0">
                <a:latin typeface="Calibri Light" panose="020F0302020204030204" pitchFamily="34" charset="0"/>
              </a:rPr>
              <a:t>Hp</a:t>
            </a:r>
            <a:r>
              <a:rPr lang="en-US" altLang="de-DE" sz="1600" i="1" dirty="0" smtClean="0">
                <a:latin typeface="Calibri Light" panose="020F0302020204030204" pitchFamily="34" charset="0"/>
              </a:rPr>
              <a:t>                 +</a:t>
            </a:r>
            <a:endParaRPr lang="en-US" altLang="de-DE" sz="1600" i="1" dirty="0">
              <a:latin typeface="Calibri Light" panose="020F0302020204030204" pitchFamily="34" charset="0"/>
            </a:endParaRPr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6791325" y="2680236"/>
            <a:ext cx="200879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1600" i="1" dirty="0" err="1" smtClean="0">
                <a:latin typeface="Calibri Light" panose="020F0302020204030204" pitchFamily="34" charset="0"/>
              </a:rPr>
              <a:t>Hp</a:t>
            </a:r>
            <a:r>
              <a:rPr lang="en-US" altLang="de-DE" sz="1600" dirty="0" smtClean="0">
                <a:latin typeface="Calibri Light" panose="020F0302020204030204" pitchFamily="34" charset="0"/>
              </a:rPr>
              <a:t> subscripts to denote </a:t>
            </a:r>
          </a:p>
          <a:p>
            <a:r>
              <a:rPr lang="en-US" altLang="de-DE" sz="1600" dirty="0" smtClean="0">
                <a:latin typeface="Calibri Light" panose="020F0302020204030204" pitchFamily="34" charset="0"/>
              </a:rPr>
              <a:t>dependency on </a:t>
            </a:r>
            <a:r>
              <a:rPr lang="en-US" altLang="de-DE" sz="1600" dirty="0" err="1" smtClean="0">
                <a:latin typeface="Calibri Light" panose="020F0302020204030204" pitchFamily="34" charset="0"/>
              </a:rPr>
              <a:t>Hp</a:t>
            </a:r>
            <a:r>
              <a:rPr lang="en-US" altLang="de-DE" sz="1600" dirty="0" smtClean="0">
                <a:latin typeface="Calibri Light" panose="020F0302020204030204" pitchFamily="34" charset="0"/>
              </a:rPr>
              <a:t>  </a:t>
            </a:r>
          </a:p>
          <a:p>
            <a:r>
              <a:rPr lang="en-US" altLang="de-DE" sz="1600" dirty="0" smtClean="0">
                <a:solidFill>
                  <a:srgbClr val="3333CC"/>
                </a:solidFill>
                <a:latin typeface="Calibri Light" panose="020F0302020204030204" pitchFamily="34" charset="0"/>
                <a:sym typeface="Wingdings" pitchFamily="2" charset="2"/>
              </a:rPr>
              <a:t> NONLINEAR</a:t>
            </a:r>
            <a:endParaRPr lang="en-US" altLang="de-DE" sz="1600" dirty="0">
              <a:solidFill>
                <a:srgbClr val="3333CC"/>
              </a:solidFill>
              <a:latin typeface="Calibri Light" panose="020F0302020204030204" pitchFamily="34" charset="0"/>
              <a:sym typeface="Wingdings" pitchFamily="2" charset="2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533400" y="338317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 smtClean="0">
                <a:latin typeface="Calibri Light" panose="020F0302020204030204" pitchFamily="34" charset="0"/>
              </a:rPr>
              <a:t>H</a:t>
            </a:r>
            <a:r>
              <a:rPr lang="en-US" sz="1200" baseline="-25000" dirty="0" err="1" smtClean="0">
                <a:latin typeface="Calibri Light" panose="020F0302020204030204" pitchFamily="34" charset="0"/>
              </a:rPr>
              <a:t>p</a:t>
            </a:r>
            <a:r>
              <a:rPr lang="en-US" sz="1200" dirty="0" smtClean="0">
                <a:latin typeface="Calibri Light" panose="020F0302020204030204" pitchFamily="34" charset="0"/>
              </a:rPr>
              <a:t>	= pressure head</a:t>
            </a:r>
          </a:p>
          <a:p>
            <a:r>
              <a:rPr lang="en-US" sz="1200" dirty="0" smtClean="0">
                <a:latin typeface="Calibri Light" panose="020F0302020204030204" pitchFamily="34" charset="0"/>
              </a:rPr>
              <a:t>Se	= effective saturation</a:t>
            </a:r>
          </a:p>
          <a:p>
            <a:r>
              <a:rPr lang="en-US" sz="1200" dirty="0" smtClean="0">
                <a:latin typeface="Calibri Light" panose="020F0302020204030204" pitchFamily="34" charset="0"/>
              </a:rPr>
              <a:t>S	= specific storage</a:t>
            </a:r>
          </a:p>
          <a:p>
            <a:r>
              <a:rPr lang="en-US" sz="1200" dirty="0" smtClean="0">
                <a:latin typeface="Calibri Light" panose="020F0302020204030204" pitchFamily="34" charset="0"/>
              </a:rPr>
              <a:t>C	= specific moisture capacity</a:t>
            </a:r>
          </a:p>
          <a:p>
            <a:r>
              <a:rPr lang="en-US" sz="1200" dirty="0" smtClean="0">
                <a:latin typeface="Calibri Light" panose="020F0302020204030204" pitchFamily="34" charset="0"/>
              </a:rPr>
              <a:t>K	= hydraulic conductivity </a:t>
            </a:r>
          </a:p>
          <a:p>
            <a:r>
              <a:rPr lang="en-US" sz="1200" dirty="0" smtClean="0">
                <a:latin typeface="Calibri Light" panose="020F0302020204030204" pitchFamily="34" charset="0"/>
              </a:rPr>
              <a:t>D	= elevation</a:t>
            </a:r>
          </a:p>
          <a:p>
            <a:r>
              <a:rPr lang="en-US" sz="1200" dirty="0" smtClean="0">
                <a:latin typeface="Calibri Light" panose="020F0302020204030204" pitchFamily="34" charset="0"/>
              </a:rPr>
              <a:t>θ	= fluid volume fraction (constitutive relation)</a:t>
            </a:r>
            <a:endParaRPr lang="en-US" sz="12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45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Variably saturated flow equation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We can set up the permeability and retention formulae three ways:</a:t>
            </a:r>
          </a:p>
          <a:p>
            <a:endParaRPr lang="en-US" dirty="0"/>
          </a:p>
          <a:p>
            <a:pPr marL="971550" lvl="1" indent="-514350">
              <a:buFont typeface="+mj-lt"/>
              <a:buAutoNum type="arabicParenBoth"/>
            </a:pPr>
            <a:r>
              <a:rPr lang="en-US" dirty="0"/>
              <a:t>Using analytic formulae predefined from van </a:t>
            </a:r>
            <a:r>
              <a:rPr lang="en-US" dirty="0" err="1"/>
              <a:t>Genuchten</a:t>
            </a:r>
            <a:r>
              <a:rPr lang="en-US" dirty="0"/>
              <a:t> or Brooks &amp; </a:t>
            </a:r>
            <a:r>
              <a:rPr lang="en-US" dirty="0" smtClean="0"/>
              <a:t>Corey</a:t>
            </a:r>
          </a:p>
          <a:p>
            <a:pPr marL="971550" lvl="1" indent="-514350">
              <a:buFont typeface="+mj-lt"/>
              <a:buAutoNum type="arabicParenBoth"/>
            </a:pPr>
            <a:endParaRPr lang="en-US" dirty="0" smtClean="0"/>
          </a:p>
          <a:p>
            <a:pPr marL="971550" lvl="1" indent="-514350">
              <a:buFont typeface="+mj-lt"/>
              <a:buAutoNum type="arabicParenBoth"/>
            </a:pPr>
            <a:r>
              <a:rPr lang="en-US" dirty="0" smtClean="0"/>
              <a:t>Defining </a:t>
            </a:r>
            <a:r>
              <a:rPr lang="en-US" dirty="0"/>
              <a:t>your own expressions </a:t>
            </a:r>
            <a:endParaRPr lang="en-US" dirty="0" smtClean="0"/>
          </a:p>
          <a:p>
            <a:pPr marL="971550" lvl="1" indent="-514350">
              <a:buFont typeface="+mj-lt"/>
              <a:buAutoNum type="arabicParenBoth"/>
            </a:pPr>
            <a:endParaRPr lang="en-US" dirty="0" smtClean="0"/>
          </a:p>
          <a:p>
            <a:pPr marL="971550" lvl="1" indent="-514350">
              <a:buFont typeface="+mj-lt"/>
              <a:buAutoNum type="arabicParenBoth"/>
            </a:pPr>
            <a:r>
              <a:rPr lang="en-US" dirty="0" smtClean="0"/>
              <a:t>By </a:t>
            </a:r>
            <a:r>
              <a:rPr lang="en-US" dirty="0"/>
              <a:t>interpolating between experimental data</a:t>
            </a:r>
          </a:p>
          <a:p>
            <a:endParaRPr lang="en-U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768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(1) Van </a:t>
            </a:r>
            <a:r>
              <a:rPr lang="en-US" dirty="0" err="1" smtClean="0"/>
              <a:t>Genuchten</a:t>
            </a:r>
            <a:endParaRPr lang="en-US" dirty="0"/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34199815"/>
              </p:ext>
            </p:extLst>
          </p:nvPr>
        </p:nvGraphicFramePr>
        <p:xfrm>
          <a:off x="3962400" y="3943350"/>
          <a:ext cx="28829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3" imgW="2882880" imgH="533160" progId="Equation.3">
                  <p:embed/>
                </p:oleObj>
              </mc:Choice>
              <mc:Fallback>
                <p:oleObj name="Equation" r:id="rId3" imgW="288288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943350"/>
                        <a:ext cx="28829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2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47677835"/>
              </p:ext>
            </p:extLst>
          </p:nvPr>
        </p:nvGraphicFramePr>
        <p:xfrm>
          <a:off x="3962400" y="3105150"/>
          <a:ext cx="3860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Equation" r:id="rId5" imgW="3860640" imgH="507960" progId="Equation.3">
                  <p:embed/>
                </p:oleObj>
              </mc:Choice>
              <mc:Fallback>
                <p:oleObj name="Equation" r:id="rId5" imgW="38606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105150"/>
                        <a:ext cx="38608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130860"/>
              </p:ext>
            </p:extLst>
          </p:nvPr>
        </p:nvGraphicFramePr>
        <p:xfrm>
          <a:off x="3962400" y="1352550"/>
          <a:ext cx="2268538" cy="712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Formel" r:id="rId7" imgW="2425680" imgH="761760" progId="Equation.3">
                  <p:embed/>
                </p:oleObj>
              </mc:Choice>
              <mc:Fallback>
                <p:oleObj name="Formel" r:id="rId7" imgW="2425680" imgH="761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352550"/>
                        <a:ext cx="2268538" cy="7122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0014076"/>
              </p:ext>
            </p:extLst>
          </p:nvPr>
        </p:nvGraphicFramePr>
        <p:xfrm>
          <a:off x="3962400" y="2266950"/>
          <a:ext cx="25273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Equation" r:id="rId9" imgW="2527300" imgH="482600" progId="Equation.3">
                  <p:embed/>
                </p:oleObj>
              </mc:Choice>
              <mc:Fallback>
                <p:oleObj name="Equation" r:id="rId9" imgW="2527300" imgH="482600" progId="Equation.3">
                  <p:embed/>
                  <p:pic>
                    <p:nvPicPr>
                      <p:cNvPr id="0" name="Object 1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266950"/>
                        <a:ext cx="25273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381000" y="1504950"/>
            <a:ext cx="27066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Se (Effective Saturation)</a:t>
            </a: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Θ (Volume liquid fraction)</a:t>
            </a: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C (Specific capacity)</a:t>
            </a: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r>
              <a:rPr lang="en-US" dirty="0" err="1" smtClean="0">
                <a:latin typeface="Calibri Light" panose="020F0302020204030204" pitchFamily="34" charset="0"/>
              </a:rPr>
              <a:t>k</a:t>
            </a:r>
            <a:r>
              <a:rPr lang="en-US" baseline="-25000" dirty="0" err="1" smtClean="0">
                <a:latin typeface="Calibri Light" panose="020F0302020204030204" pitchFamily="34" charset="0"/>
              </a:rPr>
              <a:t>r</a:t>
            </a:r>
            <a:r>
              <a:rPr lang="en-US" baseline="-25000" dirty="0" smtClean="0">
                <a:latin typeface="Calibri Light" panose="020F0302020204030204" pitchFamily="34" charset="0"/>
              </a:rPr>
              <a:t> </a:t>
            </a:r>
            <a:r>
              <a:rPr lang="en-US" dirty="0" smtClean="0">
                <a:latin typeface="Calibri Light" panose="020F0302020204030204" pitchFamily="34" charset="0"/>
              </a:rPr>
              <a:t>(Relative permeability)</a:t>
            </a: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4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(3) Interpolation from experimental data</a:t>
            </a:r>
            <a:endParaRPr lang="en-US" sz="3600" dirty="0"/>
          </a:p>
        </p:txBody>
      </p:sp>
      <p:sp>
        <p:nvSpPr>
          <p:cNvPr id="16" name="Textfeld 15"/>
          <p:cNvSpPr txBox="1"/>
          <p:nvPr/>
        </p:nvSpPr>
        <p:spPr>
          <a:xfrm>
            <a:off x="381000" y="1504950"/>
            <a:ext cx="27066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Se (Effective Saturation)</a:t>
            </a: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Θ (Volume liquid fraction)</a:t>
            </a: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C (Specific capacity)</a:t>
            </a: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r>
              <a:rPr lang="en-US" dirty="0" err="1" smtClean="0">
                <a:latin typeface="Calibri Light" panose="020F0302020204030204" pitchFamily="34" charset="0"/>
              </a:rPr>
              <a:t>k</a:t>
            </a:r>
            <a:r>
              <a:rPr lang="en-US" baseline="-25000" dirty="0" err="1" smtClean="0">
                <a:latin typeface="Calibri Light" panose="020F0302020204030204" pitchFamily="34" charset="0"/>
              </a:rPr>
              <a:t>r</a:t>
            </a:r>
            <a:r>
              <a:rPr lang="en-US" baseline="-25000" dirty="0" smtClean="0">
                <a:latin typeface="Calibri Light" panose="020F0302020204030204" pitchFamily="34" charset="0"/>
              </a:rPr>
              <a:t> </a:t>
            </a:r>
            <a:r>
              <a:rPr lang="en-US" dirty="0" smtClean="0">
                <a:latin typeface="Calibri Light" panose="020F0302020204030204" pitchFamily="34" charset="0"/>
              </a:rPr>
              <a:t>(Relative permeability)</a:t>
            </a:r>
            <a:endParaRPr lang="en-US" dirty="0">
              <a:latin typeface="Calibri Light" panose="020F0302020204030204" pitchFamily="34" charset="0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5544046"/>
              </p:ext>
            </p:extLst>
          </p:nvPr>
        </p:nvGraphicFramePr>
        <p:xfrm>
          <a:off x="3505200" y="1428750"/>
          <a:ext cx="3048000" cy="717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quation" r:id="rId3" imgW="2806700" imgH="660400" progId="Equation.3">
                  <p:embed/>
                </p:oleObj>
              </mc:Choice>
              <mc:Fallback>
                <p:oleObj name="Equation" r:id="rId3" imgW="2806700" imgH="6604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428750"/>
                        <a:ext cx="3048000" cy="717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26583343"/>
              </p:ext>
            </p:extLst>
          </p:nvPr>
        </p:nvGraphicFramePr>
        <p:xfrm>
          <a:off x="3581400" y="2343150"/>
          <a:ext cx="2807037" cy="488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Formel" r:id="rId5" imgW="2819160" imgH="482400" progId="Equation.3">
                  <p:embed/>
                </p:oleObj>
              </mc:Choice>
              <mc:Fallback>
                <p:oleObj name="Formel" r:id="rId5" imgW="2819160" imgH="482400" progId="Equation.3">
                  <p:embed/>
                  <p:pic>
                    <p:nvPicPr>
                      <p:cNvPr id="0" name="Object 2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343150"/>
                        <a:ext cx="2807037" cy="4881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987867"/>
              </p:ext>
            </p:extLst>
          </p:nvPr>
        </p:nvGraphicFramePr>
        <p:xfrm>
          <a:off x="3581400" y="3105150"/>
          <a:ext cx="331566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quation" r:id="rId7" imgW="3784600" imgH="685800" progId="Equation.3">
                  <p:embed/>
                </p:oleObj>
              </mc:Choice>
              <mc:Fallback>
                <p:oleObj name="Equation" r:id="rId7" imgW="3784600" imgH="6858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105150"/>
                        <a:ext cx="3315661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395716"/>
              </p:ext>
            </p:extLst>
          </p:nvPr>
        </p:nvGraphicFramePr>
        <p:xfrm>
          <a:off x="3505200" y="3893618"/>
          <a:ext cx="2971800" cy="506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9" imgW="2870200" imgH="482600" progId="Equation.3">
                  <p:embed/>
                </p:oleObj>
              </mc:Choice>
              <mc:Fallback>
                <p:oleObj name="Equation" r:id="rId9" imgW="2870200" imgH="4826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893618"/>
                        <a:ext cx="2971800" cy="5069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357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Flow: Boundary and Initial Conditions</a:t>
            </a:r>
            <a:endParaRPr lang="sv-SE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453773" y="2207418"/>
            <a:ext cx="1900237" cy="23352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444247" y="3166270"/>
            <a:ext cx="1909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3444247" y="2201863"/>
            <a:ext cx="46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524000" y="2819277"/>
            <a:ext cx="12498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600" dirty="0" err="1">
                <a:latin typeface="Calibri Light" panose="020F0302020204030204" pitchFamily="34" charset="0"/>
              </a:rPr>
              <a:t>Axisymmetry</a:t>
            </a:r>
            <a:endParaRPr lang="en-US" altLang="de-DE" sz="1600" dirty="0">
              <a:latin typeface="Calibri Light" panose="020F0302020204030204" pitchFamily="34" charset="0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5000048" y="1827750"/>
            <a:ext cx="882833" cy="3796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905409" y="1827749"/>
            <a:ext cx="9064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dirty="0" smtClean="0">
                <a:latin typeface="Calibri Light" panose="020F0302020204030204" pitchFamily="34" charset="0"/>
              </a:rPr>
              <a:t>No flow</a:t>
            </a:r>
            <a:endParaRPr lang="en-US" altLang="de-DE" dirty="0">
              <a:latin typeface="Calibri Light" panose="020F0302020204030204" pitchFamily="34" charset="0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773829" y="3028950"/>
            <a:ext cx="652785" cy="38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2362200" y="2041516"/>
            <a:ext cx="1143000" cy="1555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1051306" y="1705267"/>
            <a:ext cx="2195216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de-DE" sz="1600" dirty="0" smtClean="0">
                <a:latin typeface="Calibri Light" panose="020F0302020204030204" pitchFamily="34" charset="0"/>
              </a:rPr>
              <a:t>Specified pressure head </a:t>
            </a:r>
          </a:p>
          <a:p>
            <a:r>
              <a:rPr lang="en-US" altLang="de-DE" sz="1600" dirty="0" err="1" smtClean="0">
                <a:latin typeface="Calibri Light" panose="020F0302020204030204" pitchFamily="34" charset="0"/>
              </a:rPr>
              <a:t>Hp</a:t>
            </a:r>
            <a:r>
              <a:rPr lang="en-US" altLang="de-DE" sz="1600" dirty="0" smtClean="0">
                <a:latin typeface="Calibri Light" panose="020F0302020204030204" pitchFamily="34" charset="0"/>
              </a:rPr>
              <a:t> = 0</a:t>
            </a:r>
            <a:endParaRPr lang="en-US" altLang="de-DE" sz="1600" dirty="0">
              <a:latin typeface="Calibri Light" panose="020F0302020204030204" pitchFamily="34" charset="0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685800" y="4224886"/>
            <a:ext cx="647934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de-DE" sz="1600" dirty="0" smtClean="0">
                <a:latin typeface="Calibri Light" panose="020F0302020204030204" pitchFamily="34" charset="0"/>
              </a:rPr>
              <a:t>Leaky</a:t>
            </a:r>
            <a:endParaRPr lang="en-US" altLang="de-DE" sz="1600" dirty="0">
              <a:latin typeface="Calibri Light" panose="020F0302020204030204" pitchFamily="34" charset="0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693121"/>
              </p:ext>
            </p:extLst>
          </p:nvPr>
        </p:nvGraphicFramePr>
        <p:xfrm>
          <a:off x="5915601" y="1625887"/>
          <a:ext cx="187642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Equation" r:id="rId3" imgW="1485255" imgH="215806" progId="Equation.3">
                  <p:embed/>
                </p:oleObj>
              </mc:Choice>
              <mc:Fallback>
                <p:oleObj name="Equation" r:id="rId3" imgW="1485255" imgH="215806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5601" y="1625887"/>
                        <a:ext cx="1876425" cy="27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625469"/>
              </p:ext>
            </p:extLst>
          </p:nvPr>
        </p:nvGraphicFramePr>
        <p:xfrm>
          <a:off x="5943600" y="2710277"/>
          <a:ext cx="1987550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Equation" r:id="rId5" imgW="1485255" imgH="215806" progId="Equation.3">
                  <p:embed/>
                </p:oleObj>
              </mc:Choice>
              <mc:Fallback>
                <p:oleObj name="Equation" r:id="rId5" imgW="1485255" imgH="215806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2710277"/>
                        <a:ext cx="1987550" cy="293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ine 9"/>
          <p:cNvSpPr>
            <a:spLocks noChangeShapeType="1"/>
          </p:cNvSpPr>
          <p:nvPr/>
        </p:nvSpPr>
        <p:spPr bwMode="auto">
          <a:xfrm flipH="1" flipV="1">
            <a:off x="5362601" y="2724150"/>
            <a:ext cx="542807" cy="1481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5905409" y="3714750"/>
            <a:ext cx="9064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dirty="0" smtClean="0">
                <a:latin typeface="Calibri Light" panose="020F0302020204030204" pitchFamily="34" charset="0"/>
              </a:rPr>
              <a:t>No flow</a:t>
            </a:r>
            <a:endParaRPr lang="en-US" altLang="de-DE" dirty="0">
              <a:latin typeface="Calibri Light" panose="020F0302020204030204" pitchFamily="34" charset="0"/>
            </a:endParaRPr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 flipH="1" flipV="1">
            <a:off x="5376192" y="3746895"/>
            <a:ext cx="542807" cy="1481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894582"/>
              </p:ext>
            </p:extLst>
          </p:nvPr>
        </p:nvGraphicFramePr>
        <p:xfrm>
          <a:off x="3749841" y="3714750"/>
          <a:ext cx="1308100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Formel" r:id="rId7" imgW="977760" imgH="203040" progId="Equation.3">
                  <p:embed/>
                </p:oleObj>
              </mc:Choice>
              <mc:Fallback>
                <p:oleObj name="Formel" r:id="rId7" imgW="977760" imgH="203040" progId="Equation.3">
                  <p:embed/>
                  <p:pic>
                    <p:nvPicPr>
                      <p:cNvPr id="0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9841" y="3714750"/>
                        <a:ext cx="1308100" cy="274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0921103"/>
              </p:ext>
            </p:extLst>
          </p:nvPr>
        </p:nvGraphicFramePr>
        <p:xfrm>
          <a:off x="609600" y="4019550"/>
          <a:ext cx="2271712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Equation" r:id="rId9" imgW="1866900" imgH="228600" progId="Equation.3">
                  <p:embed/>
                </p:oleObj>
              </mc:Choice>
              <mc:Fallback>
                <p:oleObj name="Equation" r:id="rId9" imgW="186690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019550"/>
                        <a:ext cx="2271712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Line 11"/>
          <p:cNvSpPr>
            <a:spLocks noChangeShapeType="1"/>
          </p:cNvSpPr>
          <p:nvPr/>
        </p:nvSpPr>
        <p:spPr bwMode="auto">
          <a:xfrm>
            <a:off x="2906330" y="4232440"/>
            <a:ext cx="903670" cy="3101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</Words>
  <Application>Microsoft Office PowerPoint</Application>
  <PresentationFormat>Bildschirmpräsentation (16:9)</PresentationFormat>
  <Paragraphs>135</Paragraphs>
  <Slides>15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18" baseType="lpstr">
      <vt:lpstr>Office Theme</vt:lpstr>
      <vt:lpstr>Equation</vt:lpstr>
      <vt:lpstr>Formel</vt:lpstr>
      <vt:lpstr>Variably Saturated Flow and Transport:  Sorbing Solute</vt:lpstr>
      <vt:lpstr>Variably saturated flow</vt:lpstr>
      <vt:lpstr>Disc permeameter</vt:lpstr>
      <vt:lpstr>Problem set up</vt:lpstr>
      <vt:lpstr>Variably saturated flow equation</vt:lpstr>
      <vt:lpstr>Variably saturated flow equation</vt:lpstr>
      <vt:lpstr>(1) Van Genuchten</vt:lpstr>
      <vt:lpstr>(3) Interpolation from experimental data</vt:lpstr>
      <vt:lpstr>Flow: Boundary and Initial Conditions</vt:lpstr>
      <vt:lpstr>Flow Snapshots</vt:lpstr>
      <vt:lpstr>Flow Movie</vt:lpstr>
      <vt:lpstr>Variably saturated solute transport</vt:lpstr>
      <vt:lpstr>Transport:  Boundary and Initial Conditions</vt:lpstr>
      <vt:lpstr>Transport Concentration Snapshots</vt:lpstr>
      <vt:lpstr>Transport Retardation Factor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Phillip Oberdorfer</dc:creator>
  <cp:lastModifiedBy>Phillip Oberdorfer</cp:lastModifiedBy>
  <cp:revision>23</cp:revision>
  <dcterms:created xsi:type="dcterms:W3CDTF">2006-08-16T00:00:00Z</dcterms:created>
  <dcterms:modified xsi:type="dcterms:W3CDTF">2016-01-25T09:06:09Z</dcterms:modified>
</cp:coreProperties>
</file>