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  <p:sldMasterId id="2147483669" r:id="rId2"/>
    <p:sldMasterId id="2147483680" r:id="rId3"/>
  </p:sldMasterIdLst>
  <p:notesMasterIdLst>
    <p:notesMasterId r:id="rId9"/>
  </p:notesMasterIdLst>
  <p:sldIdLst>
    <p:sldId id="257" r:id="rId4"/>
    <p:sldId id="258" r:id="rId5"/>
    <p:sldId id="259" r:id="rId6"/>
    <p:sldId id="260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5" autoAdjust="0"/>
  </p:normalViewPr>
  <p:slideViewPr>
    <p:cSldViewPr>
      <p:cViewPr>
        <p:scale>
          <a:sx n="50" d="100"/>
          <a:sy n="50" d="100"/>
        </p:scale>
        <p:origin x="-3432" y="-20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=""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1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1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=""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1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1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6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6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82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82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7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2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2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2" y="1028702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2" y="1657333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50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9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6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=""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6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82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82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=""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=""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4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=""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4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8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8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=""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0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0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0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0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8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7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0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=""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0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2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2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2" y="1028702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2" y="1657333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50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9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2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2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Permeability Estimation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Porous-media flow simulations are mostly performed with homogenized model equations such as Darcy’s law or its extension, the Brinkman equations.</a:t>
            </a:r>
          </a:p>
          <a:p>
            <a:r>
              <a:rPr lang="en-US" dirty="0" smtClean="0"/>
              <a:t>These models do not account for the individual pore geometry shape, but instead uses volume averaging for the macroscopic resistance to flow in the pores.</a:t>
            </a:r>
          </a:p>
          <a:p>
            <a:r>
              <a:rPr lang="en-US" dirty="0" smtClean="0"/>
              <a:t>The permeability, </a:t>
            </a:r>
            <a:r>
              <a:rPr lang="sv-SE" dirty="0" smtClean="0"/>
              <a:t>k (m2) is needed for Darcy flow problems.</a:t>
            </a:r>
          </a:p>
          <a:p>
            <a:r>
              <a:rPr lang="sv-SE" dirty="0" smtClean="0"/>
              <a:t>This example demonstrates a microscopic model to estimate the permability for use in macroscopic models.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6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438" y="1690817"/>
            <a:ext cx="4800600" cy="2704563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Microscopic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" y="1747342"/>
            <a:ext cx="3202582" cy="2391471"/>
          </a:xfrm>
        </p:spPr>
      </p:pic>
      <p:sp>
        <p:nvSpPr>
          <p:cNvPr id="7" name="TextBox 6"/>
          <p:cNvSpPr txBox="1"/>
          <p:nvPr/>
        </p:nvSpPr>
        <p:spPr>
          <a:xfrm>
            <a:off x="2401394" y="4316998"/>
            <a:ext cx="147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Flow direction</a:t>
            </a:r>
            <a:endParaRPr lang="en-US" sz="1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1394" y="1073740"/>
            <a:ext cx="2157963" cy="584775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Periodic structure</a:t>
            </a:r>
          </a:p>
          <a:p>
            <a:r>
              <a:rPr lang="en-US" sz="1600" dirty="0" smtClean="0">
                <a:latin typeface="+mj-lt"/>
              </a:rPr>
              <a:t>of staggered cylinders</a:t>
            </a:r>
            <a:endParaRPr lang="en-US" sz="1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1708108"/>
            <a:ext cx="2452916" cy="181588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>
                <a:latin typeface="+mj-lt"/>
              </a:rPr>
              <a:t>Representative unit cell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is </a:t>
            </a:r>
            <a:r>
              <a:rPr lang="en-US" dirty="0" smtClean="0">
                <a:latin typeface="+mj-lt"/>
              </a:rPr>
              <a:t>modeled.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Pressure drop </a:t>
            </a:r>
            <a:r>
              <a:rPr lang="en-US" dirty="0" err="1" smtClean="0">
                <a:latin typeface="Symbol" panose="05050102010706020507" pitchFamily="18" charset="2"/>
              </a:rPr>
              <a:t>D</a:t>
            </a:r>
            <a:r>
              <a:rPr lang="en-US" i="1" dirty="0" err="1" smtClean="0">
                <a:latin typeface="+mj-lt"/>
              </a:rPr>
              <a:t>p</a:t>
            </a:r>
            <a:r>
              <a:rPr lang="en-US" dirty="0" smtClean="0">
                <a:latin typeface="+mj-lt"/>
              </a:rPr>
              <a:t> is</a:t>
            </a:r>
            <a:r>
              <a:rPr lang="en-US" dirty="0" smtClean="0">
                <a:latin typeface="Calibri Light" panose="020F0302020204030204" pitchFamily="34" charset="0"/>
              </a:rPr>
              <a:t/>
            </a:r>
            <a:br>
              <a:rPr lang="en-US" dirty="0" smtClean="0">
                <a:latin typeface="Calibri Light" panose="020F0302020204030204" pitchFamily="34" charset="0"/>
              </a:rPr>
            </a:br>
            <a:r>
              <a:rPr lang="en-US" dirty="0" smtClean="0">
                <a:latin typeface="+mj-lt"/>
              </a:rPr>
              <a:t>given as input.</a:t>
            </a:r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Averaged velocity </a:t>
            </a:r>
            <a:r>
              <a:rPr lang="en-US" i="1" dirty="0">
                <a:latin typeface="+mj-lt"/>
              </a:rPr>
              <a:t>U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is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computed.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latin typeface="+mj-lt"/>
              </a:rPr>
              <a:t>L</a:t>
            </a:r>
            <a:r>
              <a:rPr lang="en-US" dirty="0" smtClean="0">
                <a:latin typeface="+mj-lt"/>
              </a:rPr>
              <a:t> is the cell length.</a:t>
            </a:r>
            <a:endParaRPr lang="en-US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700706" y="4338167"/>
                <a:ext cx="452496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sv-SE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706" y="4338167"/>
                <a:ext cx="452496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0000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695384" y="1473849"/>
                <a:ext cx="457818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sv-SE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384" y="1473849"/>
                <a:ext cx="457818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0000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V="1">
            <a:off x="5738805" y="4343400"/>
            <a:ext cx="0" cy="2857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686917" y="1422358"/>
            <a:ext cx="0" cy="2857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184000" y="1499327"/>
                <a:ext cx="392735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000" y="1499327"/>
                <a:ext cx="39273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/>
          <p:nvPr/>
        </p:nvCxnSpPr>
        <p:spPr>
          <a:xfrm flipH="1">
            <a:off x="4628017" y="1789762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628017" y="4274834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32817" y="1789763"/>
            <a:ext cx="0" cy="2485073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4427643" y="2893799"/>
                <a:ext cx="357726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643" y="2893799"/>
                <a:ext cx="35772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2210891" y="1123333"/>
            <a:ext cx="0" cy="4855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210891" y="4188721"/>
            <a:ext cx="0" cy="4855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93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Macroscopic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Darcy’s law for porous media flow:</a:t>
                </a:r>
                <a:r>
                  <a:rPr lang="en-US" dirty="0"/>
                  <a:t> </a:t>
                </a:r>
                <a:r>
                  <a:rPr lang="en-US" dirty="0" smtClean="0"/>
                  <a:t>V</a:t>
                </a:r>
                <a:r>
                  <a:rPr lang="sv-SE" dirty="0" smtClean="0"/>
                  <a:t>elocity is defined as a pressure potential:</a:t>
                </a:r>
                <a:br>
                  <a:rPr lang="sv-SE" dirty="0" smtClean="0"/>
                </a:b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sv-SE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sv-SE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sv-SE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v-SE" smtClean="0">
                            <a:latin typeface="Cambria Math"/>
                          </a:rPr>
                          <m:t>𝜅</m:t>
                        </m:r>
                      </m:num>
                      <m:den>
                        <m:r>
                          <a:rPr lang="sv-SE" smtClean="0">
                            <a:latin typeface="Cambria Math"/>
                          </a:rPr>
                          <m:t>𝜇</m:t>
                        </m:r>
                      </m:den>
                    </m:f>
                    <m:r>
                      <a:rPr lang="sv-SE" smtClean="0">
                        <a:latin typeface="Cambria Math"/>
                      </a:rPr>
                      <m:t>𝛻</m:t>
                    </m:r>
                    <m:r>
                      <a:rPr lang="sv-SE" smtClean="0">
                        <a:latin typeface="Cambria Math"/>
                      </a:rPr>
                      <m:t>𝑝</m:t>
                    </m:r>
                  </m:oMath>
                </a14:m>
                <a:endParaRPr lang="sv-SE" dirty="0" smtClean="0"/>
              </a:p>
              <a:p>
                <a:r>
                  <a:rPr lang="sv-SE" dirty="0" smtClean="0"/>
                  <a:t>(</a:t>
                </a:r>
                <a:r>
                  <a:rPr lang="sv-SE" dirty="0"/>
                  <a:t>m2)</a:t>
                </a:r>
                <a:r>
                  <a:rPr lang="sv-SE" dirty="0" smtClean="0"/>
                  <a:t> is the permeability and m (Pa*s) the viscosity.</a:t>
                </a:r>
                <a:endParaRPr lang="sv-SE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i="1">
                            <a:latin typeface="Cambria Math"/>
                          </a:rPr>
                        </m:ctrlPr>
                      </m:accPr>
                      <m:e>
                        <m:r>
                          <a:rPr lang="sv-SE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sv-SE" dirty="0" smtClean="0"/>
                  <a:t> ”superficial velocity” is related to </a:t>
                </a:r>
                <a14:m>
                  <m:oMath xmlns:m="http://schemas.openxmlformats.org/officeDocument/2006/math">
                    <m:r>
                      <a:rPr lang="sv-SE">
                        <a:latin typeface="Cambria Math"/>
                      </a:rPr>
                      <m:t>𝑈</m:t>
                    </m:r>
                  </m:oMath>
                </a14:m>
                <a:r>
                  <a:rPr lang="sv-SE" dirty="0" smtClean="0"/>
                  <a:t> ”linear velocity” as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sv-SE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sv-SE" smtClean="0">
                        <a:latin typeface="Cambria Math"/>
                      </a:rPr>
                      <m:t>=</m:t>
                    </m:r>
                    <m:r>
                      <a:rPr lang="sv-SE" smtClean="0">
                        <a:latin typeface="Cambria Math"/>
                      </a:rPr>
                      <m:t>𝜀</m:t>
                    </m:r>
                    <m:r>
                      <a:rPr lang="sv-SE" smtClean="0">
                        <a:latin typeface="Cambria Math"/>
                      </a:rPr>
                      <m:t>∙</m:t>
                    </m:r>
                    <m:r>
                      <a:rPr lang="sv-SE" smtClean="0">
                        <a:latin typeface="Cambria Math"/>
                      </a:rPr>
                      <m:t>𝑈</m:t>
                    </m:r>
                  </m:oMath>
                </a14:m>
                <a:endParaRPr lang="sv-SE" dirty="0" smtClean="0"/>
              </a:p>
              <a:p>
                <a:r>
                  <a:rPr lang="sv-SE" dirty="0" smtClean="0"/>
                  <a:t>Where </a:t>
                </a:r>
                <a14:m>
                  <m:oMath xmlns:m="http://schemas.openxmlformats.org/officeDocument/2006/math">
                    <m:r>
                      <a:rPr lang="sv-SE">
                        <a:latin typeface="Cambria Math"/>
                      </a:rPr>
                      <m:t>𝜀</m:t>
                    </m:r>
                  </m:oMath>
                </a14:m>
                <a:r>
                  <a:rPr lang="sv-SE" dirty="0" smtClean="0"/>
                  <a:t> is the porosity. As such,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sv-SE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sv-SE">
                        <a:latin typeface="Cambria Math"/>
                      </a:rPr>
                      <m:t> </m:t>
                    </m:r>
                  </m:oMath>
                </a14:m>
                <a:r>
                  <a:rPr lang="sv-SE" dirty="0" smtClean="0"/>
                  <a:t>is a velocity  based on a volume void of porous matrix.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1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40000">
            <a:off x="6461871" y="2226627"/>
            <a:ext cx="2499360" cy="187452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sv-SE" dirty="0" smtClean="0"/>
                  <a:t>Over the entire unit cell, the Darcy velocity can be approximated as</a:t>
                </a:r>
                <a:r>
                  <a:rPr lang="sv-SE" dirty="0"/>
                  <a:t/>
                </a:r>
                <a:br>
                  <a:rPr lang="sv-SE" dirty="0"/>
                </a:b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sv-SE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sv-SE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v-SE" i="1">
                            <a:latin typeface="Cambria Math"/>
                          </a:rPr>
                        </m:ctrlPr>
                      </m:fPr>
                      <m:num>
                        <m:r>
                          <a:rPr lang="sv-SE">
                            <a:latin typeface="Cambria Math"/>
                          </a:rPr>
                          <m:t>𝜅</m:t>
                        </m:r>
                      </m:num>
                      <m:den>
                        <m:r>
                          <a:rPr lang="sv-SE">
                            <a:latin typeface="Cambria Math"/>
                          </a:rPr>
                          <m:t>𝜇</m:t>
                        </m:r>
                      </m:den>
                    </m:f>
                    <m:r>
                      <a:rPr lang="sv-SE" smtClean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sv-SE" i="1">
                            <a:latin typeface="Cambria Math"/>
                          </a:rPr>
                        </m:ctrlPr>
                      </m:fPr>
                      <m:num>
                        <m:r>
                          <a:rPr lang="sv-SE" smtClean="0">
                            <a:latin typeface="Cambria Math"/>
                          </a:rPr>
                          <m:t>∆</m:t>
                        </m:r>
                        <m:r>
                          <a:rPr lang="sv-SE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sv-SE" smtClean="0">
                            <a:latin typeface="Cambria Math"/>
                          </a:rPr>
                          <m:t>𝐿</m:t>
                        </m:r>
                      </m:den>
                    </m:f>
                    <m:r>
                      <a:rPr lang="sv-SE" smtClean="0">
                        <a:latin typeface="Cambria Math"/>
                      </a:rPr>
                      <m:t>=</m:t>
                    </m:r>
                    <m:r>
                      <a:rPr lang="sv-SE">
                        <a:latin typeface="Cambria Math"/>
                      </a:rPr>
                      <m:t>𝜀</m:t>
                    </m:r>
                    <m:r>
                      <a:rPr lang="sv-SE">
                        <a:latin typeface="Cambria Math"/>
                      </a:rPr>
                      <m:t>∙</m:t>
                    </m:r>
                    <m:r>
                      <a:rPr lang="sv-SE">
                        <a:latin typeface="Cambria Math"/>
                      </a:rPr>
                      <m:t>𝑈</m:t>
                    </m:r>
                  </m:oMath>
                </a14:m>
                <a:endParaRPr lang="sv-SE" dirty="0" smtClean="0"/>
              </a:p>
              <a:p>
                <a:r>
                  <a:rPr lang="en-US" dirty="0"/>
                  <a:t>From the microscopic model, k can thus be extracted as</a:t>
                </a:r>
                <a:endParaRPr lang="sv-SE" dirty="0"/>
              </a:p>
              <a:p>
                <a14:m>
                  <m:oMath xmlns:m="http://schemas.openxmlformats.org/officeDocument/2006/math">
                    <m:r>
                      <a:rPr lang="sv-SE">
                        <a:latin typeface="Cambria Math"/>
                      </a:rPr>
                      <m:t>𝜅</m:t>
                    </m:r>
                    <m:r>
                      <a:rPr lang="sv-SE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v-SE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mtClean="0">
                            <a:latin typeface="Cambria Math"/>
                          </a:rPr>
                          <m:t>ε</m:t>
                        </m:r>
                        <m:r>
                          <a:rPr lang="sv-SE">
                            <a:latin typeface="Cambria Math"/>
                          </a:rPr>
                          <m:t>𝜇</m:t>
                        </m:r>
                        <m:r>
                          <a:rPr lang="sv-SE">
                            <a:latin typeface="Cambria Math"/>
                          </a:rPr>
                          <m:t>𝑈𝐿</m:t>
                        </m:r>
                      </m:num>
                      <m:den>
                        <m:r>
                          <a:rPr lang="sv-SE">
                            <a:latin typeface="Cambria Math"/>
                          </a:rPr>
                          <m:t>∆</m:t>
                        </m:r>
                        <m:r>
                          <a:rPr lang="sv-SE"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endParaRPr lang="sv-SE" dirty="0" smtClean="0"/>
              </a:p>
              <a:p>
                <a:r>
                  <a:rPr lang="en-US" dirty="0"/>
                  <a:t>and used in a macroscopic model.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1"/>
                <a:ext cx="5831569" cy="4343400"/>
              </a:xfrm>
              <a:blipFill rotWithShape="1">
                <a:blip r:embed="rId3"/>
                <a:stretch>
                  <a:fillRect l="-1776" t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Macroscopic model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61452" y="4369534"/>
            <a:ext cx="244490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See application no 33351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1329" y="981561"/>
            <a:ext cx="114999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j-lt"/>
              </a:rPr>
              <a:t>Porous plug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91" y="1513669"/>
            <a:ext cx="1632472" cy="140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>
            <a:off x="5831330" y="1316238"/>
            <a:ext cx="252521" cy="857250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70859" y="2406713"/>
            <a:ext cx="939681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Calibri Light" panose="020F0302020204030204" pitchFamily="34" charset="0"/>
              </a:rPr>
              <a:t>Color: velocity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02653" y="3895408"/>
            <a:ext cx="180369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+mj-lt"/>
              </a:rPr>
              <a:t>Color: temperature</a:t>
            </a:r>
            <a:br>
              <a:rPr lang="en-US" sz="1200" i="1" dirty="0" smtClean="0">
                <a:latin typeface="+mj-lt"/>
              </a:rPr>
            </a:br>
            <a:r>
              <a:rPr lang="en-US" sz="1200" i="1" dirty="0" smtClean="0">
                <a:latin typeface="+mj-lt"/>
              </a:rPr>
              <a:t>maximize slide to animate</a:t>
            </a:r>
          </a:p>
        </p:txBody>
      </p:sp>
    </p:spTree>
    <p:extLst>
      <p:ext uri="{BB962C8B-B14F-4D97-AF65-F5344CB8AC3E}">
        <p14:creationId xmlns:p14="http://schemas.microsoft.com/office/powerpoint/2010/main" val="266635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B37149EE-91ED-0947-BA55-20CDE92692C4}" vid="{9D76E17A-9C0E-E54B-9946-ED6F1EA0C21C}"/>
    </a:ext>
  </a:extLst>
</a:theme>
</file>

<file path=ppt/theme/theme2.xml><?xml version="1.0" encoding="utf-8"?>
<a:theme xmlns:a="http://schemas.openxmlformats.org/drawingml/2006/main" name="Comsol_Theme">
  <a:themeElements>
    <a:clrScheme name="COMSOL I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B37149EE-91ED-0947-BA55-20CDE92692C4}" vid="{9D76E17A-9C0E-E54B-9946-ED6F1EA0C21C}"/>
    </a:ext>
  </a:extLst>
</a:theme>
</file>

<file path=ppt/theme/theme3.xml><?xml version="1.0" encoding="utf-8"?>
<a:theme xmlns:a="http://schemas.openxmlformats.org/drawingml/2006/main" name="1_comsol-slide-template-NEW">
  <a:themeElements>
    <a:clrScheme name="COMSOL I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B37149EE-91ED-0947-BA55-20CDE92692C4}" vid="{9D76E17A-9C0E-E54B-9946-ED6F1EA0C2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4381</TotalTime>
  <Words>151</Words>
  <Application>Microsoft Office PowerPoint</Application>
  <PresentationFormat>On-screen Show (16:9)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comsol-slide-template-NEW</vt:lpstr>
      <vt:lpstr>Comsol_Theme</vt:lpstr>
      <vt:lpstr>1_comsol-slide-template-NEW</vt:lpstr>
      <vt:lpstr>Permeability Estimation</vt:lpstr>
      <vt:lpstr>Introduction</vt:lpstr>
      <vt:lpstr>Microscopic model</vt:lpstr>
      <vt:lpstr>Macroscopic model</vt:lpstr>
      <vt:lpstr>Macroscopic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COMSOL</dc:creator>
  <cp:lastModifiedBy>Marcel Fontes</cp:lastModifiedBy>
  <cp:revision>95</cp:revision>
  <dcterms:created xsi:type="dcterms:W3CDTF">2006-08-16T00:00:00Z</dcterms:created>
  <dcterms:modified xsi:type="dcterms:W3CDTF">2019-04-15T11:22:47Z</dcterms:modified>
</cp:coreProperties>
</file>