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66" r:id="rId5"/>
    <p:sldId id="267" r:id="rId6"/>
    <p:sldId id="261" r:id="rId7"/>
    <p:sldId id="262" r:id="rId8"/>
    <p:sldId id="263" r:id="rId9"/>
    <p:sldId id="265" r:id="rId10"/>
  </p:sldIdLst>
  <p:sldSz cx="9144000" cy="6858000" type="screen4x3"/>
  <p:notesSz cx="6800850" cy="99314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92C6"/>
    <a:srgbClr val="99CCFF"/>
    <a:srgbClr val="6699FF"/>
    <a:srgbClr val="DDDDDD"/>
    <a:srgbClr val="000000"/>
    <a:srgbClr val="FF3300"/>
    <a:srgbClr val="FFFF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4" autoAdjust="0"/>
    <p:restoredTop sz="93805" autoAdjust="0"/>
  </p:normalViewPr>
  <p:slideViewPr>
    <p:cSldViewPr snapToGrid="0" snapToObjects="1">
      <p:cViewPr varScale="1">
        <p:scale>
          <a:sx n="93" d="100"/>
          <a:sy n="93" d="100"/>
        </p:scale>
        <p:origin x="-2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-1170" y="-60"/>
      </p:cViewPr>
      <p:guideLst>
        <p:guide orient="horz" pos="3128"/>
        <p:guide pos="214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798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0" tIns="46104" rIns="92210" bIns="46104" numCol="1" anchor="t" anchorCtr="0" compatLnSpc="1">
            <a:prstTxWarp prst="textNoShape">
              <a:avLst/>
            </a:prstTxWarp>
          </a:bodyPr>
          <a:lstStyle>
            <a:lvl1pPr defTabSz="922338">
              <a:defRPr sz="1200">
                <a:latin typeface="Times New Roman" pitchFamily="18" charset="0"/>
              </a:defRPr>
            </a:lvl1pPr>
          </a:lstStyle>
          <a:p>
            <a:endParaRPr lang="en-GB" altLang="sv-SE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863" y="0"/>
            <a:ext cx="294798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0" tIns="46104" rIns="92210" bIns="46104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latin typeface="Times New Roman" pitchFamily="18" charset="0"/>
              </a:defRPr>
            </a:lvl1pPr>
          </a:lstStyle>
          <a:p>
            <a:endParaRPr lang="en-GB" altLang="sv-SE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6100"/>
            <a:ext cx="294798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0" tIns="46104" rIns="92210" bIns="46104" numCol="1" anchor="b" anchorCtr="0" compatLnSpc="1">
            <a:prstTxWarp prst="textNoShape">
              <a:avLst/>
            </a:prstTxWarp>
          </a:bodyPr>
          <a:lstStyle>
            <a:lvl1pPr defTabSz="922338">
              <a:defRPr sz="1200">
                <a:latin typeface="Times New Roman" pitchFamily="18" charset="0"/>
              </a:defRPr>
            </a:lvl1pPr>
          </a:lstStyle>
          <a:p>
            <a:endParaRPr lang="en-GB" altLang="sv-SE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863" y="9436100"/>
            <a:ext cx="294798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0" tIns="46104" rIns="92210" bIns="46104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latin typeface="Times New Roman" pitchFamily="18" charset="0"/>
              </a:defRPr>
            </a:lvl1pPr>
          </a:lstStyle>
          <a:p>
            <a:fld id="{EA1B22CE-D8EB-483D-BD0E-C8133B93CC34}" type="slidenum">
              <a:rPr lang="en-GB" altLang="sv-SE"/>
              <a:pPr/>
              <a:t>‹#›</a:t>
            </a:fld>
            <a:endParaRPr lang="en-GB" altLang="sv-SE"/>
          </a:p>
        </p:txBody>
      </p:sp>
    </p:spTree>
    <p:extLst>
      <p:ext uri="{BB962C8B-B14F-4D97-AF65-F5344CB8AC3E}">
        <p14:creationId xmlns:p14="http://schemas.microsoft.com/office/powerpoint/2010/main" val="546336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798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0" tIns="46104" rIns="92210" bIns="46104" numCol="1" anchor="t" anchorCtr="0" compatLnSpc="1">
            <a:prstTxWarp prst="textNoShape">
              <a:avLst/>
            </a:prstTxWarp>
          </a:bodyPr>
          <a:lstStyle>
            <a:lvl1pPr defTabSz="922338">
              <a:defRPr sz="1200">
                <a:latin typeface="Times New Roman" pitchFamily="18" charset="0"/>
              </a:defRPr>
            </a:lvl1pPr>
          </a:lstStyle>
          <a:p>
            <a:endParaRPr lang="en-US" altLang="sv-SE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4798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0" tIns="46104" rIns="92210" bIns="46104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latin typeface="Times New Roman" pitchFamily="18" charset="0"/>
              </a:defRPr>
            </a:lvl1pPr>
          </a:lstStyle>
          <a:p>
            <a:endParaRPr lang="en-US" altLang="sv-SE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792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0" tIns="46104" rIns="92210" bIns="461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v-SE" smtClean="0"/>
              <a:t>Click to edit Master text styles</a:t>
            </a:r>
          </a:p>
          <a:p>
            <a:pPr lvl="1"/>
            <a:r>
              <a:rPr lang="en-US" altLang="sv-SE" smtClean="0"/>
              <a:t>Second level</a:t>
            </a:r>
          </a:p>
          <a:p>
            <a:pPr lvl="2"/>
            <a:r>
              <a:rPr lang="en-US" altLang="sv-SE" smtClean="0"/>
              <a:t>Third level</a:t>
            </a:r>
          </a:p>
          <a:p>
            <a:pPr lvl="3"/>
            <a:r>
              <a:rPr lang="en-US" altLang="sv-SE" smtClean="0"/>
              <a:t>Fourth level</a:t>
            </a:r>
          </a:p>
          <a:p>
            <a:pPr lvl="4"/>
            <a:r>
              <a:rPr lang="en-US" altLang="sv-SE" smtClean="0"/>
              <a:t>Fifth level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6100"/>
            <a:ext cx="294798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0" tIns="46104" rIns="92210" bIns="46104" numCol="1" anchor="b" anchorCtr="0" compatLnSpc="1">
            <a:prstTxWarp prst="textNoShape">
              <a:avLst/>
            </a:prstTxWarp>
          </a:bodyPr>
          <a:lstStyle>
            <a:lvl1pPr defTabSz="922338">
              <a:defRPr sz="1200">
                <a:latin typeface="Times New Roman" pitchFamily="18" charset="0"/>
              </a:defRPr>
            </a:lvl1pPr>
          </a:lstStyle>
          <a:p>
            <a:endParaRPr lang="en-US" altLang="sv-SE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436100"/>
            <a:ext cx="294798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0" tIns="46104" rIns="92210" bIns="46104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>
                <a:latin typeface="Times New Roman" pitchFamily="18" charset="0"/>
              </a:defRPr>
            </a:lvl1pPr>
          </a:lstStyle>
          <a:p>
            <a:fld id="{02D2EEC5-600C-48F5-9A15-D8F5B0E4195B}" type="slidenum">
              <a:rPr lang="en-US" altLang="sv-SE"/>
              <a:pPr/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9741544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609600" y="6159753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© Copyright </a:t>
            </a:r>
            <a:r>
              <a:rPr lang="en-US" sz="8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2016 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COMSOL. Any of the images, text, and equations here may be copied and modified for your own internal use. All trademarks are the property of their respective owners. See 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  <a:hlinkClick r:id="rId2"/>
              </a:rPr>
              <a:t>www.comsol.com/trademarks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60772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137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1/19/2016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98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5475"/>
            <a:ext cx="8229600" cy="10461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51038"/>
            <a:ext cx="4038600" cy="4144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51038"/>
            <a:ext cx="4038600" cy="1995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098925"/>
            <a:ext cx="4038600" cy="1997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sv-S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sv-S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454B424-3715-44C8-A56E-1F4D4FFF85A7}" type="slidenum">
              <a:rPr lang="en-US" altLang="sv-SE"/>
              <a:pPr/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1757476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625475"/>
            <a:ext cx="8229600" cy="547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583772F-5A47-4896-9F01-7A94F2DA422C}" type="slidenum">
              <a:rPr lang="en-US" altLang="sv-SE"/>
              <a:pPr/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2767061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1/19/2016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81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26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sv-SE" dirty="0">
                <a:solidFill>
                  <a:schemeClr val="tx1"/>
                </a:solidFill>
              </a:rPr>
              <a:t>Pore Scale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sv-SE"/>
              <a:t>Pore-scale</a:t>
            </a:r>
          </a:p>
        </p:txBody>
      </p:sp>
      <p:pic>
        <p:nvPicPr>
          <p:cNvPr id="1036291" name="Picture 3" descr="pore_scale_coll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00" y="1702800"/>
            <a:ext cx="7773987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6292" name="Text Box 4"/>
          <p:cNvSpPr txBox="1">
            <a:spLocks noChangeArrowheads="1"/>
          </p:cNvSpPr>
          <p:nvPr/>
        </p:nvSpPr>
        <p:spPr bwMode="auto">
          <a:xfrm>
            <a:off x="791382" y="5015846"/>
            <a:ext cx="3543727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sv-SE" sz="1400" dirty="0">
                <a:latin typeface="Calibri Light" panose="020F0302020204030204" pitchFamily="34" charset="0"/>
              </a:rPr>
              <a:t>Contributed by:  </a:t>
            </a:r>
          </a:p>
          <a:p>
            <a:r>
              <a:rPr lang="en-US" altLang="sv-SE" sz="1400" i="1" dirty="0">
                <a:latin typeface="Calibri Light" panose="020F0302020204030204" pitchFamily="34" charset="0"/>
              </a:rPr>
              <a:t>Keller, A. A., M. J. Blunt and P. V. Roberts (1997)</a:t>
            </a:r>
          </a:p>
          <a:p>
            <a:r>
              <a:rPr lang="en-US" altLang="sv-SE" sz="1400" i="1" dirty="0" err="1">
                <a:latin typeface="Calibri Light" panose="020F0302020204030204" pitchFamily="34" charset="0"/>
              </a:rPr>
              <a:t>Auset</a:t>
            </a:r>
            <a:r>
              <a:rPr lang="en-US" altLang="sv-SE" sz="1400" i="1" dirty="0">
                <a:latin typeface="Calibri Light" panose="020F0302020204030204" pitchFamily="34" charset="0"/>
              </a:rPr>
              <a:t>, M., and Keller, A. A. (2004)</a:t>
            </a:r>
          </a:p>
          <a:p>
            <a:pPr>
              <a:spcAft>
                <a:spcPts val="600"/>
              </a:spcAft>
            </a:pPr>
            <a:r>
              <a:rPr lang="en-US" altLang="sv-SE" sz="1400" i="1" dirty="0" err="1">
                <a:latin typeface="Calibri Light" panose="020F0302020204030204" pitchFamily="34" charset="0"/>
              </a:rPr>
              <a:t>Sirivithayapakorn</a:t>
            </a:r>
            <a:r>
              <a:rPr lang="en-US" altLang="sv-SE" sz="1400" i="1" dirty="0">
                <a:latin typeface="Calibri Light" panose="020F0302020204030204" pitchFamily="34" charset="0"/>
              </a:rPr>
              <a:t>, S. and Keller, A. A. (2004</a:t>
            </a:r>
            <a:r>
              <a:rPr lang="en-US" altLang="sv-SE" sz="1400" i="1" dirty="0" smtClean="0">
                <a:latin typeface="Calibri Light" panose="020F0302020204030204" pitchFamily="34" charset="0"/>
              </a:rPr>
              <a:t>)</a:t>
            </a:r>
            <a:endParaRPr lang="en-US" altLang="sv-SE" sz="1400" i="1" dirty="0">
              <a:latin typeface="Calibri Light" panose="020F030202020403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sv-SE" dirty="0"/>
              <a:t>Pore </a:t>
            </a:r>
            <a:r>
              <a:rPr lang="en-US" altLang="sv-SE" dirty="0" smtClean="0"/>
              <a:t>Scale</a:t>
            </a:r>
            <a:endParaRPr lang="en-US" altLang="sv-SE" dirty="0"/>
          </a:p>
        </p:txBody>
      </p:sp>
      <p:sp>
        <p:nvSpPr>
          <p:cNvPr id="1037315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altLang="sv-SE" dirty="0"/>
              <a:t>Purpose of the model </a:t>
            </a:r>
          </a:p>
          <a:p>
            <a:r>
              <a:rPr lang="en-US" altLang="sv-SE" sz="2000" dirty="0"/>
              <a:t>Demonstrate modeling in COMSOL Multiphysics</a:t>
            </a:r>
          </a:p>
          <a:p>
            <a:r>
              <a:rPr lang="en-US" altLang="sv-SE" sz="2000" dirty="0"/>
              <a:t>Share an interesting example</a:t>
            </a:r>
          </a:p>
          <a:p>
            <a:pPr>
              <a:buFontTx/>
              <a:buNone/>
            </a:pPr>
            <a:endParaRPr lang="en-US" altLang="sv-SE" dirty="0"/>
          </a:p>
          <a:p>
            <a:pPr>
              <a:buFontTx/>
              <a:buNone/>
            </a:pPr>
            <a:r>
              <a:rPr lang="en-US" altLang="sv-SE" dirty="0"/>
              <a:t>Model definition</a:t>
            </a:r>
          </a:p>
          <a:p>
            <a:r>
              <a:rPr lang="en-US" altLang="sv-SE" sz="2000" dirty="0"/>
              <a:t>Zoom in on flow within a rock at the pore scale</a:t>
            </a:r>
          </a:p>
          <a:p>
            <a:r>
              <a:rPr lang="en-US" altLang="sv-SE" sz="2000" dirty="0" smtClean="0"/>
              <a:t>Stokes </a:t>
            </a:r>
            <a:r>
              <a:rPr lang="en-US" altLang="sv-SE" sz="2000" dirty="0"/>
              <a:t>equations to get within-pore velocities</a:t>
            </a:r>
          </a:p>
          <a:p>
            <a:endParaRPr lang="en-US" altLang="sv-S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38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47" b="16575"/>
          <a:stretch/>
        </p:blipFill>
        <p:spPr bwMode="auto">
          <a:xfrm>
            <a:off x="856590" y="2028491"/>
            <a:ext cx="7620000" cy="386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1040521" y="2238699"/>
            <a:ext cx="0" cy="94593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1040521" y="2958658"/>
            <a:ext cx="0" cy="27000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1040521" y="3531472"/>
            <a:ext cx="0" cy="19800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040521" y="4062244"/>
            <a:ext cx="0" cy="46800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040521" y="4887306"/>
            <a:ext cx="0" cy="33120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040521" y="5339376"/>
            <a:ext cx="0" cy="324000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8297915" y="4413588"/>
            <a:ext cx="0" cy="13320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8297915" y="3343694"/>
            <a:ext cx="0" cy="29880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156135" y="2159870"/>
            <a:ext cx="288000" cy="0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907625" y="2159870"/>
            <a:ext cx="612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674880" y="2159870"/>
            <a:ext cx="288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095294" y="2159870"/>
            <a:ext cx="216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463155" y="2159870"/>
            <a:ext cx="558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713888" y="2159870"/>
            <a:ext cx="68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670328" y="2159870"/>
            <a:ext cx="198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156135" y="2154615"/>
            <a:ext cx="288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6710853" y="2159870"/>
            <a:ext cx="144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040522" y="1366340"/>
            <a:ext cx="1479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</a:rPr>
              <a:t>Pressure</a:t>
            </a:r>
          </a:p>
          <a:p>
            <a:r>
              <a:rPr lang="sv-SE" dirty="0" smtClean="0">
                <a:latin typeface="Calibri Light" panose="020F0302020204030204" pitchFamily="34" charset="0"/>
              </a:rPr>
              <a:t>p = p</a:t>
            </a:r>
            <a:r>
              <a:rPr lang="sv-SE" baseline="-25000" dirty="0" smtClean="0">
                <a:latin typeface="Calibri Light" panose="020F0302020204030204" pitchFamily="34" charset="0"/>
              </a:rPr>
              <a:t>out</a:t>
            </a:r>
            <a:endParaRPr lang="sv-SE" baseline="-25000" dirty="0">
              <a:latin typeface="Calibri Light" panose="020F030202020403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099383" y="1366337"/>
            <a:ext cx="1096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rgbClr val="C00000"/>
                </a:solidFill>
                <a:latin typeface="+mn-lt"/>
              </a:rPr>
              <a:t>Pressure</a:t>
            </a:r>
          </a:p>
          <a:p>
            <a:r>
              <a:rPr lang="sv-SE" dirty="0" smtClean="0">
                <a:latin typeface="Calibri Light" panose="020F0302020204030204" pitchFamily="34" charset="0"/>
              </a:rPr>
              <a:t>p = p</a:t>
            </a:r>
            <a:r>
              <a:rPr lang="sv-SE" baseline="-25000" dirty="0" smtClean="0">
                <a:latin typeface="Calibri Light" panose="020F0302020204030204" pitchFamily="34" charset="0"/>
              </a:rPr>
              <a:t>in</a:t>
            </a:r>
            <a:endParaRPr lang="sv-SE" baseline="-25000" dirty="0">
              <a:latin typeface="Calibri Light" panose="020F0302020204030204" pitchFamily="34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6957845" y="2154615"/>
            <a:ext cx="486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491350" y="2159870"/>
            <a:ext cx="432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085585" y="5801707"/>
            <a:ext cx="702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446860" y="5801707"/>
            <a:ext cx="738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700115" y="5801707"/>
            <a:ext cx="972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227188" y="5801707"/>
            <a:ext cx="108000" cy="0"/>
          </a:xfrm>
          <a:prstGeom prst="line">
            <a:avLst/>
          </a:prstGeom>
          <a:ln w="2857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893363" y="5801707"/>
            <a:ext cx="576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761833" y="5801707"/>
            <a:ext cx="180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7179825" y="5801707"/>
            <a:ext cx="468000" cy="0"/>
          </a:xfrm>
          <a:prstGeom prst="line">
            <a:avLst/>
          </a:prstGeom>
          <a:ln w="38100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882612" y="1366339"/>
            <a:ext cx="1567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>
                <a:solidFill>
                  <a:schemeClr val="accent3">
                    <a:lumMod val="50000"/>
                  </a:schemeClr>
                </a:solidFill>
                <a:latin typeface="+mn-lt"/>
              </a:rPr>
              <a:t>Slip/Symmetry</a:t>
            </a:r>
          </a:p>
          <a:p>
            <a:r>
              <a:rPr lang="sv-SE" dirty="0" smtClean="0">
                <a:latin typeface="Calibri Light" panose="020F0302020204030204" pitchFamily="34" charset="0"/>
              </a:rPr>
              <a:t>n · </a:t>
            </a:r>
            <a:r>
              <a:rPr lang="sv-SE" b="1" dirty="0" smtClean="0">
                <a:latin typeface="Calibri Light" panose="020F0302020204030204" pitchFamily="34" charset="0"/>
              </a:rPr>
              <a:t>u </a:t>
            </a:r>
            <a:r>
              <a:rPr lang="sv-SE" dirty="0" smtClean="0">
                <a:latin typeface="Calibri Light" panose="020F0302020204030204" pitchFamily="34" charset="0"/>
              </a:rPr>
              <a:t>= 0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1061541" y="5990902"/>
            <a:ext cx="7267904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861835" y="2165125"/>
            <a:ext cx="5" cy="3699647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 Box 4"/>
          <p:cNvSpPr txBox="1">
            <a:spLocks noChangeArrowheads="1"/>
          </p:cNvSpPr>
          <p:nvPr/>
        </p:nvSpPr>
        <p:spPr bwMode="auto">
          <a:xfrm>
            <a:off x="4218389" y="6027574"/>
            <a:ext cx="896399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sv-SE" dirty="0">
                <a:latin typeface="Calibri Light" panose="020F0302020204030204" pitchFamily="34" charset="0"/>
              </a:rPr>
              <a:t>640 </a:t>
            </a:r>
            <a:r>
              <a:rPr lang="en-US" altLang="sv-SE" dirty="0" smtClean="0">
                <a:latin typeface="Calibri Light" panose="020F0302020204030204" pitchFamily="34" charset="0"/>
              </a:rPr>
              <a:t>µm</a:t>
            </a:r>
            <a:endParaRPr lang="en-US" altLang="sv-SE" dirty="0">
              <a:latin typeface="Calibri Light" panose="020F0302020204030204" pitchFamily="34" charset="0"/>
            </a:endParaRPr>
          </a:p>
        </p:txBody>
      </p:sp>
      <p:sp>
        <p:nvSpPr>
          <p:cNvPr id="53" name="Text Box 6"/>
          <p:cNvSpPr txBox="1">
            <a:spLocks noChangeArrowheads="1"/>
          </p:cNvSpPr>
          <p:nvPr/>
        </p:nvSpPr>
        <p:spPr bwMode="auto">
          <a:xfrm>
            <a:off x="377033" y="3623421"/>
            <a:ext cx="461665" cy="8040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>
            <a:spAutoFit/>
          </a:bodyPr>
          <a:lstStyle/>
          <a:p>
            <a:r>
              <a:rPr lang="en-US" altLang="sv-SE" dirty="0">
                <a:latin typeface="Calibri Light" panose="020F0302020204030204" pitchFamily="34" charset="0"/>
              </a:rPr>
              <a:t>320 </a:t>
            </a:r>
            <a:r>
              <a:rPr lang="en-US" altLang="sv-SE" dirty="0" smtClean="0">
                <a:latin typeface="Calibri Light" panose="020F0302020204030204" pitchFamily="34" charset="0"/>
              </a:rPr>
              <a:t>µm</a:t>
            </a:r>
            <a:endParaRPr lang="en-US" altLang="sv-SE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453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SEM Image</a:t>
            </a:r>
            <a:endParaRPr lang="sv-SE" dirty="0"/>
          </a:p>
        </p:txBody>
      </p:sp>
      <p:pic>
        <p:nvPicPr>
          <p:cNvPr id="1039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081" y="1574514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718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sv-SE" dirty="0"/>
              <a:t>Pore </a:t>
            </a:r>
            <a:r>
              <a:rPr lang="en-US" altLang="sv-SE" dirty="0" smtClean="0"/>
              <a:t>Scale</a:t>
            </a:r>
            <a:endParaRPr lang="sv-SE" dirty="0"/>
          </a:p>
        </p:txBody>
      </p:sp>
      <p:pic>
        <p:nvPicPr>
          <p:cNvPr id="1040386" name="Picture 2" descr="pore_scale_fig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155" y="1696720"/>
            <a:ext cx="5927690" cy="44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1410" name="Picture 2" descr="pore_scale_fig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6" t="20811" r="13456" b="20145"/>
          <a:stretch/>
        </p:blipFill>
        <p:spPr bwMode="auto">
          <a:xfrm>
            <a:off x="378619" y="2628900"/>
            <a:ext cx="5778342" cy="32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414" name="Picture 6" descr="pore_scale_cross_sec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375" y="1138238"/>
            <a:ext cx="2741613" cy="365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1415" name="Rectangle 7"/>
          <p:cNvSpPr>
            <a:spLocks noChangeArrowheads="1"/>
          </p:cNvSpPr>
          <p:nvPr/>
        </p:nvSpPr>
        <p:spPr bwMode="auto">
          <a:xfrm>
            <a:off x="6253638" y="3981450"/>
            <a:ext cx="2546350" cy="6508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r>
              <a:rPr lang="en-US" altLang="sv-SE" sz="2000" dirty="0">
                <a:latin typeface="Calibri Light" panose="020F0302020204030204" pitchFamily="34" charset="0"/>
              </a:rPr>
              <a:t>In-pore </a:t>
            </a:r>
            <a:r>
              <a:rPr lang="en-US" altLang="sv-SE" sz="2000" dirty="0" smtClean="0">
                <a:latin typeface="Calibri Light" panose="020F0302020204030204" pitchFamily="34" charset="0"/>
              </a:rPr>
              <a:t>velocity </a:t>
            </a:r>
            <a:r>
              <a:rPr lang="en-US" altLang="sv-SE" sz="2000" dirty="0">
                <a:latin typeface="Calibri Light" panose="020F0302020204030204" pitchFamily="34" charset="0"/>
              </a:rPr>
              <a:t>profile</a:t>
            </a:r>
          </a:p>
        </p:txBody>
      </p:sp>
      <p:sp>
        <p:nvSpPr>
          <p:cNvPr id="1041416" name="Freeform 8"/>
          <p:cNvSpPr>
            <a:spLocks/>
          </p:cNvSpPr>
          <p:nvPr/>
        </p:nvSpPr>
        <p:spPr bwMode="auto">
          <a:xfrm>
            <a:off x="3223100" y="2425700"/>
            <a:ext cx="3030538" cy="1555750"/>
          </a:xfrm>
          <a:custGeom>
            <a:avLst/>
            <a:gdLst>
              <a:gd name="T0" fmla="*/ 857 w 857"/>
              <a:gd name="T1" fmla="*/ 0 h 1095"/>
              <a:gd name="T2" fmla="*/ 141 w 857"/>
              <a:gd name="T3" fmla="*/ 626 h 1095"/>
              <a:gd name="T4" fmla="*/ 9 w 857"/>
              <a:gd name="T5" fmla="*/ 1095 h 10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57" h="1095">
                <a:moveTo>
                  <a:pt x="857" y="0"/>
                </a:moveTo>
                <a:cubicBezTo>
                  <a:pt x="569" y="222"/>
                  <a:pt x="282" y="444"/>
                  <a:pt x="141" y="626"/>
                </a:cubicBezTo>
                <a:cubicBezTo>
                  <a:pt x="0" y="808"/>
                  <a:pt x="83" y="979"/>
                  <a:pt x="9" y="1095"/>
                </a:cubicBezTo>
              </a:path>
            </a:pathLst>
          </a:custGeom>
          <a:noFill/>
          <a:ln w="22225">
            <a:solidFill>
              <a:schemeClr val="tx2">
                <a:lumMod val="40000"/>
                <a:lumOff val="60000"/>
              </a:schemeClr>
            </a:solidFill>
            <a:round/>
            <a:headEnd type="none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1041417" name="Line 9"/>
          <p:cNvSpPr>
            <a:spLocks noChangeShapeType="1"/>
          </p:cNvSpPr>
          <p:nvPr/>
        </p:nvSpPr>
        <p:spPr bwMode="auto">
          <a:xfrm flipV="1">
            <a:off x="2283300" y="3981450"/>
            <a:ext cx="939800" cy="522288"/>
          </a:xfrm>
          <a:prstGeom prst="line">
            <a:avLst/>
          </a:prstGeom>
          <a:noFill/>
          <a:ln w="25400">
            <a:solidFill>
              <a:schemeClr val="bg1"/>
            </a:solidFill>
            <a:prstDash val="sys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v-S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sv-SE" dirty="0"/>
              <a:t>Pore </a:t>
            </a:r>
            <a:r>
              <a:rPr lang="en-US" altLang="sv-SE" dirty="0" smtClean="0"/>
              <a:t>Scale</a:t>
            </a:r>
            <a:endParaRPr lang="sv-S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1800"/>
              </a:spcBef>
            </a:pPr>
            <a:r>
              <a:rPr lang="en-US" altLang="sv-SE" sz="2000" dirty="0"/>
              <a:t>Boundary integration </a:t>
            </a:r>
            <a:r>
              <a:rPr lang="en-US" altLang="sv-SE" sz="2000" dirty="0" smtClean="0"/>
              <a:t/>
            </a:r>
            <a:br>
              <a:rPr lang="en-US" altLang="sv-SE" sz="2000" dirty="0" smtClean="0"/>
            </a:br>
            <a:r>
              <a:rPr lang="en-US" altLang="sv-SE" sz="2000" dirty="0" smtClean="0"/>
              <a:t>to </a:t>
            </a:r>
            <a:r>
              <a:rPr lang="en-US" altLang="sv-SE" sz="2000" dirty="0"/>
              <a:t>find Darcy </a:t>
            </a:r>
            <a:r>
              <a:rPr lang="en-US" altLang="sv-SE" sz="2000" dirty="0" smtClean="0"/>
              <a:t>velocity</a:t>
            </a:r>
            <a:br>
              <a:rPr lang="en-US" altLang="sv-SE" sz="2000" dirty="0" smtClean="0"/>
            </a:br>
            <a:r>
              <a:rPr lang="en-US" altLang="sv-SE" sz="2000" dirty="0" smtClean="0"/>
              <a:t>	→ permeability</a:t>
            </a:r>
          </a:p>
          <a:p>
            <a:pPr>
              <a:spcBef>
                <a:spcPts val="1800"/>
              </a:spcBef>
            </a:pPr>
            <a:endParaRPr lang="en-US" altLang="sv-SE" sz="2000" dirty="0">
              <a:latin typeface="Times New Roman" pitchFamily="18" charset="0"/>
            </a:endParaRPr>
          </a:p>
          <a:p>
            <a:pPr defTabSz="360000">
              <a:spcBef>
                <a:spcPts val="1800"/>
              </a:spcBef>
            </a:pPr>
            <a:r>
              <a:rPr lang="en-US" altLang="sv-SE" sz="2000" dirty="0" smtClean="0"/>
              <a:t>Outflow	=  	</a:t>
            </a:r>
            <a:r>
              <a:rPr lang="en-US" altLang="sv-SE" sz="2000" dirty="0" smtClean="0">
                <a:cs typeface="Times New Roman" panose="02020603050405020304" pitchFamily="18" charset="0"/>
              </a:rPr>
              <a:t>1426</a:t>
            </a:r>
            <a:r>
              <a:rPr lang="en-US" altLang="sv-SE" sz="2000" dirty="0" smtClean="0"/>
              <a:t> µm</a:t>
            </a:r>
            <a:r>
              <a:rPr lang="en-US" altLang="sv-SE" sz="2000" baseline="30000" dirty="0" smtClean="0"/>
              <a:t>2</a:t>
            </a:r>
            <a:r>
              <a:rPr lang="en-US" altLang="sv-SE" sz="2000" dirty="0" smtClean="0"/>
              <a:t> s</a:t>
            </a:r>
            <a:r>
              <a:rPr lang="en-US" altLang="sv-SE" sz="2000" baseline="30000" dirty="0" smtClean="0"/>
              <a:t>-1</a:t>
            </a:r>
            <a:br>
              <a:rPr lang="en-US" altLang="sv-SE" sz="2000" baseline="30000" dirty="0" smtClean="0"/>
            </a:br>
            <a:r>
              <a:rPr lang="en-US" altLang="sv-SE" sz="2000" dirty="0" smtClean="0"/>
              <a:t>Length y	=	</a:t>
            </a:r>
            <a:r>
              <a:rPr lang="en-US" altLang="sv-SE" sz="2000" dirty="0" smtClean="0">
                <a:cs typeface="Times New Roman" panose="02020603050405020304" pitchFamily="18" charset="0"/>
              </a:rPr>
              <a:t>320 </a:t>
            </a:r>
            <a:r>
              <a:rPr lang="en-US" altLang="sv-SE" sz="2000" dirty="0"/>
              <a:t>µ</a:t>
            </a:r>
            <a:r>
              <a:rPr lang="en-US" altLang="sv-SE" sz="2000" dirty="0" smtClean="0"/>
              <a:t>m</a:t>
            </a:r>
            <a:r>
              <a:rPr lang="en-US" altLang="sv-SE" sz="2000" dirty="0" smtClean="0">
                <a:latin typeface="Times New Roman" pitchFamily="18" charset="0"/>
              </a:rPr>
              <a:t/>
            </a:r>
            <a:br>
              <a:rPr lang="en-US" altLang="sv-SE" sz="2000" dirty="0" smtClean="0">
                <a:latin typeface="Times New Roman" pitchFamily="18" charset="0"/>
              </a:rPr>
            </a:br>
            <a:r>
              <a:rPr lang="en-US" altLang="sv-SE" sz="2000" dirty="0" smtClean="0"/>
              <a:t>Length x	=	</a:t>
            </a:r>
            <a:r>
              <a:rPr lang="en-US" altLang="sv-SE" sz="2000" dirty="0" smtClean="0">
                <a:cs typeface="Times New Roman" panose="02020603050405020304" pitchFamily="18" charset="0"/>
              </a:rPr>
              <a:t>640 </a:t>
            </a:r>
            <a:r>
              <a:rPr lang="en-US" altLang="sv-SE" sz="2000" dirty="0"/>
              <a:t>µ</a:t>
            </a:r>
            <a:r>
              <a:rPr lang="en-US" altLang="sv-SE" sz="2000" dirty="0" smtClean="0"/>
              <a:t>m</a:t>
            </a:r>
            <a:endParaRPr lang="en-US" altLang="sv-SE" sz="2000" dirty="0"/>
          </a:p>
          <a:p>
            <a:pPr>
              <a:spcBef>
                <a:spcPts val="1800"/>
              </a:spcBef>
            </a:pPr>
            <a:endParaRPr lang="en-US" altLang="sv-SE" sz="2000" dirty="0" smtClean="0">
              <a:latin typeface="Times New Roman" pitchFamily="18" charset="0"/>
            </a:endParaRPr>
          </a:p>
          <a:p>
            <a:pPr>
              <a:spcBef>
                <a:spcPts val="1800"/>
              </a:spcBef>
            </a:pPr>
            <a:r>
              <a:rPr lang="en-US" altLang="sv-SE" sz="2000" dirty="0">
                <a:latin typeface="Times New Roman" pitchFamily="18" charset="0"/>
              </a:rPr>
              <a:t> </a:t>
            </a:r>
          </a:p>
        </p:txBody>
      </p:sp>
      <p:pic>
        <p:nvPicPr>
          <p:cNvPr id="1042435" name="Picture 3" descr="pore_scale_fig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138" y="1668780"/>
            <a:ext cx="4693410" cy="352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sv-SE" dirty="0"/>
              <a:t>Pore </a:t>
            </a:r>
            <a:r>
              <a:rPr lang="en-US" altLang="sv-SE" dirty="0" smtClean="0"/>
              <a:t>Scale</a:t>
            </a:r>
            <a:endParaRPr lang="sv-S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15768" y="5042150"/>
                <a:ext cx="5396670" cy="13513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ts val="1800"/>
                  </a:spcBef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sv-SE" b="0" i="1" smtClean="0">
                          <a:latin typeface="Cambria Math"/>
                        </a:rPr>
                        <m:t>𝑞</m:t>
                      </m:r>
                      <m:r>
                        <a:rPr lang="sv-SE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sv-SE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sv-SE" b="0" i="1" smtClean="0">
                              <a:latin typeface="Cambria Math"/>
                            </a:rPr>
                            <m:t>1426</m:t>
                          </m:r>
                        </m:num>
                        <m:den>
                          <m:r>
                            <a:rPr lang="sv-SE" b="0" i="1" smtClean="0">
                              <a:latin typeface="Cambria Math"/>
                            </a:rPr>
                            <m:t>320</m:t>
                          </m:r>
                        </m:den>
                      </m:f>
                      <m:r>
                        <a:rPr lang="sv-SE" i="1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sv-SE" b="0" i="1" smtClean="0">
                          <a:latin typeface="Cambria Math"/>
                          <a:ea typeface="Cambria Math"/>
                        </a:rPr>
                        <m:t>𝑚</m:t>
                      </m:r>
                      <m:r>
                        <a:rPr lang="sv-SE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sv-SE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</m:e>
                        <m:sup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</m:sSup>
                      <m:r>
                        <a:rPr lang="sv-SE" b="0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sv-SE" b="0" i="1" smtClean="0">
                          <a:latin typeface="Cambria Math"/>
                          <a:ea typeface="Cambria Math"/>
                        </a:rPr>
                        <m:t>𝜅</m:t>
                      </m:r>
                      <m:r>
                        <a:rPr lang="sv-SE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sv-SE" b="0" i="1" smtClean="0"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sv-SE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sv-SE" b="0" i="1" smtClean="0">
                          <a:latin typeface="Cambria Math"/>
                          <a:ea typeface="Cambria Math"/>
                        </a:rPr>
                        <m:t>𝑔</m:t>
                      </m:r>
                      <m:r>
                        <a:rPr lang="sv-SE" b="0" i="1" smtClean="0">
                          <a:latin typeface="Cambria Math"/>
                          <a:ea typeface="Cambria Math"/>
                        </a:rPr>
                        <m:t> </m:t>
                      </m:r>
                      <m:sSup>
                        <m:sSupPr>
                          <m:ctrlPr>
                            <a:rPr lang="sv-SE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𝜂</m:t>
                          </m:r>
                        </m:e>
                        <m:sup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−1</m:t>
                          </m:r>
                        </m:sup>
                      </m:sSup>
                      <m:f>
                        <m:fPr>
                          <m:type m:val="lin"/>
                          <m:ctrlPr>
                            <a:rPr lang="sv-SE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sv-SE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sv-SE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sv-SE" b="0" i="1" smtClean="0">
                                      <a:latin typeface="Cambria Math"/>
                                      <a:ea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sv-SE" b="0" i="1" smtClean="0">
                                      <a:latin typeface="Cambria Math"/>
                                      <a:ea typeface="Cambria Math"/>
                                    </a:rPr>
                                    <m:t>𝑜𝑢𝑡</m:t>
                                  </m:r>
                                </m:sub>
                              </m:sSub>
                              <m:r>
                                <a:rPr lang="sv-SE" b="0" i="1" smtClean="0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sv-SE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sv-SE" b="0" i="1" smtClean="0">
                                      <a:latin typeface="Cambria Math"/>
                                      <a:ea typeface="Cambria Math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sv-SE" b="0" i="1" smtClean="0">
                                      <a:latin typeface="Cambria Math"/>
                                      <a:ea typeface="Cambria Math"/>
                                    </a:rPr>
                                    <m:t>𝑖𝑛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𝑙𝑒𝑛𝑔𝑡h</m:t>
                          </m:r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sv-SE" b="0" dirty="0" smtClean="0">
                  <a:ea typeface="Cambria Math"/>
                </a:endParaRPr>
              </a:p>
              <a:p>
                <a:pPr>
                  <a:spcBef>
                    <a:spcPts val="1800"/>
                  </a:spcBef>
                  <a:spcAft>
                    <a:spcPts val="180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sv-SE" i="1" smtClean="0">
                          <a:latin typeface="Cambria Math"/>
                          <a:ea typeface="Cambria Math"/>
                        </a:rPr>
                        <m:t>→</m:t>
                      </m:r>
                      <m:r>
                        <a:rPr lang="sv-SE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sv-SE" b="0" i="1" smtClean="0">
                          <a:latin typeface="Cambria Math"/>
                          <a:ea typeface="Cambria Math"/>
                        </a:rPr>
                        <m:t>𝜅</m:t>
                      </m:r>
                      <m:r>
                        <a:rPr lang="sv-SE" b="0" i="1" smtClean="0">
                          <a:latin typeface="Cambria Math"/>
                          <a:ea typeface="Cambria Math"/>
                        </a:rPr>
                        <m:t>=4⋅</m:t>
                      </m:r>
                      <m:sSup>
                        <m:sSupPr>
                          <m:ctrlPr>
                            <a:rPr lang="sv-SE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10</m:t>
                          </m:r>
                        </m:e>
                        <m:sup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−13</m:t>
                          </m:r>
                        </m:sup>
                      </m:sSup>
                      <m:sSup>
                        <m:sSupPr>
                          <m:ctrlPr>
                            <a:rPr lang="sv-SE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</m:e>
                        <m:sup>
                          <m:r>
                            <a:rPr lang="sv-SE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sv-SE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768" y="5042150"/>
                <a:ext cx="5396670" cy="135139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sv-SE"/>
              <a:t>References</a:t>
            </a:r>
          </a:p>
        </p:txBody>
      </p:sp>
      <p:sp>
        <p:nvSpPr>
          <p:cNvPr id="1044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sv-SE" sz="2000" dirty="0"/>
              <a:t>Keller, A. A., M. J. Blunt and P. V. Roberts (1997). Micromodel observation of the role of oil layers on multiphase flow. T</a:t>
            </a:r>
            <a:r>
              <a:rPr lang="en-US" altLang="sv-SE" sz="2000" i="1" dirty="0" smtClean="0"/>
              <a:t>ransport </a:t>
            </a:r>
            <a:r>
              <a:rPr lang="en-US" altLang="sv-SE" sz="2000" i="1" dirty="0"/>
              <a:t>in Porous Media</a:t>
            </a:r>
            <a:r>
              <a:rPr lang="en-US" altLang="sv-SE" sz="2000" dirty="0"/>
              <a:t> 26: </a:t>
            </a:r>
            <a:r>
              <a:rPr lang="en-US" altLang="sv-SE" sz="2000" dirty="0" smtClean="0"/>
              <a:t/>
            </a:r>
            <a:br>
              <a:rPr lang="en-US" altLang="sv-SE" sz="2000" dirty="0" smtClean="0"/>
            </a:br>
            <a:r>
              <a:rPr lang="en-US" altLang="sv-SE" sz="2000" dirty="0" smtClean="0"/>
              <a:t>277-297</a:t>
            </a:r>
            <a:r>
              <a:rPr lang="en-US" altLang="sv-SE" sz="2000" dirty="0"/>
              <a:t>. </a:t>
            </a:r>
          </a:p>
          <a:p>
            <a:endParaRPr lang="en-US" altLang="sv-SE" sz="2000" dirty="0"/>
          </a:p>
          <a:p>
            <a:r>
              <a:rPr lang="en-US" altLang="sv-SE" sz="2000" dirty="0" err="1"/>
              <a:t>Auset</a:t>
            </a:r>
            <a:r>
              <a:rPr lang="en-US" altLang="sv-SE" sz="2000" dirty="0"/>
              <a:t>, M. and Keller, A. A. (2004). Pore-scale processes that control dispersion of colloids in saturated porous media. Water Resources Research, 40 (3): W03503, 10.1029/2003WR002800.</a:t>
            </a:r>
          </a:p>
          <a:p>
            <a:endParaRPr lang="en-US" altLang="sv-SE" sz="2000" dirty="0"/>
          </a:p>
          <a:p>
            <a:r>
              <a:rPr lang="en-US" altLang="sv-SE" sz="2000" dirty="0" err="1"/>
              <a:t>Sirivithayapakorn</a:t>
            </a:r>
            <a:r>
              <a:rPr lang="en-US" altLang="sv-SE" sz="2000" dirty="0"/>
              <a:t>, S. and Keller, A. A. (2003). Transport of colloids in saturated porous media: A pore-scale observation of the size exclusion effect and colloid acceleration. Water Resources Research, 39 (4): 1109.</a:t>
            </a:r>
          </a:p>
          <a:p>
            <a:pPr>
              <a:spcAft>
                <a:spcPts val="600"/>
              </a:spcAft>
            </a:pPr>
            <a:endParaRPr lang="en-US" altLang="sv-SE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40754</TotalTime>
  <Words>209</Words>
  <Application>Microsoft Office PowerPoint</Application>
  <PresentationFormat>On-screen Show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Pore Scale  </vt:lpstr>
      <vt:lpstr>Pore-scale</vt:lpstr>
      <vt:lpstr>Pore Scale</vt:lpstr>
      <vt:lpstr>PowerPoint Presentation</vt:lpstr>
      <vt:lpstr>SEM Image</vt:lpstr>
      <vt:lpstr>Pore Scale</vt:lpstr>
      <vt:lpstr>Pore Scale</vt:lpstr>
      <vt:lpstr>Pore Scale</vt:lpstr>
      <vt:lpstr>References</vt:lpstr>
    </vt:vector>
  </TitlesOfParts>
  <Company>COMSOL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Pore Scale</dc:title>
  <dc:subject>FEMLAB Earth Science  Module</dc:subject>
  <dc:creator>Leigh Soutter</dc:creator>
  <cp:keywords>pore scale flow, navier-stokes, scanning electron microscope, micromodel, colloid</cp:keywords>
  <dc:description>Arturo Keller, Maria Ausset, Paul Roberts are original researchers</dc:description>
  <cp:lastModifiedBy>Matilda Ringh</cp:lastModifiedBy>
  <cp:revision>378</cp:revision>
  <dcterms:created xsi:type="dcterms:W3CDTF">2002-10-28T08:06:22Z</dcterms:created>
  <dcterms:modified xsi:type="dcterms:W3CDTF">2016-01-19T12:55:03Z</dcterms:modified>
</cp:coreProperties>
</file>