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4" r:id="rId1"/>
  </p:sldMasterIdLst>
  <p:notesMasterIdLst>
    <p:notesMasterId r:id="rId19"/>
  </p:notesMasterIdLst>
  <p:sldIdLst>
    <p:sldId id="256" r:id="rId2"/>
    <p:sldId id="265" r:id="rId3"/>
    <p:sldId id="268" r:id="rId4"/>
    <p:sldId id="269" r:id="rId5"/>
    <p:sldId id="279" r:id="rId6"/>
    <p:sldId id="274" r:id="rId7"/>
    <p:sldId id="278" r:id="rId8"/>
    <p:sldId id="289" r:id="rId9"/>
    <p:sldId id="290" r:id="rId10"/>
    <p:sldId id="258" r:id="rId11"/>
    <p:sldId id="267" r:id="rId12"/>
    <p:sldId id="291" r:id="rId13"/>
    <p:sldId id="280" r:id="rId14"/>
    <p:sldId id="281" r:id="rId15"/>
    <p:sldId id="293" r:id="rId16"/>
    <p:sldId id="294" r:id="rId17"/>
    <p:sldId id="292" r:id="rId18"/>
  </p:sldIdLst>
  <p:sldSz cx="9144000" cy="5143500" type="screen16x9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799" autoAdjust="0"/>
  </p:normalViewPr>
  <p:slideViewPr>
    <p:cSldViewPr>
      <p:cViewPr varScale="1">
        <p:scale>
          <a:sx n="164" d="100"/>
          <a:sy n="164" d="100"/>
        </p:scale>
        <p:origin x="-114" y="-33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F19F6-4158-42CD-AD57-EE5F51374869}" type="datetimeFigureOut">
              <a:rPr lang="sv-SE" smtClean="0"/>
              <a:pPr/>
              <a:t>2016-01-04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F3B24A-2E59-4563-9805-F82E0DE2C1F4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15119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3B24A-2E59-4563-9805-F82E0DE2C1F4}" type="slidenum">
              <a:rPr lang="sv-SE" smtClean="0"/>
              <a:pPr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5649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4213"/>
            <a:ext cx="6094412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491D8-5840-4133-B218-AD38D839AFD4}" type="slidenum">
              <a:rPr lang="sv-SE" smtClean="0"/>
              <a:pPr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72944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1/4/2016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81000" y="455295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prstClr val="black"/>
                </a:solidFill>
              </a:rPr>
              <a:t>© Copyright </a:t>
            </a:r>
            <a:r>
              <a:rPr lang="en-US" sz="600" dirty="0" smtClean="0">
                <a:solidFill>
                  <a:prstClr val="black"/>
                </a:solidFill>
              </a:rPr>
              <a:t>2015 </a:t>
            </a:r>
            <a:r>
              <a:rPr lang="en-US" sz="600" dirty="0">
                <a:solidFill>
                  <a:prstClr val="black"/>
                </a:solidFill>
              </a:rPr>
              <a:t>COMSOL. Any of the images, text, and equations here may be copied and modified for your own internal use. All trademarks are the property of their respective owners. See </a:t>
            </a:r>
            <a:r>
              <a:rPr lang="en-US" sz="600" dirty="0">
                <a:solidFill>
                  <a:prstClr val="black"/>
                </a:solidFill>
                <a:hlinkClick r:id="rId2"/>
              </a:rPr>
              <a:t>www.comsol.com/trademarks</a:t>
            </a:r>
            <a:r>
              <a:rPr lang="en-US" sz="600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92694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124200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1/4/2016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497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3124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3124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1/4/2016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597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02"/>
            <a:ext cx="9144000" cy="51647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1/4/2016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871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71550"/>
            <a:ext cx="7772400" cy="1102519"/>
          </a:xfrm>
        </p:spPr>
        <p:txBody>
          <a:bodyPr>
            <a:normAutofit/>
          </a:bodyPr>
          <a:lstStyle/>
          <a:p>
            <a:r>
              <a:rPr lang="sv-SE" dirty="0" smtClean="0"/>
              <a:t>Tonpilz Piezo Transducer</a:t>
            </a:r>
            <a:endParaRPr lang="sv-SE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55167"/>
            <a:ext cx="6400800" cy="1314450"/>
          </a:xfrm>
        </p:spPr>
        <p:txBody>
          <a:bodyPr>
            <a:normAutofit/>
          </a:bodyPr>
          <a:lstStyle/>
          <a:p>
            <a:r>
              <a:rPr lang="sv-SE" dirty="0" smtClean="0"/>
              <a:t>Application ID 11478</a:t>
            </a:r>
            <a:endParaRPr lang="sv-S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55" t="6062" r="18397" b="10383"/>
          <a:stretch/>
        </p:blipFill>
        <p:spPr bwMode="auto">
          <a:xfrm>
            <a:off x="3239852" y="2240003"/>
            <a:ext cx="2664296" cy="2287111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Transmitting Voltage Response (TVR)</a:t>
            </a:r>
            <a:endParaRPr lang="sv-S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073" y="1368359"/>
            <a:ext cx="4173855" cy="32737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Directivity Index (DI)</a:t>
            </a:r>
            <a:endParaRPr lang="sv-SE" dirty="0"/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The directivity index (DI) gives a measure of how directional the transmitted acoustic beam is. It is a measure of the ratio of the intensity transmitted by an omnidirectional source (of same strength) compared to the intensity in front of the transducer (in the far-field, here evaluated at 10 m). The variables defined to calculate the DI are entered under </a:t>
            </a:r>
            <a:br>
              <a:rPr lang="en-US" sz="1800" dirty="0" smtClean="0"/>
            </a:br>
            <a:r>
              <a:rPr lang="en-US" sz="1800" b="1" dirty="0" smtClean="0"/>
              <a:t>Definitions &gt; Variables 1</a:t>
            </a:r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The variables correspond to the expressions:</a:t>
            </a:r>
            <a:endParaRPr 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270438" y="3364964"/>
                <a:ext cx="158767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a-DK" sz="1600" b="0" i="1" smtClean="0">
                          <a:latin typeface="Cambria Math"/>
                        </a:rPr>
                        <m:t>𝐷𝐼</m:t>
                      </m:r>
                      <m:r>
                        <a:rPr lang="da-DK" sz="1600" b="0" i="1" smtClean="0">
                          <a:latin typeface="Cambria Math"/>
                        </a:rPr>
                        <m:t>=10</m:t>
                      </m:r>
                      <m:r>
                        <m:rPr>
                          <m:sty m:val="p"/>
                        </m:rPr>
                        <a:rPr lang="da-DK" sz="1600" b="0" i="0" smtClean="0">
                          <a:latin typeface="Cambria Math"/>
                        </a:rPr>
                        <m:t>log</m:t>
                      </m:r>
                      <m:r>
                        <a:rPr lang="da-DK" sz="1600" b="0" i="1" smtClean="0">
                          <a:latin typeface="Cambria Math"/>
                        </a:rPr>
                        <m:t>⁡(</m:t>
                      </m:r>
                      <m:sSub>
                        <m:sSubPr>
                          <m:ctrlPr>
                            <a:rPr lang="da-DK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a-DK" sz="1600" b="0" i="1" smtClean="0"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da-DK" sz="16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da-DK" sz="16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0438" y="3364964"/>
                <a:ext cx="1587678" cy="338554"/>
              </a:xfrm>
              <a:prstGeom prst="rect">
                <a:avLst/>
              </a:prstGeom>
              <a:blipFill rotWithShape="1">
                <a:blip r:embed="rId2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019743" y="3219251"/>
                <a:ext cx="1388265" cy="6299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a-DK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a-DK" sz="1600" i="1"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da-DK" sz="16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da-DK" sz="1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a-DK" sz="16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a-DK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a-DK" sz="16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da-DK" sz="1600" b="0" i="1" smtClean="0">
                                  <a:latin typeface="Cambria Math"/>
                                </a:rPr>
                                <m:t>𝑓𝑟𝑜𝑛𝑡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a-DK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a-DK" sz="16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da-DK" sz="1600" b="0" i="1" smtClean="0">
                                  <a:latin typeface="Cambria Math"/>
                                </a:rPr>
                                <m:t>𝑎𝑣𝑒𝑟𝑎𝑔𝑒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9743" y="3219251"/>
                <a:ext cx="1388265" cy="62998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339752" y="4189373"/>
                <a:ext cx="1449051" cy="6038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a-DK" sz="1600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da-DK" sz="1600" b="0" i="1" smtClean="0">
                              <a:latin typeface="Cambria Math"/>
                            </a:rPr>
                            <m:t>𝑓𝑟𝑜𝑛𝑡</m:t>
                          </m:r>
                        </m:sub>
                      </m:sSub>
                      <m:r>
                        <a:rPr lang="da-DK" sz="1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a-DK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da-DK" sz="16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da-DK" sz="16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da-DK" sz="1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da-DK" sz="1600" i="1">
                              <a:latin typeface="Cambria Math"/>
                            </a:rPr>
                            <m:t>𝑝</m:t>
                          </m:r>
                          <m:sSup>
                            <m:sSupPr>
                              <m:ctrlPr>
                                <a:rPr lang="da-DK" sz="16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da-DK" sz="1600" i="1">
                                  <a:latin typeface="Cambria Math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da-DK" sz="1600" i="1">
                                  <a:latin typeface="Cambria Math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r>
                            <a:rPr lang="da-DK" sz="1600" b="0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  <m:r>
                            <a:rPr lang="da-DK" sz="1600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4189373"/>
                <a:ext cx="1449051" cy="6038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800742" y="4187867"/>
                <a:ext cx="1826269" cy="606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a-DK" sz="1600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da-DK" sz="1600" b="0" i="1" smtClean="0">
                              <a:latin typeface="Cambria Math"/>
                            </a:rPr>
                            <m:t>𝑎𝑣𝑒𝑟𝑎𝑔𝑒</m:t>
                          </m:r>
                        </m:sub>
                      </m:sSub>
                      <m:r>
                        <a:rPr lang="da-DK" sz="1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a-DK" sz="1600" b="0" i="1" smtClean="0">
                              <a:latin typeface="Cambria Math"/>
                            </a:rPr>
                          </m:ctrlPr>
                        </m:fPr>
                        <m:num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da-DK" sz="1600" b="0" i="1" smtClean="0">
                                  <a:latin typeface="Cambria Math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da-DK" sz="1600" b="1" i="1" smtClean="0">
                                  <a:latin typeface="Cambria Math"/>
                                </a:rPr>
                                <m:t>𝑰</m:t>
                              </m:r>
                              <m:r>
                                <a:rPr lang="da-DK" sz="1600" b="0" i="1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da-DK" sz="1600" b="1" i="1" smtClean="0">
                                  <a:latin typeface="Cambria Math"/>
                                </a:rPr>
                                <m:t>𝒅𝑺</m:t>
                              </m:r>
                            </m:e>
                          </m:nary>
                        </m:num>
                        <m:den>
                          <m:r>
                            <a:rPr lang="da-DK" sz="1600" b="0" i="1" smtClean="0">
                              <a:latin typeface="Cambria Math"/>
                            </a:rPr>
                            <m:t>4</m:t>
                          </m:r>
                          <m:r>
                            <a:rPr lang="da-DK" sz="16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sSup>
                            <m:sSupPr>
                              <m:ctrlPr>
                                <a:rPr lang="da-DK" sz="1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da-DK" sz="1600" b="0" i="1" smtClean="0"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da-DK" sz="16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742" y="4187867"/>
                <a:ext cx="1826269" cy="60683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994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54958" y="1498366"/>
            <a:ext cx="3168352" cy="2825209"/>
            <a:chOff x="395536" y="1340769"/>
            <a:chExt cx="4037696" cy="3600400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1340769"/>
              <a:ext cx="4037696" cy="3600400"/>
            </a:xfrm>
            <a:prstGeom prst="rect">
              <a:avLst/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954974" y="3509321"/>
              <a:ext cx="72008" cy="7200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2699792" y="2260246"/>
              <a:ext cx="72008" cy="7200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347864" y="4564502"/>
              <a:ext cx="72008" cy="7200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Directivity Index (DI)</a:t>
            </a:r>
            <a:endParaRPr lang="sv-SE" dirty="0"/>
          </a:p>
        </p:txBody>
      </p:sp>
      <p:sp>
        <p:nvSpPr>
          <p:cNvPr id="3" name="TextBox 2"/>
          <p:cNvSpPr txBox="1"/>
          <p:nvPr/>
        </p:nvSpPr>
        <p:spPr>
          <a:xfrm>
            <a:off x="1101848" y="4349356"/>
            <a:ext cx="26536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 Light" panose="020F0302020204030204" pitchFamily="34" charset="0"/>
              </a:rPr>
              <a:t>DI = 0 dB is a fully omnidirectional beam</a:t>
            </a:r>
            <a:endParaRPr lang="en-US" sz="1200" dirty="0">
              <a:latin typeface="Calibri Light" panose="020F030202020403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684776" y="1498366"/>
            <a:ext cx="3529695" cy="3127989"/>
            <a:chOff x="4499992" y="1706288"/>
            <a:chExt cx="4260485" cy="3775610"/>
          </a:xfrm>
        </p:grpSpPr>
        <p:grpSp>
          <p:nvGrpSpPr>
            <p:cNvPr id="10" name="Group 9"/>
            <p:cNvGrpSpPr/>
            <p:nvPr/>
          </p:nvGrpSpPr>
          <p:grpSpPr>
            <a:xfrm>
              <a:off x="4499992" y="1706288"/>
              <a:ext cx="4260485" cy="3775610"/>
              <a:chOff x="4298253" y="2132856"/>
              <a:chExt cx="4550307" cy="4032448"/>
            </a:xfrm>
          </p:grpSpPr>
          <p:pic>
            <p:nvPicPr>
              <p:cNvPr id="15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98253" y="2132856"/>
                <a:ext cx="4522219" cy="4032448"/>
              </a:xfrm>
              <a:prstGeom prst="rect">
                <a:avLst/>
              </a:prstGeom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6" name="Straight Arrow Connector 15"/>
              <p:cNvCxnSpPr/>
              <p:nvPr/>
            </p:nvCxnSpPr>
            <p:spPr>
              <a:xfrm>
                <a:off x="6559362" y="4246027"/>
                <a:ext cx="1939826" cy="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8449310" y="4026216"/>
                <a:ext cx="399250" cy="3967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 smtClean="0">
                    <a:latin typeface="Calibri Light" panose="020F0302020204030204" pitchFamily="34" charset="0"/>
                  </a:rPr>
                  <a:t>-z</a:t>
                </a:r>
                <a:endParaRPr lang="en-US" sz="1400" i="1" dirty="0">
                  <a:latin typeface="Calibri Light" panose="020F0302020204030204" pitchFamily="34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805901" y="3340996"/>
              <a:ext cx="687737" cy="687737"/>
              <a:chOff x="6444208" y="692696"/>
              <a:chExt cx="720080" cy="72008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7020272" y="692696"/>
                <a:ext cx="144016" cy="720080"/>
              </a:xfrm>
              <a:prstGeom prst="rect">
                <a:avLst/>
              </a:prstGeom>
              <a:solidFill>
                <a:schemeClr val="accent1">
                  <a:alpha val="5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6444208" y="908720"/>
                <a:ext cx="288032" cy="288032"/>
              </a:xfrm>
              <a:prstGeom prst="rect">
                <a:avLst/>
              </a:prstGeom>
              <a:solidFill>
                <a:schemeClr val="accent1">
                  <a:alpha val="5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6732240" y="980728"/>
                <a:ext cx="288032" cy="152400"/>
              </a:xfrm>
              <a:prstGeom prst="rect">
                <a:avLst/>
              </a:prstGeom>
              <a:solidFill>
                <a:schemeClr val="accent1">
                  <a:alpha val="5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770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Specific Acoustic Impedance</a:t>
            </a:r>
            <a:endParaRPr lang="sv-SE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103" y="1368000"/>
            <a:ext cx="3693795" cy="3293745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3527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On-axis Pressure (near to far field)</a:t>
            </a:r>
            <a:endParaRPr lang="sv-SE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103" y="1368000"/>
            <a:ext cx="3693795" cy="3293745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22448" y="1614656"/>
            <a:ext cx="9621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Calibri Light" panose="020F0302020204030204" pitchFamily="34" charset="0"/>
              </a:rPr>
              <a:t>f</a:t>
            </a:r>
            <a:r>
              <a:rPr lang="en-US" sz="1200" dirty="0" smtClean="0">
                <a:latin typeface="Calibri Light" panose="020F0302020204030204" pitchFamily="34" charset="0"/>
              </a:rPr>
              <a:t> = 18500 Hz</a:t>
            </a:r>
            <a:endParaRPr lang="en-US" sz="12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2909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Far-Field </a:t>
            </a:r>
            <a:r>
              <a:rPr lang="sv-SE" dirty="0"/>
              <a:t>S</a:t>
            </a:r>
            <a:r>
              <a:rPr lang="sv-SE" dirty="0" smtClean="0"/>
              <a:t>patial Response</a:t>
            </a:r>
            <a:endParaRPr lang="sv-SE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730" y="1440000"/>
            <a:ext cx="3188970" cy="3051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430" y="1440000"/>
            <a:ext cx="3188970" cy="3051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54408" y="1951293"/>
            <a:ext cx="7938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Calibri Light" panose="020F0302020204030204" pitchFamily="34" charset="0"/>
              </a:rPr>
              <a:t>f</a:t>
            </a:r>
            <a:r>
              <a:rPr lang="en-US" sz="1200" dirty="0" smtClean="0">
                <a:latin typeface="Calibri Light" panose="020F0302020204030204" pitchFamily="34" charset="0"/>
              </a:rPr>
              <a:t> = 40 kHz</a:t>
            </a:r>
            <a:endParaRPr lang="en-US" sz="12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4789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Exterior Field</a:t>
            </a:r>
            <a:endParaRPr lang="sv-S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073" y="1368000"/>
            <a:ext cx="4173855" cy="3273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8267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Conclusions</a:t>
            </a:r>
            <a:endParaRPr lang="sv-SE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model sets up a frequency domain simulation of a tonpilz piezo transducer using the Acoustic-Piezoelectric Interaction, Frequency Domain interface.</a:t>
            </a:r>
          </a:p>
          <a:p>
            <a:r>
              <a:rPr lang="en-US" dirty="0" smtClean="0"/>
              <a:t>All the multiphysics couplings are predefined and easily set up.</a:t>
            </a:r>
          </a:p>
          <a:p>
            <a:r>
              <a:rPr lang="en-US" dirty="0" smtClean="0"/>
              <a:t>The model shows that there exist a frequency range from 10 to 30 kHz where the TVR is nearly constant. In this interval it is possible to control the directivity of the transducer varying the DI from -7 dB to +8 dB making the transducer very versatile.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285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Background and Motivation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313576" cy="3124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1600" dirty="0"/>
              <a:t>The </a:t>
            </a:r>
            <a:r>
              <a:rPr lang="en-US" sz="1600" dirty="0" err="1"/>
              <a:t>tonpilz</a:t>
            </a:r>
            <a:r>
              <a:rPr lang="en-US" sz="1600" dirty="0"/>
              <a:t> (sound mushroom) </a:t>
            </a:r>
            <a:r>
              <a:rPr lang="en-US" sz="1600" dirty="0" err="1"/>
              <a:t>piezo</a:t>
            </a:r>
            <a:r>
              <a:rPr lang="en-US" sz="1600" dirty="0"/>
              <a:t> transducer is a transducer for relatively low frequency, high power sound emission. The transducer consists of piezoceramic rings stacked between massive ends and </a:t>
            </a:r>
            <a:r>
              <a:rPr lang="en-US" sz="1600" dirty="0" smtClean="0"/>
              <a:t>it may be prestressed </a:t>
            </a:r>
            <a:r>
              <a:rPr lang="en-US" sz="1600" dirty="0"/>
              <a:t>by a central bolt. The tail and head mass lower the resonance frequency of the device.</a:t>
            </a:r>
          </a:p>
          <a:p>
            <a:pPr>
              <a:spcBef>
                <a:spcPts val="0"/>
              </a:spcBef>
            </a:pPr>
            <a:r>
              <a:rPr lang="en-US" sz="1600" dirty="0"/>
              <a:t>In this </a:t>
            </a:r>
            <a:r>
              <a:rPr lang="en-US" sz="1600" dirty="0" smtClean="0"/>
              <a:t>application </a:t>
            </a:r>
            <a:r>
              <a:rPr lang="en-US" sz="1600" dirty="0"/>
              <a:t>the frequency response of the transducer when the bolt is not </a:t>
            </a:r>
            <a:r>
              <a:rPr lang="en-US" sz="1600" dirty="0" smtClean="0"/>
              <a:t>prestressed </a:t>
            </a:r>
            <a:r>
              <a:rPr lang="en-US" sz="1600" dirty="0"/>
              <a:t>is studied. The Acoustic-Piezoelectric Interaction, Frequency Domain Interface of the Acoustics Module is used for the study. This interface has all the predefined multiphysics couplings </a:t>
            </a:r>
            <a:r>
              <a:rPr lang="en-US" sz="1600" dirty="0" smtClean="0"/>
              <a:t>necessary </a:t>
            </a:r>
            <a:r>
              <a:rPr lang="en-US" sz="1600" dirty="0"/>
              <a:t>to model this </a:t>
            </a:r>
            <a:r>
              <a:rPr lang="en-US" sz="1600" dirty="0" smtClean="0"/>
              <a:t>system:</a:t>
            </a:r>
          </a:p>
          <a:p>
            <a:pPr lvl="1">
              <a:spcBef>
                <a:spcPts val="0"/>
              </a:spcBef>
            </a:pPr>
            <a:r>
              <a:rPr lang="en-US" sz="1400" dirty="0" smtClean="0"/>
              <a:t>Acoustic-structure</a:t>
            </a:r>
          </a:p>
          <a:p>
            <a:pPr lvl="1">
              <a:spcBef>
                <a:spcPts val="0"/>
              </a:spcBef>
            </a:pPr>
            <a:r>
              <a:rPr lang="en-US" sz="1400" dirty="0" smtClean="0"/>
              <a:t>Electric-structure (</a:t>
            </a:r>
            <a:r>
              <a:rPr lang="en-US" sz="1400" dirty="0" err="1" smtClean="0"/>
              <a:t>piezo</a:t>
            </a:r>
            <a:r>
              <a:rPr lang="en-US" sz="1400" dirty="0" smtClean="0"/>
              <a:t> material)</a:t>
            </a: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600" dirty="0"/>
              <a:t>The </a:t>
            </a:r>
            <a:r>
              <a:rPr lang="en-US" sz="1600" dirty="0" smtClean="0"/>
              <a:t>application </a:t>
            </a:r>
            <a:r>
              <a:rPr lang="en-US" sz="1600" dirty="0"/>
              <a:t>determines the </a:t>
            </a:r>
            <a:r>
              <a:rPr lang="en-US" sz="1600" dirty="0" smtClean="0"/>
              <a:t>deformation </a:t>
            </a:r>
            <a:r>
              <a:rPr lang="en-US" sz="1600" dirty="0"/>
              <a:t>and stresses in the device, the radiated pressure field and sound pressure level, as well as the spatial far-field sensitivity, the transmitting voltage response (TVR) curve of the transducer, and the directivity index (DI) of the sound beam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Tonpilz Transducer</a:t>
            </a:r>
          </a:p>
        </p:txBody>
      </p:sp>
      <p:sp>
        <p:nvSpPr>
          <p:cNvPr id="4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Module</a:t>
            </a:r>
          </a:p>
          <a:p>
            <a:pPr lvl="1"/>
            <a:r>
              <a:rPr lang="en-US" sz="1600" dirty="0" smtClean="0"/>
              <a:t>Acoustics Module</a:t>
            </a:r>
          </a:p>
          <a:p>
            <a:r>
              <a:rPr lang="en-US" sz="1800" dirty="0" smtClean="0"/>
              <a:t>Physics interface</a:t>
            </a:r>
          </a:p>
          <a:p>
            <a:pPr lvl="1"/>
            <a:r>
              <a:rPr lang="en-US" sz="1600" dirty="0" smtClean="0"/>
              <a:t>Acoustic-Piezoelectric Interaction</a:t>
            </a:r>
          </a:p>
          <a:p>
            <a:r>
              <a:rPr lang="en-US" sz="1800" dirty="0" smtClean="0"/>
              <a:t>Physics involved</a:t>
            </a:r>
          </a:p>
          <a:p>
            <a:pPr lvl="1"/>
            <a:r>
              <a:rPr lang="en-US" sz="1600" dirty="0" smtClean="0"/>
              <a:t>Electrostatics</a:t>
            </a:r>
          </a:p>
          <a:p>
            <a:pPr lvl="1"/>
            <a:r>
              <a:rPr lang="en-US" sz="1600" dirty="0" smtClean="0"/>
              <a:t>Solid Mechanics</a:t>
            </a:r>
          </a:p>
          <a:p>
            <a:pPr lvl="1"/>
            <a:r>
              <a:rPr lang="en-US" sz="1600" dirty="0" smtClean="0"/>
              <a:t>Pressure Acoustics</a:t>
            </a:r>
          </a:p>
          <a:p>
            <a:r>
              <a:rPr lang="en-US" sz="1800" dirty="0" smtClean="0"/>
              <a:t>Type of analysis</a:t>
            </a:r>
          </a:p>
          <a:p>
            <a:pPr lvl="1"/>
            <a:r>
              <a:rPr lang="en-US" sz="1600" dirty="0" smtClean="0"/>
              <a:t>Frequency Domain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9" t="4257" r="10572"/>
          <a:stretch/>
        </p:blipFill>
        <p:spPr bwMode="auto">
          <a:xfrm>
            <a:off x="4974031" y="1695230"/>
            <a:ext cx="3297558" cy="2806737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939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Setup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254" y="3454068"/>
            <a:ext cx="1647685" cy="115560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60560" y="1598557"/>
            <a:ext cx="2062092" cy="3011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135044" y="3109755"/>
            <a:ext cx="12237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Water domain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2555508" y="1900167"/>
            <a:ext cx="7682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>
                <a:latin typeface="Calibri Light" panose="020F0302020204030204" pitchFamily="34" charset="0"/>
              </a:rPr>
              <a:t>Steel bolt</a:t>
            </a:r>
            <a:endParaRPr lang="en-US" sz="1200" dirty="0">
              <a:latin typeface="Calibri Light" panose="020F0302020204030204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323231" y="2038667"/>
            <a:ext cx="760927" cy="0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777691" y="1756092"/>
            <a:ext cx="5043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>
                <a:latin typeface="Calibri Light" panose="020F0302020204030204" pitchFamily="34" charset="0"/>
              </a:rPr>
              <a:t>Fixed</a:t>
            </a:r>
            <a:endParaRPr lang="en-US" sz="1200" dirty="0">
              <a:latin typeface="Calibri Light" panose="020F0302020204030204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339032" y="1877026"/>
            <a:ext cx="423244" cy="0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4142246" y="2021358"/>
            <a:ext cx="223174" cy="465785"/>
          </a:xfrm>
          <a:prstGeom prst="ellipse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404832" y="2115750"/>
            <a:ext cx="877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>
                <a:latin typeface="Calibri Light" panose="020F0302020204030204" pitchFamily="34" charset="0"/>
              </a:rPr>
              <a:t>PZT-4 stack</a:t>
            </a:r>
            <a:endParaRPr lang="en-US" sz="1200" dirty="0">
              <a:latin typeface="Calibri Light" panose="020F03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10011" y="2447023"/>
            <a:ext cx="15132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Calibri Light" panose="020F0302020204030204" pitchFamily="34" charset="0"/>
              </a:rPr>
              <a:t>Aluminum head mass</a:t>
            </a:r>
            <a:endParaRPr lang="en-US" sz="1200" dirty="0">
              <a:latin typeface="Calibri Light" panose="020F0302020204030204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323231" y="2585523"/>
            <a:ext cx="836068" cy="0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12160" y="3656453"/>
            <a:ext cx="138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 Light" panose="020F0302020204030204" pitchFamily="34" charset="0"/>
              </a:rPr>
              <a:t>Perfectly matched</a:t>
            </a:r>
            <a:br>
              <a:rPr lang="en-US" sz="1200" dirty="0" smtClean="0">
                <a:latin typeface="Calibri Light" panose="020F0302020204030204" pitchFamily="34" charset="0"/>
              </a:rPr>
            </a:br>
            <a:r>
              <a:rPr lang="en-US" sz="1200" dirty="0" smtClean="0">
                <a:latin typeface="Calibri Light" panose="020F0302020204030204" pitchFamily="34" charset="0"/>
              </a:rPr>
              <a:t>layer (PML)</a:t>
            </a:r>
            <a:endParaRPr lang="en-US" sz="1200" dirty="0">
              <a:latin typeface="Calibri Light" panose="020F0302020204030204" pitchFamily="34" charset="0"/>
            </a:endParaRPr>
          </a:p>
        </p:txBody>
      </p:sp>
      <p:cxnSp>
        <p:nvCxnSpPr>
          <p:cNvPr id="20" name="Straight Arrow Connector 19"/>
          <p:cNvCxnSpPr>
            <a:stCxn id="19" idx="1"/>
          </p:cNvCxnSpPr>
          <p:nvPr/>
        </p:nvCxnSpPr>
        <p:spPr>
          <a:xfrm flipH="1">
            <a:off x="5282060" y="3887286"/>
            <a:ext cx="730100" cy="0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264402" y="1663233"/>
            <a:ext cx="1059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>
                <a:latin typeface="Calibri Light" panose="020F0302020204030204" pitchFamily="34" charset="0"/>
              </a:rPr>
              <a:t>Steel tail mass</a:t>
            </a:r>
            <a:endParaRPr lang="en-US" sz="1200" dirty="0">
              <a:latin typeface="Calibri Light" panose="020F0302020204030204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323231" y="1801733"/>
            <a:ext cx="894831" cy="0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499743" y="3021087"/>
            <a:ext cx="1823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Calibri Light" panose="020F0302020204030204" pitchFamily="34" charset="0"/>
              </a:rPr>
              <a:t>Rotational symmetry z-axis</a:t>
            </a:r>
            <a:endParaRPr lang="en-US" sz="1200" dirty="0">
              <a:latin typeface="Calibri Light" panose="020F0302020204030204" pitchFamily="34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323231" y="3159587"/>
            <a:ext cx="730056" cy="0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4053287" y="1351343"/>
            <a:ext cx="0" cy="334760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56052" y="1274547"/>
            <a:ext cx="2551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z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05050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414" y="571500"/>
            <a:ext cx="8343172" cy="857250"/>
          </a:xfrm>
        </p:spPr>
        <p:txBody>
          <a:bodyPr>
            <a:normAutofit fontScale="90000"/>
          </a:bodyPr>
          <a:lstStyle/>
          <a:p>
            <a:r>
              <a:rPr lang="sv-SE" dirty="0"/>
              <a:t>Coordinate </a:t>
            </a:r>
            <a:r>
              <a:rPr lang="sv-SE" dirty="0" smtClean="0"/>
              <a:t>System: Po</a:t>
            </a:r>
            <a:r>
              <a:rPr lang="en-US" dirty="0"/>
              <a:t>ling </a:t>
            </a:r>
            <a:r>
              <a:rPr lang="en-US" dirty="0" smtClean="0"/>
              <a:t>Direction in Piezo Stack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Opposite poling direction in alternate PZT disk.</a:t>
            </a:r>
          </a:p>
          <a:p>
            <a:r>
              <a:rPr lang="en-US" dirty="0" smtClean="0"/>
              <a:t>Common electrical connection at junction of PZT disks.</a:t>
            </a:r>
          </a:p>
          <a:p>
            <a:r>
              <a:rPr lang="en-US" dirty="0" smtClean="0"/>
              <a:t>Maximize structural displacement when operating in 33-mode.</a:t>
            </a:r>
            <a:endParaRPr lang="en-US" dirty="0"/>
          </a:p>
        </p:txBody>
      </p:sp>
      <p:sp>
        <p:nvSpPr>
          <p:cNvPr id="6144" name="TextBox 6143"/>
          <p:cNvSpPr txBox="1"/>
          <p:nvPr/>
        </p:nvSpPr>
        <p:spPr>
          <a:xfrm>
            <a:off x="5695007" y="4392469"/>
            <a:ext cx="1756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 Light" panose="020F0302020204030204" pitchFamily="34" charset="0"/>
              </a:rPr>
              <a:t>Set </a:t>
            </a:r>
            <a:r>
              <a:rPr lang="en-US" sz="1200" dirty="0" smtClean="0">
                <a:latin typeface="Calibri Light" panose="020F0302020204030204" pitchFamily="34" charset="0"/>
                <a:sym typeface="Symbol"/>
              </a:rPr>
              <a:t> = 0, </a:t>
            </a:r>
            <a:r>
              <a:rPr lang="en-US" sz="1200" dirty="0" smtClean="0">
                <a:latin typeface="Calibri Light" panose="020F0302020204030204" pitchFamily="34" charset="0"/>
              </a:rPr>
              <a:t> = </a:t>
            </a:r>
            <a:r>
              <a:rPr lang="en-US" sz="1200" dirty="0" smtClean="0">
                <a:latin typeface="Calibri Light" panose="020F0302020204030204" pitchFamily="34" charset="0"/>
                <a:sym typeface="Symbol"/>
              </a:rPr>
              <a:t>, and  = 0</a:t>
            </a:r>
            <a:endParaRPr lang="en-US" sz="1200" dirty="0">
              <a:latin typeface="Calibri Light" panose="020F030202020403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128" y="3713719"/>
            <a:ext cx="1834208" cy="70794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128" y="2660130"/>
            <a:ext cx="1834208" cy="993138"/>
          </a:xfrm>
          <a:prstGeom prst="rect">
            <a:avLst/>
          </a:prstGeom>
          <a:ln>
            <a:noFill/>
          </a:ln>
          <a:effectLst>
            <a:outerShdw blurRad="63500" dist="254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921953" y="2636834"/>
            <a:ext cx="3931862" cy="2040774"/>
            <a:chOff x="1600200" y="2361137"/>
            <a:chExt cx="4114800" cy="2135725"/>
          </a:xfrm>
        </p:grpSpPr>
        <p:sp>
          <p:nvSpPr>
            <p:cNvPr id="8" name="Rectangle 7"/>
            <p:cNvSpPr/>
            <p:nvPr/>
          </p:nvSpPr>
          <p:spPr>
            <a:xfrm>
              <a:off x="1600200" y="2514600"/>
              <a:ext cx="2362200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600200" y="2971800"/>
              <a:ext cx="2362200" cy="457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00200" y="3886200"/>
              <a:ext cx="2362200" cy="457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00200" y="3429000"/>
              <a:ext cx="2362200" cy="457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2041451" y="4006701"/>
              <a:ext cx="0" cy="2286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2667000" y="4005072"/>
              <a:ext cx="0" cy="2286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3287233" y="4005072"/>
              <a:ext cx="0" cy="2286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2046767" y="3083297"/>
              <a:ext cx="0" cy="2286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2672316" y="3081668"/>
              <a:ext cx="0" cy="2286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3292549" y="3081668"/>
              <a:ext cx="0" cy="2286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10800000" flipV="1">
              <a:off x="2046767" y="3551130"/>
              <a:ext cx="0" cy="2286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10800000" flipV="1">
              <a:off x="2672316" y="3549501"/>
              <a:ext cx="0" cy="2286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10800000" flipV="1">
              <a:off x="3292549" y="3549501"/>
              <a:ext cx="0" cy="2286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10800000" flipV="1">
              <a:off x="2046768" y="2634961"/>
              <a:ext cx="0" cy="2286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rot="10800000" flipV="1">
              <a:off x="2672317" y="2633332"/>
              <a:ext cx="0" cy="2286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10800000" flipV="1">
              <a:off x="3292550" y="2633332"/>
              <a:ext cx="0" cy="2286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962400" y="4343400"/>
              <a:ext cx="685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962400" y="3886200"/>
              <a:ext cx="685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962400" y="3429000"/>
              <a:ext cx="685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962400" y="2971800"/>
              <a:ext cx="685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962400" y="2514600"/>
              <a:ext cx="6858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648199" y="4189938"/>
              <a:ext cx="1066800" cy="306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Calibri Light" panose="020F0302020204030204" pitchFamily="34" charset="0"/>
                </a:rPr>
                <a:t>Ground</a:t>
              </a:r>
              <a:endParaRPr lang="en-US" sz="1200" dirty="0">
                <a:latin typeface="Calibri Light" panose="020F030202020403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644656" y="3732737"/>
              <a:ext cx="1066800" cy="306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Calibri Light" panose="020F0302020204030204" pitchFamily="34" charset="0"/>
                </a:rPr>
                <a:t>1 V (</a:t>
              </a:r>
              <a:r>
                <a:rPr lang="en-US" sz="1200" dirty="0" err="1" smtClean="0">
                  <a:latin typeface="Calibri Light" panose="020F0302020204030204" pitchFamily="34" charset="0"/>
                </a:rPr>
                <a:t>rms</a:t>
              </a:r>
              <a:r>
                <a:rPr lang="en-US" sz="1200" dirty="0" smtClean="0">
                  <a:latin typeface="Calibri Light" panose="020F0302020204030204" pitchFamily="34" charset="0"/>
                </a:rPr>
                <a:t>)</a:t>
              </a:r>
              <a:endParaRPr lang="en-US" sz="1200" dirty="0">
                <a:latin typeface="Calibri Light" panose="020F030202020403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644656" y="2361137"/>
              <a:ext cx="1066800" cy="306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Calibri Light" panose="020F0302020204030204" pitchFamily="34" charset="0"/>
                </a:rPr>
                <a:t>Ground</a:t>
              </a:r>
              <a:endParaRPr lang="en-US" sz="1200" dirty="0">
                <a:latin typeface="Calibri Light" panose="020F030202020403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648200" y="3275538"/>
              <a:ext cx="1066800" cy="306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Calibri Light" panose="020F0302020204030204" pitchFamily="34" charset="0"/>
                </a:rPr>
                <a:t>Ground</a:t>
              </a:r>
              <a:endParaRPr lang="en-US" sz="1200" dirty="0">
                <a:latin typeface="Calibri Light" panose="020F030202020403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644656" y="2818338"/>
              <a:ext cx="1066800" cy="306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Calibri Light" panose="020F0302020204030204" pitchFamily="34" charset="0"/>
                </a:rPr>
                <a:t>1 V (</a:t>
              </a:r>
              <a:r>
                <a:rPr lang="en-US" sz="1200" dirty="0" err="1" smtClean="0">
                  <a:latin typeface="Calibri Light" panose="020F0302020204030204" pitchFamily="34" charset="0"/>
                </a:rPr>
                <a:t>rms</a:t>
              </a:r>
              <a:r>
                <a:rPr lang="en-US" sz="1200" dirty="0" smtClean="0">
                  <a:latin typeface="Calibri Light" panose="020F0302020204030204" pitchFamily="34" charset="0"/>
                </a:rPr>
                <a:t>)</a:t>
              </a:r>
              <a:endParaRPr lang="en-US" sz="1200" dirty="0">
                <a:latin typeface="Calibri Light" panose="020F03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593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Materials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Set up the materials for the different domains under the Materials node.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56" y="1934827"/>
            <a:ext cx="1631507" cy="1366460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934827"/>
            <a:ext cx="1631507" cy="1366460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322" y="3382024"/>
            <a:ext cx="1630741" cy="1365819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382024"/>
            <a:ext cx="1630740" cy="1365818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28122" y="2993510"/>
            <a:ext cx="12949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Calibri Light" panose="020F0302020204030204" pitchFamily="34" charset="0"/>
              </a:rPr>
              <a:t>PZT-4</a:t>
            </a:r>
            <a:endParaRPr lang="en-US" sz="1400" dirty="0">
              <a:latin typeface="Calibri Light" panose="020F03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47864" y="2993509"/>
            <a:ext cx="16307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Calibri Light" panose="020F0302020204030204" pitchFamily="34" charset="0"/>
              </a:rPr>
              <a:t>Aluminum</a:t>
            </a:r>
            <a:endParaRPr lang="en-US" sz="1400" dirty="0">
              <a:latin typeface="Calibri Light" panose="020F03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47864" y="4440064"/>
            <a:ext cx="1631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Calibri Light" panose="020F0302020204030204" pitchFamily="34" charset="0"/>
              </a:rPr>
              <a:t>Water</a:t>
            </a:r>
            <a:endParaRPr lang="en-US" sz="1400" dirty="0">
              <a:latin typeface="Calibri Light" panose="020F03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43967" y="4440065"/>
            <a:ext cx="1179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Calibri Light" panose="020F0302020204030204" pitchFamily="34" charset="0"/>
              </a:rPr>
              <a:t>Steel</a:t>
            </a:r>
            <a:endParaRPr lang="en-US" sz="1400" dirty="0">
              <a:latin typeface="Calibri Light" panose="020F030202020403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36096" y="1934827"/>
            <a:ext cx="2581273" cy="8001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994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Results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Displacement</a:t>
            </a:r>
            <a:r>
              <a:rPr lang="en-US" dirty="0"/>
              <a:t> </a:t>
            </a:r>
            <a:r>
              <a:rPr lang="en-US" dirty="0" smtClean="0"/>
              <a:t>and the electric potential.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545" y="1923678"/>
            <a:ext cx="2736304" cy="270768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937" y="1923678"/>
            <a:ext cx="2736303" cy="270768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67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Results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Acoustic pressure and the sound pressure level (SPL).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00" y="1922400"/>
            <a:ext cx="2736000" cy="270738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200" y="1922399"/>
            <a:ext cx="2736000" cy="270738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43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Transmitting Voltage Response (TVR)</a:t>
            </a:r>
            <a:endParaRPr lang="sv-SE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TVR represents the sensitivity of the transducer measured at a distance of 1 m and driven at 1 V rms.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This corresponds to plotting: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where </a:t>
            </a:r>
            <a:r>
              <a:rPr lang="en-US" dirty="0" err="1" smtClean="0"/>
              <a:t>pfar</a:t>
            </a:r>
            <a:r>
              <a:rPr lang="en-US" dirty="0" smtClean="0"/>
              <a:t>(…) is the far field operator defined in the far-field feature. The expression for the TVR is defined under </a:t>
            </a:r>
            <a:r>
              <a:rPr lang="en-US" b="1" dirty="0" smtClean="0"/>
              <a:t>Definitions &gt; Variables 1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3363838"/>
            <a:ext cx="7010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20*log10(</a:t>
            </a:r>
            <a:r>
              <a:rPr lang="en-US" dirty="0" err="1"/>
              <a:t>sqrt</a:t>
            </a:r>
            <a:r>
              <a:rPr lang="en-US" dirty="0"/>
              <a:t>(0.5*</a:t>
            </a:r>
            <a:r>
              <a:rPr lang="en-US" dirty="0" err="1"/>
              <a:t>pfar</a:t>
            </a:r>
            <a:r>
              <a:rPr lang="en-US" dirty="0"/>
              <a:t>(0,0,-1[m])*</a:t>
            </a:r>
            <a:r>
              <a:rPr lang="en-US" dirty="0" err="1"/>
              <a:t>conj</a:t>
            </a:r>
            <a:r>
              <a:rPr lang="en-US" dirty="0"/>
              <a:t>(</a:t>
            </a:r>
            <a:r>
              <a:rPr lang="en-US" dirty="0" err="1"/>
              <a:t>pfar</a:t>
            </a:r>
            <a:r>
              <a:rPr lang="en-US" dirty="0"/>
              <a:t>(0,0,-1[m</a:t>
            </a:r>
            <a:r>
              <a:rPr lang="en-US" dirty="0" smtClean="0"/>
              <a:t>])))/</a:t>
            </a:r>
            <a:r>
              <a:rPr lang="en-US" dirty="0" err="1" smtClean="0"/>
              <a:t>Vrms</a:t>
            </a:r>
            <a:r>
              <a:rPr lang="en-US" dirty="0" smtClean="0"/>
              <a:t>/1[µPa/V])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749076" y="2253484"/>
                <a:ext cx="3743654" cy="5946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a-DK" b="0" i="1" smtClean="0">
                        <a:latin typeface="Cambria Math"/>
                      </a:rPr>
                      <m:t>𝑇𝑉𝑅</m:t>
                    </m:r>
                    <m:r>
                      <a:rPr lang="da-DK" b="0" i="1" smtClean="0">
                        <a:latin typeface="Cambria Math"/>
                      </a:rPr>
                      <m:t>=20</m:t>
                    </m:r>
                    <m:r>
                      <m:rPr>
                        <m:sty m:val="p"/>
                      </m:rPr>
                      <a:rPr lang="da-DK" b="0" i="0" smtClean="0">
                        <a:latin typeface="Cambria Math"/>
                      </a:rPr>
                      <m:t>log</m:t>
                    </m:r>
                    <m:r>
                      <a:rPr lang="da-DK" b="0" i="1" smtClean="0">
                        <a:latin typeface="Cambria Math"/>
                      </a:rPr>
                      <m:t>⁡</m:t>
                    </m:r>
                    <m:d>
                      <m:dPr>
                        <m:ctrlPr>
                          <a:rPr lang="da-DK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type m:val="skw"/>
                            <m:ctrlPr>
                              <a:rPr lang="da-DK" b="0" i="1" smtClean="0">
                                <a:latin typeface="Cambria Math"/>
                              </a:rPr>
                            </m:ctrlPr>
                          </m:fPr>
                          <m:num>
                            <m:d>
                              <m:dPr>
                                <m:begChr m:val="|"/>
                                <m:endChr m:val="|"/>
                                <m:ctrlPr>
                                  <a:rPr lang="da-DK" i="1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da-DK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da-DK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a-DK" i="1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da-DK" i="1">
                                            <a:latin typeface="Cambria Math"/>
                                          </a:rPr>
                                          <m:t>𝑟𝑚𝑠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da-DK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a-DK" i="1">
                                            <a:latin typeface="Cambria Math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da-DK" i="1">
                                            <a:latin typeface="Cambria Math"/>
                                          </a:rPr>
                                          <m:t>𝑟𝑚𝑠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num>
                          <m:den>
                            <m:r>
                              <a:rPr lang="da-DK" i="1">
                                <a:latin typeface="Cambria Math"/>
                              </a:rPr>
                              <m:t>1 µ</m:t>
                            </m:r>
                            <m:r>
                              <a:rPr lang="da-DK" i="1">
                                <a:latin typeface="Cambria Math"/>
                              </a:rPr>
                              <m:t>𝑃𝑎</m:t>
                            </m:r>
                            <m:r>
                              <a:rPr lang="da-DK" i="1">
                                <a:latin typeface="Cambria Math"/>
                              </a:rPr>
                              <m:t>/</m:t>
                            </m:r>
                            <m:r>
                              <a:rPr lang="da-DK" i="1">
                                <a:latin typeface="Cambria Math"/>
                              </a:rPr>
                              <m:t>𝑉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  at  1 m</a:t>
                </a:r>
                <a:endParaRPr lang="en-US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9076" y="2253484"/>
                <a:ext cx="3743654" cy="594650"/>
              </a:xfrm>
              <a:prstGeom prst="rect">
                <a:avLst/>
              </a:prstGeom>
              <a:blipFill rotWithShape="1">
                <a:blip r:embed="rId2"/>
                <a:stretch>
                  <a:fillRect r="-326" b="-10309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863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634</Words>
  <Application>Microsoft Office PowerPoint</Application>
  <PresentationFormat>On-screen Show (16:9)</PresentationFormat>
  <Paragraphs>81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1_Office Theme</vt:lpstr>
      <vt:lpstr>Tonpilz Piezo Transducer</vt:lpstr>
      <vt:lpstr>Background and Motivation</vt:lpstr>
      <vt:lpstr>Tonpilz Transducer</vt:lpstr>
      <vt:lpstr>Model Setup</vt:lpstr>
      <vt:lpstr>Coordinate System: Poling Direction in Piezo Stack</vt:lpstr>
      <vt:lpstr>Materials</vt:lpstr>
      <vt:lpstr>Results</vt:lpstr>
      <vt:lpstr>Results</vt:lpstr>
      <vt:lpstr>Transmitting Voltage Response (TVR)</vt:lpstr>
      <vt:lpstr>Transmitting Voltage Response (TVR)</vt:lpstr>
      <vt:lpstr>Directivity Index (DI)</vt:lpstr>
      <vt:lpstr>Directivity Index (DI)</vt:lpstr>
      <vt:lpstr>Specific Acoustic Impedance</vt:lpstr>
      <vt:lpstr>On-axis Pressure (near to far field)</vt:lpstr>
      <vt:lpstr>Far-Field Spatial Response</vt:lpstr>
      <vt:lpstr>Exterior Field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2013-02-22T13:15:03Z</dcterms:created>
  <dcterms:modified xsi:type="dcterms:W3CDTF">2016-01-04T08:33:30Z</dcterms:modified>
</cp:coreProperties>
</file>