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9"/>
  </p:notesMasterIdLst>
  <p:sldIdLst>
    <p:sldId id="256" r:id="rId2"/>
    <p:sldId id="265" r:id="rId3"/>
    <p:sldId id="268" r:id="rId4"/>
    <p:sldId id="269" r:id="rId5"/>
    <p:sldId id="279" r:id="rId6"/>
    <p:sldId id="274" r:id="rId7"/>
    <p:sldId id="278" r:id="rId8"/>
    <p:sldId id="289" r:id="rId9"/>
    <p:sldId id="290" r:id="rId10"/>
    <p:sldId id="258" r:id="rId11"/>
    <p:sldId id="267" r:id="rId12"/>
    <p:sldId id="291" r:id="rId13"/>
    <p:sldId id="280" r:id="rId14"/>
    <p:sldId id="281" r:id="rId15"/>
    <p:sldId id="293" r:id="rId16"/>
    <p:sldId id="294" r:id="rId17"/>
    <p:sldId id="292" r:id="rId18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799" autoAdjust="0"/>
  </p:normalViewPr>
  <p:slideViewPr>
    <p:cSldViewPr>
      <p:cViewPr varScale="1">
        <p:scale>
          <a:sx n="102" d="100"/>
          <a:sy n="102" d="100"/>
        </p:scale>
        <p:origin x="-9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F19F6-4158-42CD-AD57-EE5F51374869}" type="datetimeFigureOut">
              <a:rPr lang="sv-SE" smtClean="0"/>
              <a:pPr/>
              <a:t>2016-01-04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3B24A-2E59-4563-9805-F82E0DE2C1F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15119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3B24A-2E59-4563-9805-F82E0DE2C1F4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5649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4213"/>
            <a:ext cx="4570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72944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609600" y="6159753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© Copyright </a:t>
            </a:r>
            <a:r>
              <a:rPr lang="en-US" sz="8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2015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  <a:hlinkClick r:id="rId2"/>
              </a:rPr>
              <a:t>www.comsol.com/trademarks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08474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8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241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778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1470025"/>
          </a:xfrm>
        </p:spPr>
        <p:txBody>
          <a:bodyPr>
            <a:normAutofit/>
          </a:bodyPr>
          <a:lstStyle/>
          <a:p>
            <a:r>
              <a:rPr lang="sv-SE" dirty="0" smtClean="0"/>
              <a:t>Tonpilz Piezo Transducer</a:t>
            </a:r>
            <a:endParaRPr lang="sv-SE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38871"/>
            <a:ext cx="6400800" cy="1752600"/>
          </a:xfrm>
        </p:spPr>
        <p:txBody>
          <a:bodyPr>
            <a:normAutofit/>
          </a:bodyPr>
          <a:lstStyle/>
          <a:p>
            <a:r>
              <a:rPr lang="sv-SE" sz="2800" dirty="0" smtClean="0"/>
              <a:t>Application ID 11478</a:t>
            </a:r>
            <a:endParaRPr lang="sv-SE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55" t="6062" r="18397" b="10383"/>
          <a:stretch/>
        </p:blipFill>
        <p:spPr bwMode="auto">
          <a:xfrm>
            <a:off x="2699792" y="2685577"/>
            <a:ext cx="3801945" cy="3263703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Transmitting Voltage Response (TVR)</a:t>
            </a:r>
            <a:endParaRPr lang="sv-S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185" y="1700808"/>
            <a:ext cx="5717629" cy="4484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Directivity Index (DI)</a:t>
            </a:r>
            <a:endParaRPr lang="sv-SE" dirty="0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directivity index (DI) gives a measure of how directional the transmitted acoustic beam is. It is a measure of the ratio of the intensity transmitted by an omnidirectional source (of same strength) compared to the intensity in front of the transducer (in the far-field, here evaluated at 10 m). The variables defined to calculate the DI are entered under </a:t>
            </a:r>
            <a:br>
              <a:rPr lang="en-US" sz="2000" dirty="0" smtClean="0"/>
            </a:br>
            <a:r>
              <a:rPr lang="en-US" sz="2000" b="1" dirty="0" smtClean="0"/>
              <a:t>Definitions &gt; Variables 1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The variables correspond to the expressions: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784189" y="3933056"/>
                <a:ext cx="17631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b="0" i="1" smtClean="0">
                          <a:latin typeface="Cambria Math"/>
                        </a:rPr>
                        <m:t>𝐷𝐼</m:t>
                      </m:r>
                      <m:r>
                        <a:rPr lang="da-DK" b="0" i="1" smtClean="0">
                          <a:latin typeface="Cambria Math"/>
                        </a:rPr>
                        <m:t>=10</m:t>
                      </m:r>
                      <m:r>
                        <m:rPr>
                          <m:sty m:val="p"/>
                        </m:rPr>
                        <a:rPr lang="da-DK" b="0" i="0" smtClean="0">
                          <a:latin typeface="Cambria Math"/>
                        </a:rPr>
                        <m:t>log</m:t>
                      </m:r>
                      <m:r>
                        <a:rPr lang="da-DK" b="0" i="1" smtClean="0">
                          <a:latin typeface="Cambria Math"/>
                        </a:rPr>
                        <m:t>⁡(</m:t>
                      </m:r>
                      <m:sSub>
                        <m:sSubPr>
                          <m:ctrlPr>
                            <a:rPr lang="da-DK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a-DK" b="0" i="1" smtClean="0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da-DK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da-DK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4189" y="3933056"/>
                <a:ext cx="1763111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427984" y="3769132"/>
                <a:ext cx="1538883" cy="6971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a-DK" i="1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da-DK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da-DK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a-DK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a-DK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a-DK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a-DK" b="0" i="1" smtClean="0">
                                  <a:latin typeface="Cambria Math"/>
                                </a:rPr>
                                <m:t>𝑓𝑟𝑜𝑛𝑡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a-DK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a-DK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a-DK" b="0" i="1" smtClean="0">
                                  <a:latin typeface="Cambria Math"/>
                                </a:rPr>
                                <m:t>𝑎𝑣𝑒𝑟𝑎𝑔𝑒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3769132"/>
                <a:ext cx="1538883" cy="69717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861261" y="5137581"/>
                <a:ext cx="1608966" cy="667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a-DK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da-DK" b="0" i="1" smtClean="0">
                              <a:latin typeface="Cambria Math"/>
                            </a:rPr>
                            <m:t>𝑓𝑟𝑜𝑛𝑡</m:t>
                          </m:r>
                        </m:sub>
                      </m:sSub>
                      <m:r>
                        <a:rPr lang="da-DK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a-DK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da-DK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da-DK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da-DK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da-DK" i="1">
                              <a:latin typeface="Cambria Math"/>
                            </a:rPr>
                            <m:t>𝑝</m:t>
                          </m:r>
                          <m:sSup>
                            <m:sSupPr>
                              <m:ctrlPr>
                                <a:rPr lang="da-DK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a-DK" i="1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da-DK" i="1">
                                  <a:latin typeface="Cambria Math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r>
                            <a:rPr lang="da-DK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  <m:r>
                            <a:rPr lang="da-DK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1261" y="5137581"/>
                <a:ext cx="1608966" cy="6676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283968" y="5086984"/>
                <a:ext cx="2033121" cy="6880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a-DK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da-DK" b="0" i="1" smtClean="0">
                              <a:latin typeface="Cambria Math"/>
                            </a:rPr>
                            <m:t>𝑎𝑣𝑒𝑟𝑎𝑔𝑒</m:t>
                          </m:r>
                        </m:sub>
                      </m:sSub>
                      <m:r>
                        <a:rPr lang="da-DK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a-DK" b="0" i="1" smtClean="0"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da-DK" b="0" i="1" smtClean="0">
                                  <a:latin typeface="Cambria Math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da-DK" b="1" i="1" smtClean="0">
                                  <a:latin typeface="Cambria Math"/>
                                </a:rPr>
                                <m:t>𝑰</m:t>
                              </m:r>
                              <m:r>
                                <a:rPr lang="da-DK" b="0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da-DK" b="1" i="1" smtClean="0">
                                  <a:latin typeface="Cambria Math"/>
                                </a:rPr>
                                <m:t>𝒅𝑺</m:t>
                              </m:r>
                            </m:e>
                          </m:nary>
                        </m:num>
                        <m:den>
                          <m:r>
                            <a:rPr lang="da-DK" b="0" i="1" smtClean="0">
                              <a:latin typeface="Cambria Math"/>
                            </a:rPr>
                            <m:t>4</m:t>
                          </m:r>
                          <m:r>
                            <a:rPr lang="da-DK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sSup>
                            <m:sSupPr>
                              <m:ctrlPr>
                                <a:rPr lang="da-DK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da-DK" b="0" i="1" smtClean="0"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da-DK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5086984"/>
                <a:ext cx="2033121" cy="68800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994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Directivity Index (DI)</a:t>
            </a:r>
            <a:endParaRPr lang="sv-SE" dirty="0"/>
          </a:p>
        </p:txBody>
      </p:sp>
      <p:grpSp>
        <p:nvGrpSpPr>
          <p:cNvPr id="7" name="Group 6"/>
          <p:cNvGrpSpPr/>
          <p:nvPr/>
        </p:nvGrpSpPr>
        <p:grpSpPr>
          <a:xfrm>
            <a:off x="539552" y="1952165"/>
            <a:ext cx="3780524" cy="3371081"/>
            <a:chOff x="395536" y="1340769"/>
            <a:chExt cx="4037696" cy="3600400"/>
          </a:xfrm>
        </p:grpSpPr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1340769"/>
              <a:ext cx="4037696" cy="3600400"/>
            </a:xfrm>
            <a:prstGeom prst="rect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Oval 10"/>
            <p:cNvSpPr/>
            <p:nvPr/>
          </p:nvSpPr>
          <p:spPr>
            <a:xfrm>
              <a:off x="954974" y="3509321"/>
              <a:ext cx="72008" cy="7200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699792" y="2260246"/>
              <a:ext cx="72008" cy="7200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3347864" y="4564502"/>
              <a:ext cx="72008" cy="7200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448469" y="1957646"/>
            <a:ext cx="4234186" cy="3775610"/>
            <a:chOff x="4499992" y="1706288"/>
            <a:chExt cx="4234186" cy="3775610"/>
          </a:xfrm>
        </p:grpSpPr>
        <p:grpSp>
          <p:nvGrpSpPr>
            <p:cNvPr id="8" name="Group 7"/>
            <p:cNvGrpSpPr/>
            <p:nvPr/>
          </p:nvGrpSpPr>
          <p:grpSpPr>
            <a:xfrm>
              <a:off x="4499992" y="1706288"/>
              <a:ext cx="4234186" cy="3775610"/>
              <a:chOff x="4298253" y="2132856"/>
              <a:chExt cx="4522219" cy="4032448"/>
            </a:xfrm>
          </p:grpSpPr>
          <p:pic>
            <p:nvPicPr>
              <p:cNvPr id="8194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98253" y="2132856"/>
                <a:ext cx="4522219" cy="4032448"/>
              </a:xfrm>
              <a:prstGeom prst="rect">
                <a:avLst/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5" name="Straight Arrow Connector 4"/>
              <p:cNvCxnSpPr/>
              <p:nvPr/>
            </p:nvCxnSpPr>
            <p:spPr>
              <a:xfrm>
                <a:off x="6559362" y="4246027"/>
                <a:ext cx="1939826" cy="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8449310" y="4026215"/>
                <a:ext cx="3465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Calibri Light" panose="020F0302020204030204" pitchFamily="34" charset="0"/>
                  </a:rPr>
                  <a:t>-z</a:t>
                </a:r>
                <a:endParaRPr lang="en-US" i="1" dirty="0">
                  <a:latin typeface="Calibri Light" panose="020F030202020403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5805901" y="3340996"/>
              <a:ext cx="687737" cy="687737"/>
              <a:chOff x="6444208" y="692696"/>
              <a:chExt cx="720080" cy="72008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7020272" y="692696"/>
                <a:ext cx="144016" cy="720080"/>
              </a:xfrm>
              <a:prstGeom prst="rect">
                <a:avLst/>
              </a:prstGeom>
              <a:solidFill>
                <a:schemeClr val="accent1"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444208" y="908720"/>
                <a:ext cx="288032" cy="288032"/>
              </a:xfrm>
              <a:prstGeom prst="rect">
                <a:avLst/>
              </a:prstGeom>
              <a:solidFill>
                <a:schemeClr val="accent1"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732240" y="980728"/>
                <a:ext cx="288032" cy="152400"/>
              </a:xfrm>
              <a:prstGeom prst="rect">
                <a:avLst/>
              </a:prstGeom>
              <a:solidFill>
                <a:schemeClr val="accent1"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890999" y="5394702"/>
            <a:ext cx="35488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 Light" panose="020F0302020204030204" pitchFamily="34" charset="0"/>
              </a:rPr>
              <a:t>DI = 0 dB is a fully omnidirectional beam</a:t>
            </a:r>
            <a:endParaRPr lang="en-US" sz="16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70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Specific Acoustic Impedance</a:t>
            </a:r>
            <a:endParaRPr lang="sv-S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869" y="1700808"/>
            <a:ext cx="5014261" cy="44712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3527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On-axis Pressure (near to far field)</a:t>
            </a:r>
            <a:endParaRPr lang="sv-SE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656" y="1699200"/>
            <a:ext cx="5014689" cy="447158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31486" y="2111102"/>
            <a:ext cx="1350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libri Light" panose="020F0302020204030204" pitchFamily="34" charset="0"/>
              </a:rPr>
              <a:t>f</a:t>
            </a:r>
            <a:r>
              <a:rPr lang="en-US" dirty="0" smtClean="0">
                <a:latin typeface="Calibri Light" panose="020F0302020204030204" pitchFamily="34" charset="0"/>
              </a:rPr>
              <a:t> = 18500 Hz</a:t>
            </a: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290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Far-Field </a:t>
            </a:r>
            <a:r>
              <a:rPr lang="sv-SE" dirty="0"/>
              <a:t>S</a:t>
            </a:r>
            <a:r>
              <a:rPr lang="sv-SE" dirty="0" smtClean="0"/>
              <a:t>patial Response</a:t>
            </a:r>
            <a:endParaRPr lang="sv-S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71" y="2060848"/>
            <a:ext cx="3760974" cy="359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927" y="2068953"/>
            <a:ext cx="3752505" cy="3591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16254" y="2492196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libri Light" panose="020F0302020204030204" pitchFamily="34" charset="0"/>
              </a:rPr>
              <a:t>f</a:t>
            </a:r>
            <a:r>
              <a:rPr lang="en-US" dirty="0" smtClean="0">
                <a:latin typeface="Calibri Light" panose="020F0302020204030204" pitchFamily="34" charset="0"/>
              </a:rPr>
              <a:t> = 40 kHz</a:t>
            </a: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4789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Exterior Field</a:t>
            </a:r>
            <a:endParaRPr lang="sv-S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949" y="1828800"/>
            <a:ext cx="5460101" cy="428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8267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Conclusions</a:t>
            </a:r>
            <a:endParaRPr lang="sv-SE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model sets up a frequency domain simulation of a tonpilz piezo transducer using the Acoustic-Piezoelectric Interaction, Frequency Domain </a:t>
            </a:r>
            <a:r>
              <a:rPr lang="en-US" dirty="0" smtClean="0"/>
              <a:t>interface.</a:t>
            </a:r>
            <a:endParaRPr lang="en-US" dirty="0" smtClean="0"/>
          </a:p>
          <a:p>
            <a:r>
              <a:rPr lang="en-US" dirty="0" smtClean="0"/>
              <a:t>All the multiphysics couplings are predefined and easily set </a:t>
            </a:r>
            <a:r>
              <a:rPr lang="en-US" dirty="0" smtClean="0"/>
              <a:t>up.</a:t>
            </a:r>
            <a:endParaRPr lang="en-US" dirty="0" smtClean="0"/>
          </a:p>
          <a:p>
            <a:r>
              <a:rPr lang="en-US" dirty="0" smtClean="0"/>
              <a:t>The model shows that there exist a frequency range from 10 to 30 kHz where the TVR is nearly constant. In this interval it is possible to control the directivity of the transducer varying the DI from -7 dB to +8 dB making the transducer very </a:t>
            </a:r>
            <a:r>
              <a:rPr lang="en-US" dirty="0" smtClean="0"/>
              <a:t>versatile.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285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Background and Motivation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/>
              <a:t>The </a:t>
            </a:r>
            <a:r>
              <a:rPr lang="en-US" sz="1800" dirty="0" err="1"/>
              <a:t>tonpilz</a:t>
            </a:r>
            <a:r>
              <a:rPr lang="en-US" sz="1800" dirty="0"/>
              <a:t> (sound mushroom) </a:t>
            </a:r>
            <a:r>
              <a:rPr lang="en-US" sz="1800" dirty="0" err="1"/>
              <a:t>piezo</a:t>
            </a:r>
            <a:r>
              <a:rPr lang="en-US" sz="1800" dirty="0"/>
              <a:t> transducer is a transducer for relatively low frequency, high power sound emission. The transducer consists of piezoceramic rings stacked between massive ends and </a:t>
            </a:r>
            <a:r>
              <a:rPr lang="en-US" sz="1800" dirty="0" smtClean="0"/>
              <a:t>it may be prestressed </a:t>
            </a:r>
            <a:r>
              <a:rPr lang="en-US" sz="1800" dirty="0"/>
              <a:t>by a central bolt. The tail and head mass lower the resonance frequency of the device.</a:t>
            </a:r>
          </a:p>
          <a:p>
            <a:r>
              <a:rPr lang="en-US" sz="1800" dirty="0"/>
              <a:t>In this </a:t>
            </a:r>
            <a:r>
              <a:rPr lang="en-US" sz="1800" dirty="0" smtClean="0"/>
              <a:t>application </a:t>
            </a:r>
            <a:r>
              <a:rPr lang="en-US" sz="1800" dirty="0"/>
              <a:t>the frequency response of the transducer when the bolt is not </a:t>
            </a:r>
            <a:r>
              <a:rPr lang="en-US" sz="1800" dirty="0" smtClean="0"/>
              <a:t>prestressed </a:t>
            </a:r>
            <a:r>
              <a:rPr lang="en-US" sz="1800" dirty="0"/>
              <a:t>is studied. The Acoustic-Piezoelectric Interaction, Frequency Domain Interface of the Acoustics Module is used for the study. This interface has all the predefined multiphysics couplings </a:t>
            </a:r>
            <a:r>
              <a:rPr lang="en-US" sz="1800" dirty="0" smtClean="0"/>
              <a:t>necessary </a:t>
            </a:r>
            <a:r>
              <a:rPr lang="en-US" sz="1800" dirty="0"/>
              <a:t>to model this </a:t>
            </a:r>
            <a:r>
              <a:rPr lang="en-US" sz="1800" dirty="0" smtClean="0"/>
              <a:t>system:</a:t>
            </a:r>
          </a:p>
          <a:p>
            <a:pPr lvl="1"/>
            <a:r>
              <a:rPr lang="en-US" sz="1600" dirty="0" smtClean="0"/>
              <a:t>Acoustic-structure</a:t>
            </a:r>
          </a:p>
          <a:p>
            <a:pPr lvl="1"/>
            <a:r>
              <a:rPr lang="en-US" sz="1600" dirty="0" smtClean="0"/>
              <a:t>Electric-structure (</a:t>
            </a:r>
            <a:r>
              <a:rPr lang="en-US" sz="1600" dirty="0" err="1" smtClean="0"/>
              <a:t>piezo</a:t>
            </a:r>
            <a:r>
              <a:rPr lang="en-US" sz="1600" dirty="0" smtClean="0"/>
              <a:t> material)</a:t>
            </a:r>
            <a:endParaRPr lang="en-US" sz="1600" dirty="0"/>
          </a:p>
          <a:p>
            <a:r>
              <a:rPr lang="en-US" sz="1800" dirty="0"/>
              <a:t>The </a:t>
            </a:r>
            <a:r>
              <a:rPr lang="en-US" sz="1800" dirty="0" smtClean="0"/>
              <a:t>application </a:t>
            </a:r>
            <a:r>
              <a:rPr lang="en-US" sz="1800" dirty="0"/>
              <a:t>determines the </a:t>
            </a:r>
            <a:r>
              <a:rPr lang="en-US" sz="1800" dirty="0" smtClean="0"/>
              <a:t>deformation </a:t>
            </a:r>
            <a:r>
              <a:rPr lang="en-US" sz="1800" dirty="0"/>
              <a:t>and stresses in the device, the radiated pressure field and sound pressure level, as well as the spatial far-field sensitivity, the transmitting voltage response (TVR) curve of the transducer, and the directivity index (DI) of the sound beam</a:t>
            </a:r>
            <a:r>
              <a:rPr lang="en-US" sz="1800" dirty="0" smtClean="0"/>
              <a:t>.</a:t>
            </a:r>
            <a:endParaRPr lang="en-US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Tonpilz Transducer</a:t>
            </a:r>
          </a:p>
        </p:txBody>
      </p:sp>
      <p:sp>
        <p:nvSpPr>
          <p:cNvPr id="4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Module</a:t>
            </a:r>
          </a:p>
          <a:p>
            <a:pPr lvl="1"/>
            <a:r>
              <a:rPr lang="en-US" dirty="0" smtClean="0"/>
              <a:t>Acoustics Module</a:t>
            </a:r>
          </a:p>
          <a:p>
            <a:r>
              <a:rPr lang="en-US" dirty="0" smtClean="0"/>
              <a:t>Physics interface</a:t>
            </a:r>
          </a:p>
          <a:p>
            <a:pPr lvl="1"/>
            <a:r>
              <a:rPr lang="en-US" dirty="0" smtClean="0"/>
              <a:t>Acoustic-Piezoelectric Interaction</a:t>
            </a:r>
          </a:p>
          <a:p>
            <a:r>
              <a:rPr lang="en-US" dirty="0" smtClean="0"/>
              <a:t>Physics involved</a:t>
            </a:r>
          </a:p>
          <a:p>
            <a:pPr lvl="1"/>
            <a:r>
              <a:rPr lang="en-US" dirty="0" smtClean="0"/>
              <a:t>Electrostatics</a:t>
            </a:r>
          </a:p>
          <a:p>
            <a:pPr lvl="1"/>
            <a:r>
              <a:rPr lang="en-US" dirty="0" smtClean="0"/>
              <a:t>Solid Mechanics</a:t>
            </a:r>
          </a:p>
          <a:p>
            <a:pPr lvl="1"/>
            <a:r>
              <a:rPr lang="en-US" dirty="0" smtClean="0"/>
              <a:t>Pressure Acoustics</a:t>
            </a:r>
          </a:p>
          <a:p>
            <a:r>
              <a:rPr lang="en-US" dirty="0" smtClean="0"/>
              <a:t>Type of analysis</a:t>
            </a:r>
          </a:p>
          <a:p>
            <a:pPr lvl="1"/>
            <a:r>
              <a:rPr lang="en-US" dirty="0" smtClean="0"/>
              <a:t>Frequency Domain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9" t="4257" r="10572"/>
          <a:stretch/>
        </p:blipFill>
        <p:spPr bwMode="auto">
          <a:xfrm>
            <a:off x="4946850" y="2636912"/>
            <a:ext cx="3441574" cy="2929317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939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Setup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651277"/>
            <a:ext cx="2400196" cy="1683384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1381132" y="1421475"/>
            <a:ext cx="6591670" cy="5043226"/>
            <a:chOff x="728248" y="796062"/>
            <a:chExt cx="7300136" cy="5585266"/>
          </a:xfrm>
        </p:grpSpPr>
        <p:grpSp>
          <p:nvGrpSpPr>
            <p:cNvPr id="11" name="Group 10"/>
            <p:cNvGrpSpPr/>
            <p:nvPr/>
          </p:nvGrpSpPr>
          <p:grpSpPr>
            <a:xfrm>
              <a:off x="728248" y="1379553"/>
              <a:ext cx="7300136" cy="4857759"/>
              <a:chOff x="728248" y="1379553"/>
              <a:chExt cx="7300136" cy="4857759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3364491" y="1379553"/>
                <a:ext cx="3326719" cy="48577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" name="Group 1"/>
              <p:cNvGrpSpPr/>
              <p:nvPr/>
            </p:nvGrpSpPr>
            <p:grpSpPr>
              <a:xfrm>
                <a:off x="728248" y="1487622"/>
                <a:ext cx="7300136" cy="3973953"/>
                <a:chOff x="728248" y="1487622"/>
                <a:chExt cx="7300136" cy="3973953"/>
              </a:xfrm>
            </p:grpSpPr>
            <p:sp>
              <p:nvSpPr>
                <p:cNvPr id="20" name="TextBox 19"/>
                <p:cNvSpPr txBox="1"/>
                <p:nvPr/>
              </p:nvSpPr>
              <p:spPr>
                <a:xfrm>
                  <a:off x="3851920" y="3861048"/>
                  <a:ext cx="152657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Water domain</a:t>
                  </a:r>
                  <a:endParaRPr lang="en-US" dirty="0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1295400" y="1903617"/>
                  <a:ext cx="96334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Calibri Light" panose="020F0302020204030204" pitchFamily="34" charset="0"/>
                    </a:rPr>
                    <a:t>Steel bolt</a:t>
                  </a:r>
                  <a:endParaRPr lang="en-US" sz="1600" dirty="0">
                    <a:latin typeface="Calibri Light" panose="020F0302020204030204" pitchFamily="34" charset="0"/>
                  </a:endParaRPr>
                </a:p>
              </p:txBody>
            </p:sp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2336304" y="2089572"/>
                  <a:ext cx="1227584" cy="0"/>
                </a:xfrm>
                <a:prstGeom prst="straightConnector1">
                  <a:avLst/>
                </a:prstGeom>
                <a:ln w="19050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xtBox 22"/>
                <p:cNvSpPr txBox="1"/>
                <p:nvPr/>
              </p:nvSpPr>
              <p:spPr>
                <a:xfrm>
                  <a:off x="4605164" y="1633700"/>
                  <a:ext cx="61356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Calibri Light" panose="020F0302020204030204" pitchFamily="34" charset="0"/>
                    </a:rPr>
                    <a:t>Fixed</a:t>
                  </a:r>
                  <a:endParaRPr lang="en-US" sz="1600" dirty="0">
                    <a:latin typeface="Calibri Light" panose="020F0302020204030204" pitchFamily="34" charset="0"/>
                  </a:endParaRPr>
                </a:p>
              </p:txBody>
            </p:sp>
            <p:cxnSp>
              <p:nvCxnSpPr>
                <p:cNvPr id="25" name="Straight Arrow Connector 24"/>
                <p:cNvCxnSpPr/>
                <p:nvPr/>
              </p:nvCxnSpPr>
              <p:spPr>
                <a:xfrm flipH="1">
                  <a:off x="4017798" y="1828800"/>
                  <a:ext cx="640080" cy="0"/>
                </a:xfrm>
                <a:prstGeom prst="straightConnector1">
                  <a:avLst/>
                </a:prstGeom>
                <a:ln w="19050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Oval 26"/>
                <p:cNvSpPr/>
                <p:nvPr/>
              </p:nvSpPr>
              <p:spPr>
                <a:xfrm>
                  <a:off x="3657600" y="2061647"/>
                  <a:ext cx="360040" cy="751438"/>
                </a:xfrm>
                <a:prstGeom prst="ellipse">
                  <a:avLst/>
                </a:prstGeom>
                <a:noFill/>
                <a:ln w="190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4111247" y="2252700"/>
                  <a:ext cx="110748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Calibri Light" panose="020F0302020204030204" pitchFamily="34" charset="0"/>
                    </a:rPr>
                    <a:t>PZT-4 stack</a:t>
                  </a:r>
                  <a:endParaRPr lang="en-US" sz="1600" dirty="0">
                    <a:latin typeface="Calibri Light" panose="020F0302020204030204" pitchFamily="34" charset="0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1197232" y="2648635"/>
                  <a:ext cx="1061509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Calibri Light" panose="020F0302020204030204" pitchFamily="34" charset="0"/>
                    </a:rPr>
                    <a:t>Aluminum</a:t>
                  </a:r>
                </a:p>
                <a:p>
                  <a:r>
                    <a:rPr lang="en-US" sz="1600" dirty="0" smtClean="0">
                      <a:latin typeface="Calibri Light" panose="020F0302020204030204" pitchFamily="34" charset="0"/>
                    </a:rPr>
                    <a:t>head mass</a:t>
                  </a:r>
                  <a:endParaRPr lang="en-US" sz="1600" dirty="0">
                    <a:latin typeface="Calibri Light" panose="020F0302020204030204" pitchFamily="34" charset="0"/>
                  </a:endParaRPr>
                </a:p>
              </p:txBody>
            </p: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2336304" y="2971800"/>
                  <a:ext cx="1348807" cy="0"/>
                </a:xfrm>
                <a:prstGeom prst="straightConnector1">
                  <a:avLst/>
                </a:prstGeom>
                <a:ln w="19050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/>
                <p:cNvSpPr txBox="1"/>
                <p:nvPr/>
              </p:nvSpPr>
              <p:spPr>
                <a:xfrm>
                  <a:off x="6303810" y="4876800"/>
                  <a:ext cx="1724574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smtClean="0">
                      <a:latin typeface="Calibri Light" panose="020F0302020204030204" pitchFamily="34" charset="0"/>
                    </a:rPr>
                    <a:t>Perfectly matched</a:t>
                  </a:r>
                  <a:br>
                    <a:rPr lang="en-US" sz="1600" dirty="0" smtClean="0">
                      <a:latin typeface="Calibri Light" panose="020F0302020204030204" pitchFamily="34" charset="0"/>
                    </a:rPr>
                  </a:br>
                  <a:r>
                    <a:rPr lang="en-US" sz="1600" dirty="0" smtClean="0">
                      <a:latin typeface="Calibri Light" panose="020F0302020204030204" pitchFamily="34" charset="0"/>
                    </a:rPr>
                    <a:t>layer (PML)</a:t>
                  </a:r>
                  <a:endParaRPr lang="en-US" sz="1600" dirty="0">
                    <a:latin typeface="Calibri Light" panose="020F0302020204030204" pitchFamily="34" charset="0"/>
                  </a:endParaRPr>
                </a:p>
              </p:txBody>
            </p:sp>
            <p:cxnSp>
              <p:nvCxnSpPr>
                <p:cNvPr id="32" name="Straight Arrow Connector 31"/>
                <p:cNvCxnSpPr/>
                <p:nvPr/>
              </p:nvCxnSpPr>
              <p:spPr>
                <a:xfrm flipH="1">
                  <a:off x="5496432" y="5071900"/>
                  <a:ext cx="822960" cy="0"/>
                </a:xfrm>
                <a:prstGeom prst="straightConnector1">
                  <a:avLst/>
                </a:prstGeom>
                <a:ln w="19050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/>
                <p:cNvSpPr txBox="1"/>
                <p:nvPr/>
              </p:nvSpPr>
              <p:spPr>
                <a:xfrm>
                  <a:off x="907281" y="1487622"/>
                  <a:ext cx="135146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Calibri Light" panose="020F0302020204030204" pitchFamily="34" charset="0"/>
                    </a:rPr>
                    <a:t>Steel tail mass</a:t>
                  </a:r>
                  <a:endParaRPr lang="en-US" sz="1600" dirty="0">
                    <a:latin typeface="Calibri Light" panose="020F0302020204030204" pitchFamily="34" charset="0"/>
                  </a:endParaRPr>
                </a:p>
              </p:txBody>
            </p:sp>
            <p:cxnSp>
              <p:nvCxnSpPr>
                <p:cNvPr id="17" name="Straight Arrow Connector 16"/>
                <p:cNvCxnSpPr/>
                <p:nvPr/>
              </p:nvCxnSpPr>
              <p:spPr>
                <a:xfrm>
                  <a:off x="2336304" y="1707332"/>
                  <a:ext cx="1443608" cy="0"/>
                </a:xfrm>
                <a:prstGeom prst="straightConnector1">
                  <a:avLst/>
                </a:prstGeom>
                <a:ln w="19050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23"/>
                <p:cNvSpPr txBox="1"/>
                <p:nvPr/>
              </p:nvSpPr>
              <p:spPr>
                <a:xfrm>
                  <a:off x="728248" y="3574757"/>
                  <a:ext cx="1709523" cy="64762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smtClean="0">
                      <a:latin typeface="Calibri Light" panose="020F0302020204030204" pitchFamily="34" charset="0"/>
                    </a:rPr>
                    <a:t>Rotational</a:t>
                  </a:r>
                  <a:br>
                    <a:rPr lang="en-US" sz="1600" dirty="0" smtClean="0">
                      <a:latin typeface="Calibri Light" panose="020F0302020204030204" pitchFamily="34" charset="0"/>
                    </a:rPr>
                  </a:br>
                  <a:r>
                    <a:rPr lang="en-US" sz="1600" dirty="0" smtClean="0">
                      <a:latin typeface="Calibri Light" panose="020F0302020204030204" pitchFamily="34" charset="0"/>
                    </a:rPr>
                    <a:t>symmetry z-axis</a:t>
                  </a:r>
                  <a:endParaRPr lang="en-US" sz="1600" dirty="0">
                    <a:latin typeface="Calibri Light" panose="020F0302020204030204" pitchFamily="34" charset="0"/>
                  </a:endParaRPr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2336304" y="3897922"/>
                  <a:ext cx="1177780" cy="0"/>
                </a:xfrm>
                <a:prstGeom prst="straightConnector1">
                  <a:avLst/>
                </a:prstGeom>
                <a:ln w="19050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" name="Straight Arrow Connector 3"/>
            <p:cNvCxnSpPr/>
            <p:nvPr/>
          </p:nvCxnSpPr>
          <p:spPr>
            <a:xfrm flipV="1">
              <a:off x="3514084" y="980728"/>
              <a:ext cx="0" cy="54006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3503874" y="796062"/>
              <a:ext cx="276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z</a:t>
              </a:r>
              <a:endParaRPr lang="en-US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05050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127" y="4751040"/>
            <a:ext cx="2171700" cy="8382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Coordinate </a:t>
            </a:r>
            <a:r>
              <a:rPr lang="sv-SE" dirty="0" smtClean="0"/>
              <a:t>System:</a:t>
            </a:r>
            <a:br>
              <a:rPr lang="sv-SE" dirty="0" smtClean="0"/>
            </a:br>
            <a:r>
              <a:rPr lang="sv-SE" dirty="0" smtClean="0"/>
              <a:t>Po</a:t>
            </a:r>
            <a:r>
              <a:rPr lang="en-US" dirty="0"/>
              <a:t>ling </a:t>
            </a:r>
            <a:r>
              <a:rPr lang="en-US" dirty="0" smtClean="0"/>
              <a:t>Direction in Piezo Stack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Opposite poling direction in alternate PZT </a:t>
            </a:r>
            <a:r>
              <a:rPr lang="en-US" dirty="0" smtClean="0"/>
              <a:t>disk.</a:t>
            </a:r>
            <a:endParaRPr lang="en-US" dirty="0" smtClean="0"/>
          </a:p>
          <a:p>
            <a:r>
              <a:rPr lang="en-US" dirty="0" smtClean="0"/>
              <a:t>Common electrical connection at junction of PZT </a:t>
            </a:r>
            <a:r>
              <a:rPr lang="en-US" dirty="0" smtClean="0"/>
              <a:t>disks.</a:t>
            </a:r>
            <a:endParaRPr lang="en-US" dirty="0" smtClean="0"/>
          </a:p>
          <a:p>
            <a:r>
              <a:rPr lang="en-US" dirty="0" smtClean="0"/>
              <a:t>Maximize structural displacement when operating in </a:t>
            </a:r>
            <a:r>
              <a:rPr lang="en-US" dirty="0" smtClean="0"/>
              <a:t>33-mode.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321447"/>
            <a:ext cx="2326481" cy="1259681"/>
          </a:xfrm>
          <a:prstGeom prst="rect">
            <a:avLst/>
          </a:prstGeom>
          <a:ln>
            <a:noFill/>
          </a:ln>
          <a:effectLst>
            <a:outerShdw blurRad="63500" dist="254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043608" y="3812016"/>
            <a:ext cx="4111256" cy="2209272"/>
            <a:chOff x="1600200" y="2329934"/>
            <a:chExt cx="4111256" cy="2209272"/>
          </a:xfrm>
        </p:grpSpPr>
        <p:sp>
          <p:nvSpPr>
            <p:cNvPr id="6" name="Rectangle 5"/>
            <p:cNvSpPr/>
            <p:nvPr/>
          </p:nvSpPr>
          <p:spPr>
            <a:xfrm>
              <a:off x="1600200" y="2514600"/>
              <a:ext cx="2362200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600200" y="2971800"/>
              <a:ext cx="2362200" cy="457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600200" y="3886200"/>
              <a:ext cx="2362200" cy="457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600200" y="3429000"/>
              <a:ext cx="2362200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2041451" y="4006701"/>
              <a:ext cx="0" cy="228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2667000" y="4005072"/>
              <a:ext cx="0" cy="228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3287233" y="4005072"/>
              <a:ext cx="0" cy="228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2046767" y="3083297"/>
              <a:ext cx="0" cy="228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2672316" y="3081668"/>
              <a:ext cx="0" cy="228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3292549" y="3081668"/>
              <a:ext cx="0" cy="228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10800000" flipV="1">
              <a:off x="2046767" y="3551130"/>
              <a:ext cx="0" cy="2286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10800000" flipV="1">
              <a:off x="2672316" y="3549501"/>
              <a:ext cx="0" cy="2286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10800000" flipV="1">
              <a:off x="3292549" y="3549501"/>
              <a:ext cx="0" cy="2286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10800000" flipV="1">
              <a:off x="2046768" y="2634961"/>
              <a:ext cx="0" cy="2286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10800000" flipV="1">
              <a:off x="2672317" y="2633332"/>
              <a:ext cx="0" cy="2286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10800000" flipV="1">
              <a:off x="3292550" y="2633332"/>
              <a:ext cx="0" cy="2286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962400" y="4343400"/>
              <a:ext cx="685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962400" y="3886200"/>
              <a:ext cx="685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962400" y="3429000"/>
              <a:ext cx="685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962400" y="2971800"/>
              <a:ext cx="685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962400" y="2514600"/>
              <a:ext cx="685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4644656" y="4169874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 Light" panose="020F0302020204030204" pitchFamily="34" charset="0"/>
                </a:rPr>
                <a:t>Ground</a:t>
              </a:r>
              <a:endParaRPr lang="en-US" dirty="0">
                <a:latin typeface="Calibri Light" panose="020F030202020403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644656" y="3701534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 Light" panose="020F0302020204030204" pitchFamily="34" charset="0"/>
                </a:rPr>
                <a:t>1 V (</a:t>
              </a:r>
              <a:r>
                <a:rPr lang="en-US" dirty="0" err="1" smtClean="0">
                  <a:latin typeface="Calibri Light" panose="020F0302020204030204" pitchFamily="34" charset="0"/>
                </a:rPr>
                <a:t>rms</a:t>
              </a:r>
              <a:r>
                <a:rPr lang="en-US" dirty="0" smtClean="0">
                  <a:latin typeface="Calibri Light" panose="020F0302020204030204" pitchFamily="34" charset="0"/>
                </a:rPr>
                <a:t>)</a:t>
              </a:r>
              <a:endParaRPr lang="en-US" dirty="0">
                <a:latin typeface="Calibri Light" panose="020F030202020403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644656" y="2329934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 Light" panose="020F0302020204030204" pitchFamily="34" charset="0"/>
                </a:rPr>
                <a:t>Ground</a:t>
              </a:r>
              <a:endParaRPr lang="en-US" dirty="0">
                <a:latin typeface="Calibri Light" panose="020F030202020403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44656" y="3244334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 Light" panose="020F0302020204030204" pitchFamily="34" charset="0"/>
                </a:rPr>
                <a:t>Ground</a:t>
              </a:r>
              <a:endParaRPr lang="en-US" dirty="0">
                <a:latin typeface="Calibri Light" panose="020F030202020403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44656" y="2787134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 Light" panose="020F0302020204030204" pitchFamily="34" charset="0"/>
                </a:rPr>
                <a:t>1 V (</a:t>
              </a:r>
              <a:r>
                <a:rPr lang="en-US" dirty="0" err="1" smtClean="0">
                  <a:latin typeface="Calibri Light" panose="020F0302020204030204" pitchFamily="34" charset="0"/>
                </a:rPr>
                <a:t>rms</a:t>
              </a:r>
              <a:r>
                <a:rPr lang="en-US" dirty="0" smtClean="0">
                  <a:latin typeface="Calibri Light" panose="020F0302020204030204" pitchFamily="34" charset="0"/>
                </a:rPr>
                <a:t>)</a:t>
              </a:r>
              <a:endParaRPr lang="en-US" dirty="0">
                <a:latin typeface="Calibri Light" panose="020F0302020204030204" pitchFamily="34" charset="0"/>
              </a:endParaRPr>
            </a:p>
          </p:txBody>
        </p:sp>
      </p:grpSp>
      <p:sp>
        <p:nvSpPr>
          <p:cNvPr id="6144" name="TextBox 6143"/>
          <p:cNvSpPr txBox="1"/>
          <p:nvPr/>
        </p:nvSpPr>
        <p:spPr>
          <a:xfrm>
            <a:off x="5762127" y="5651956"/>
            <a:ext cx="2554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 Light" panose="020F0302020204030204" pitchFamily="34" charset="0"/>
              </a:rPr>
              <a:t>Set </a:t>
            </a:r>
            <a:r>
              <a:rPr lang="en-US" dirty="0" smtClean="0">
                <a:latin typeface="Calibri Light" panose="020F0302020204030204" pitchFamily="34" charset="0"/>
                <a:sym typeface="Symbol"/>
              </a:rPr>
              <a:t> = 0, </a:t>
            </a:r>
            <a:r>
              <a:rPr lang="en-US" dirty="0" smtClean="0">
                <a:latin typeface="Calibri Light" panose="020F0302020204030204" pitchFamily="34" charset="0"/>
              </a:rPr>
              <a:t> = </a:t>
            </a:r>
            <a:r>
              <a:rPr lang="en-US" dirty="0" smtClean="0">
                <a:latin typeface="Calibri Light" panose="020F0302020204030204" pitchFamily="34" charset="0"/>
                <a:sym typeface="Symbol"/>
              </a:rPr>
              <a:t>, and  = 0</a:t>
            </a: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93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Materials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 up the materials for the different domains under the Materials </a:t>
            </a:r>
            <a:r>
              <a:rPr lang="en-US" dirty="0" smtClean="0"/>
              <a:t>node.</a:t>
            </a:r>
            <a:endParaRPr lang="en-US" dirty="0" smtClean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625" y="2804981"/>
            <a:ext cx="1981680" cy="1659746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332" y="2804981"/>
            <a:ext cx="1981680" cy="1659746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56" y="4578346"/>
            <a:ext cx="1980749" cy="1658966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332" y="4578346"/>
            <a:ext cx="1980748" cy="1658966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77364" y="4095395"/>
            <a:ext cx="1294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Calibri Light" panose="020F0302020204030204" pitchFamily="34" charset="0"/>
              </a:rPr>
              <a:t>PZT-4</a:t>
            </a:r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9695" y="4095395"/>
            <a:ext cx="1931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Calibri Light" panose="020F0302020204030204" pitchFamily="34" charset="0"/>
              </a:rPr>
              <a:t>Aluminum</a:t>
            </a:r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39695" y="5867980"/>
            <a:ext cx="1931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Calibri Light" panose="020F0302020204030204" pitchFamily="34" charset="0"/>
              </a:rPr>
              <a:t>Water</a:t>
            </a:r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3209" y="5867980"/>
            <a:ext cx="1179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Calibri Light" panose="020F0302020204030204" pitchFamily="34" charset="0"/>
              </a:rPr>
              <a:t>Steel</a:t>
            </a:r>
            <a:endParaRPr lang="en-US" dirty="0">
              <a:latin typeface="Calibri Light" panose="020F030202020403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76119" y="2834754"/>
            <a:ext cx="2581273" cy="8001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94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Results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Displacement</a:t>
            </a:r>
            <a:r>
              <a:rPr lang="en-US" dirty="0"/>
              <a:t> </a:t>
            </a:r>
            <a:r>
              <a:rPr lang="en-US" dirty="0" smtClean="0"/>
              <a:t>and the electric potential.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36912"/>
            <a:ext cx="3347374" cy="331236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36912"/>
            <a:ext cx="3347373" cy="331236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67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Results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Acoustic pressure and the sound pressure level (SPL).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80928"/>
            <a:ext cx="3110528" cy="30780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08920"/>
            <a:ext cx="3110161" cy="307763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43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Transmitting Voltage Response (TVR)</a:t>
            </a:r>
            <a:endParaRPr lang="sv-SE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TVR represents the sensitivity of the transducer measured at a distance of 1 m and driven at 1 V rms.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This corresponds to plotting: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 err="1" smtClean="0"/>
              <a:t>pfar</a:t>
            </a:r>
            <a:r>
              <a:rPr lang="en-US" dirty="0" smtClean="0"/>
              <a:t>(…) is the far field operator defined in the far-field feature. The expression for the TVR is defined under </a:t>
            </a:r>
            <a:r>
              <a:rPr lang="en-US" b="1" dirty="0" smtClean="0"/>
              <a:t>Definitions &gt; Variables 1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4066866"/>
            <a:ext cx="7081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20*log10(</a:t>
            </a:r>
            <a:r>
              <a:rPr lang="en-US" dirty="0" err="1"/>
              <a:t>sqrt</a:t>
            </a:r>
            <a:r>
              <a:rPr lang="en-US" dirty="0"/>
              <a:t>(0.5*</a:t>
            </a:r>
            <a:r>
              <a:rPr lang="en-US" dirty="0" err="1"/>
              <a:t>pfar</a:t>
            </a:r>
            <a:r>
              <a:rPr lang="en-US" dirty="0"/>
              <a:t>(0,0,-1[m])*</a:t>
            </a:r>
            <a:r>
              <a:rPr lang="en-US" dirty="0" err="1"/>
              <a:t>conj</a:t>
            </a:r>
            <a:r>
              <a:rPr lang="en-US" dirty="0"/>
              <a:t>(</a:t>
            </a:r>
            <a:r>
              <a:rPr lang="en-US" dirty="0" err="1"/>
              <a:t>pfar</a:t>
            </a:r>
            <a:r>
              <a:rPr lang="en-US" dirty="0"/>
              <a:t>(0,0,-1[m</a:t>
            </a:r>
            <a:r>
              <a:rPr lang="en-US" dirty="0" smtClean="0"/>
              <a:t>])))/</a:t>
            </a:r>
            <a:r>
              <a:rPr lang="en-US" dirty="0" err="1" smtClean="0"/>
              <a:t>Vrms</a:t>
            </a:r>
            <a:r>
              <a:rPr lang="en-US" dirty="0" smtClean="0"/>
              <a:t>/1[µPa/V])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84342" y="2780928"/>
                <a:ext cx="3743654" cy="5946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a-DK" b="0" i="1" smtClean="0">
                        <a:latin typeface="Cambria Math"/>
                      </a:rPr>
                      <m:t>𝑇𝑉𝑅</m:t>
                    </m:r>
                    <m:r>
                      <a:rPr lang="da-DK" b="0" i="1" smtClean="0">
                        <a:latin typeface="Cambria Math"/>
                      </a:rPr>
                      <m:t>=20</m:t>
                    </m:r>
                    <m:r>
                      <m:rPr>
                        <m:sty m:val="p"/>
                      </m:rPr>
                      <a:rPr lang="da-DK" b="0" i="0" smtClean="0">
                        <a:latin typeface="Cambria Math"/>
                      </a:rPr>
                      <m:t>log</m:t>
                    </m:r>
                    <m:r>
                      <a:rPr lang="da-DK" b="0" i="1" smtClean="0">
                        <a:latin typeface="Cambria Math"/>
                      </a:rPr>
                      <m:t>⁡</m:t>
                    </m:r>
                    <m:d>
                      <m:dPr>
                        <m:ctrlPr>
                          <a:rPr lang="da-DK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da-DK" b="0" i="1" smtClean="0">
                                <a:latin typeface="Cambria Math"/>
                              </a:rPr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da-DK" i="1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da-DK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da-DK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a-DK" i="1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da-DK" i="1">
                                            <a:latin typeface="Cambria Math"/>
                                          </a:rPr>
                                          <m:t>𝑟𝑚𝑠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da-DK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a-DK" i="1">
                                            <a:latin typeface="Cambria Math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da-DK" i="1">
                                            <a:latin typeface="Cambria Math"/>
                                          </a:rPr>
                                          <m:t>𝑟𝑚𝑠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num>
                          <m:den>
                            <m:r>
                              <a:rPr lang="da-DK" i="1">
                                <a:latin typeface="Cambria Math"/>
                              </a:rPr>
                              <m:t>1 µ</m:t>
                            </m:r>
                            <m:r>
                              <a:rPr lang="da-DK" i="1">
                                <a:latin typeface="Cambria Math"/>
                              </a:rPr>
                              <m:t>𝑃𝑎</m:t>
                            </m:r>
                            <m:r>
                              <a:rPr lang="da-DK" i="1">
                                <a:latin typeface="Cambria Math"/>
                              </a:rPr>
                              <m:t>/</m:t>
                            </m:r>
                            <m:r>
                              <a:rPr lang="da-DK" i="1">
                                <a:latin typeface="Cambria Math"/>
                              </a:rPr>
                              <m:t>𝑉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  at  1 m</a:t>
                </a:r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4342" y="2780928"/>
                <a:ext cx="3743654" cy="594650"/>
              </a:xfrm>
              <a:prstGeom prst="rect">
                <a:avLst/>
              </a:prstGeom>
              <a:blipFill rotWithShape="1">
                <a:blip r:embed="rId2"/>
                <a:stretch>
                  <a:fillRect r="-326" b="-9184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863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626</Words>
  <Application>Microsoft Office PowerPoint</Application>
  <PresentationFormat>On-screen Show (4:3)</PresentationFormat>
  <Paragraphs>82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Tonpilz Piezo Transducer</vt:lpstr>
      <vt:lpstr>Background and Motivation</vt:lpstr>
      <vt:lpstr>Tonpilz Transducer</vt:lpstr>
      <vt:lpstr>Model Setup</vt:lpstr>
      <vt:lpstr>Coordinate System: Poling Direction in Piezo Stack</vt:lpstr>
      <vt:lpstr>Materials</vt:lpstr>
      <vt:lpstr>Results</vt:lpstr>
      <vt:lpstr>Results</vt:lpstr>
      <vt:lpstr>Transmitting Voltage Response (TVR)</vt:lpstr>
      <vt:lpstr>Transmitting Voltage Response (TVR)</vt:lpstr>
      <vt:lpstr>Directivity Index (DI)</vt:lpstr>
      <vt:lpstr>Directivity Index (DI)</vt:lpstr>
      <vt:lpstr>Specific Acoustic Impedance</vt:lpstr>
      <vt:lpstr>On-axis Pressure (near to far field)</vt:lpstr>
      <vt:lpstr>Far-Field Spatial Response</vt:lpstr>
      <vt:lpstr>Exterior Field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2013-02-22T13:15:03Z</dcterms:created>
  <dcterms:modified xsi:type="dcterms:W3CDTF">2016-01-04T08:32:58Z</dcterms:modified>
</cp:coreProperties>
</file>