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3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9" autoAdjust="0"/>
    <p:restoredTop sz="94622" autoAdjust="0"/>
  </p:normalViewPr>
  <p:slideViewPr>
    <p:cSldViewPr snapToGrid="0">
      <p:cViewPr varScale="1">
        <p:scale>
          <a:sx n="94" d="100"/>
          <a:sy n="94" d="100"/>
        </p:scale>
        <p:origin x="-4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v-SE" altLang="sv-SE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sv-SE" altLang="sv-SE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v-SE" altLang="sv-SE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79F08865-5F31-41D5-8CBE-A263F7B94FA0}" type="slidenum">
              <a:rPr lang="sv-SE" altLang="sv-SE"/>
              <a:pPr/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2257771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 altLang="sv-SE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 altLang="sv-SE"/>
          </a:p>
        </p:txBody>
      </p:sp>
      <p:sp>
        <p:nvSpPr>
          <p:cNvPr id="1044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44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v-SE" smtClean="0"/>
              <a:t>Click to edit Master text styles</a:t>
            </a:r>
          </a:p>
          <a:p>
            <a:pPr lvl="1"/>
            <a:r>
              <a:rPr lang="en-US" altLang="sv-SE" smtClean="0"/>
              <a:t>Second level</a:t>
            </a:r>
          </a:p>
          <a:p>
            <a:pPr lvl="2"/>
            <a:r>
              <a:rPr lang="en-US" altLang="sv-SE" smtClean="0"/>
              <a:t>Third level</a:t>
            </a:r>
          </a:p>
          <a:p>
            <a:pPr lvl="3"/>
            <a:r>
              <a:rPr lang="en-US" altLang="sv-SE" smtClean="0"/>
              <a:t>Fourth level</a:t>
            </a:r>
          </a:p>
          <a:p>
            <a:pPr lvl="4"/>
            <a:r>
              <a:rPr lang="en-US" altLang="sv-SE" smtClean="0"/>
              <a:t>Fifth level</a:t>
            </a:r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 altLang="sv-SE"/>
          </a:p>
        </p:txBody>
      </p:sp>
      <p:sp>
        <p:nvSpPr>
          <p:cNvPr id="1044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FDDA999F-32D2-4C26-9B19-389E3F9CDAF3}" type="slidenum">
              <a:rPr lang="en-US" altLang="sv-SE"/>
              <a:pPr/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930496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28D774-C069-4580-A6EC-7263FF158896}" type="slidenum">
              <a:rPr lang="en-US" altLang="sv-SE"/>
              <a:pPr/>
              <a:t>1</a:t>
            </a:fld>
            <a:endParaRPr lang="en-US" altLang="sv-SE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92A37B-2409-4E90-8D75-4AAE0134A5A4}" type="slidenum">
              <a:rPr lang="en-US" altLang="sv-SE"/>
              <a:pPr/>
              <a:t>2</a:t>
            </a:fld>
            <a:endParaRPr lang="en-US" altLang="sv-SE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816232-306E-442E-97D1-836D239A00C3}" type="slidenum">
              <a:rPr lang="en-US" altLang="sv-SE"/>
              <a:pPr/>
              <a:t>3</a:t>
            </a:fld>
            <a:endParaRPr lang="en-US" altLang="sv-SE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24055-D0CC-4EFF-A988-98F0AA24DF8C}" type="slidenum">
              <a:rPr lang="en-US" altLang="sv-SE"/>
              <a:pPr/>
              <a:t>4</a:t>
            </a:fld>
            <a:endParaRPr lang="en-US" altLang="sv-SE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 altLang="sv-S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BCDD4F-4A35-46EE-914F-359B5D0D2E3C}" type="slidenum">
              <a:rPr lang="en-US" altLang="sv-SE"/>
              <a:pPr/>
              <a:t>6</a:t>
            </a:fld>
            <a:endParaRPr lang="en-US" altLang="sv-SE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 alt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609600" y="6159753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© Copyright </a:t>
            </a:r>
            <a:r>
              <a:rPr lang="en-US" sz="8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2015 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COMSOL. Any of the images, text, and equations here may be copied and modified for your own internal use. All trademarks are the property of their respective owners. See 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  <a:hlinkClick r:id="rId2"/>
              </a:rPr>
              <a:t>www.comsol.com/trademarks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9671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1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662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12/7/2015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20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sv-SE" dirty="0"/>
              <a:t>Superconducting </a:t>
            </a:r>
            <a:r>
              <a:rPr lang="en-US" altLang="sv-SE" dirty="0" smtClean="0"/>
              <a:t>Wire</a:t>
            </a:r>
            <a:endParaRPr lang="en-US" altLang="sv-SE" dirty="0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sv-SE" sz="2400" dirty="0"/>
              <a:t>Specialized </a:t>
            </a:r>
            <a:r>
              <a:rPr lang="en-US" altLang="sv-SE" sz="2400" dirty="0" smtClean="0"/>
              <a:t>Model </a:t>
            </a:r>
            <a:r>
              <a:rPr lang="en-US" altLang="sv-SE" sz="2400" dirty="0"/>
              <a:t>to </a:t>
            </a:r>
            <a:r>
              <a:rPr lang="en-US" altLang="sv-SE" sz="2400" dirty="0" smtClean="0"/>
              <a:t>Handle </a:t>
            </a:r>
            <a:r>
              <a:rPr lang="en-US" altLang="sv-SE" dirty="0"/>
              <a:t>Z</a:t>
            </a:r>
            <a:r>
              <a:rPr lang="en-US" altLang="sv-SE" sz="2400" dirty="0" smtClean="0"/>
              <a:t>ero </a:t>
            </a:r>
            <a:r>
              <a:rPr lang="en-US" altLang="sv-SE" dirty="0"/>
              <a:t>R</a:t>
            </a:r>
            <a:r>
              <a:rPr lang="en-US" altLang="sv-SE" sz="2400" dirty="0" smtClean="0"/>
              <a:t>esistivity</a:t>
            </a:r>
            <a:endParaRPr lang="en-US" altLang="sv-SE" sz="2400" dirty="0"/>
          </a:p>
          <a:p>
            <a:endParaRPr lang="en-US" altLang="sv-SE" sz="2400" dirty="0"/>
          </a:p>
          <a:p>
            <a:r>
              <a:rPr lang="en-US" altLang="sv-SE" sz="1800" dirty="0"/>
              <a:t>based on a suggestion by </a:t>
            </a:r>
          </a:p>
          <a:p>
            <a:r>
              <a:rPr lang="it-IT" altLang="sv-SE" sz="1800" dirty="0"/>
              <a:t>Dr. Roberto Brambilla</a:t>
            </a:r>
          </a:p>
          <a:p>
            <a:r>
              <a:rPr lang="it-IT" altLang="sv-SE" sz="1800" dirty="0"/>
              <a:t>CESI - Superconductivity Dept.</a:t>
            </a:r>
          </a:p>
          <a:p>
            <a:r>
              <a:rPr lang="it-IT" altLang="sv-SE" sz="1800" dirty="0"/>
              <a:t>Milano, Italy</a:t>
            </a:r>
            <a:endParaRPr lang="en-US" altLang="sv-SE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v-SE" dirty="0"/>
              <a:t>Introduction</a:t>
            </a:r>
          </a:p>
        </p:txBody>
      </p:sp>
      <p:sp>
        <p:nvSpPr>
          <p:cNvPr id="87045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sv-SE" dirty="0"/>
              <a:t>The superconducting phenomena was discovered in 1911. The superconductive state of a material is limited by the temperature, current density, and magnetic </a:t>
            </a:r>
            <a:r>
              <a:rPr lang="en-US" altLang="sv-SE" dirty="0" smtClean="0"/>
              <a:t>field.</a:t>
            </a:r>
            <a:endParaRPr lang="en-US" altLang="sv-SE" dirty="0"/>
          </a:p>
          <a:p>
            <a:r>
              <a:rPr lang="en-US" altLang="sv-SE" dirty="0"/>
              <a:t>The race towards room-temperature superconductors has stagnated, but the possibility to cool with liquid nitrogen has made commercial applications </a:t>
            </a:r>
            <a:r>
              <a:rPr lang="en-US" altLang="sv-SE" dirty="0" smtClean="0"/>
              <a:t>feasible.</a:t>
            </a:r>
            <a:endParaRPr lang="en-US" altLang="sv-SE" dirty="0"/>
          </a:p>
          <a:p>
            <a:r>
              <a:rPr lang="en-US" altLang="sv-SE" dirty="0"/>
              <a:t>This is the model of a wire cross-section, where the current increases to current levels above the critical current </a:t>
            </a:r>
            <a:r>
              <a:rPr lang="en-US" altLang="sv-SE" dirty="0" smtClean="0"/>
              <a:t>density.</a:t>
            </a:r>
            <a:endParaRPr lang="en-US" alt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v-SE" dirty="0"/>
              <a:t>Model Definition – </a:t>
            </a:r>
            <a:r>
              <a:rPr lang="en-US" altLang="sv-SE" dirty="0" smtClean="0"/>
              <a:t>Geometry</a:t>
            </a:r>
            <a:endParaRPr lang="en-US" altLang="sv-SE" dirty="0"/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sv-SE" dirty="0"/>
              <a:t>The geometry is a cross-section of a wire surrounded by </a:t>
            </a:r>
            <a:r>
              <a:rPr lang="en-US" altLang="sv-SE" dirty="0" smtClean="0"/>
              <a:t>air.</a:t>
            </a:r>
            <a:endParaRPr lang="en-US" altLang="sv-SE" dirty="0"/>
          </a:p>
        </p:txBody>
      </p:sp>
      <p:pic>
        <p:nvPicPr>
          <p:cNvPr id="1136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850" y="2471147"/>
            <a:ext cx="4976301" cy="3732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v-SE" dirty="0"/>
              <a:t>Model Definition – </a:t>
            </a:r>
            <a:r>
              <a:rPr lang="en-US" altLang="sv-SE" dirty="0" smtClean="0"/>
              <a:t>Equations</a:t>
            </a:r>
            <a:endParaRPr lang="en-US" altLang="sv-SE" dirty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457199" y="1828800"/>
            <a:ext cx="8353169" cy="4343401"/>
          </a:xfrm>
        </p:spPr>
        <p:txBody>
          <a:bodyPr>
            <a:noAutofit/>
          </a:bodyPr>
          <a:lstStyle/>
          <a:p>
            <a:r>
              <a:rPr lang="en-US" altLang="sv-SE" dirty="0"/>
              <a:t>The current dependent conductivity is model with a relationship between electric field and current:</a:t>
            </a:r>
          </a:p>
          <a:p>
            <a:pPr marL="0" indent="0">
              <a:buNone/>
            </a:pPr>
            <a:endParaRPr lang="en-US" altLang="sv-SE" dirty="0"/>
          </a:p>
          <a:p>
            <a:pPr marL="0" indent="0">
              <a:buNone/>
            </a:pPr>
            <a:endParaRPr lang="en-US" altLang="sv-SE" dirty="0"/>
          </a:p>
          <a:p>
            <a:endParaRPr lang="en-US" altLang="sv-SE" dirty="0"/>
          </a:p>
          <a:p>
            <a:r>
              <a:rPr lang="en-US" altLang="sv-SE" dirty="0"/>
              <a:t>Faraday’s law and </a:t>
            </a:r>
            <a:r>
              <a:rPr lang="en-US" altLang="sv-SE" dirty="0" smtClean="0"/>
              <a:t>Ampère's </a:t>
            </a:r>
            <a:r>
              <a:rPr lang="en-US" altLang="sv-SE" dirty="0"/>
              <a:t>law are used to form the complete system:</a:t>
            </a:r>
          </a:p>
          <a:p>
            <a:pPr marL="0" indent="0">
              <a:buNone/>
            </a:pPr>
            <a:endParaRPr lang="en-US" altLang="sv-SE" dirty="0" smtClean="0"/>
          </a:p>
          <a:p>
            <a:pPr marL="0" indent="0">
              <a:buNone/>
            </a:pPr>
            <a:endParaRPr lang="en-US" altLang="sv-SE" dirty="0"/>
          </a:p>
          <a:p>
            <a:r>
              <a:rPr lang="en-US" altLang="sv-SE" dirty="0"/>
              <a:t>The Magnetic Field Formulation interface is used for this </a:t>
            </a:r>
            <a:r>
              <a:rPr lang="en-US" altLang="sv-SE" dirty="0" smtClean="0"/>
              <a:t>model.</a:t>
            </a:r>
            <a:endParaRPr lang="en-US" altLang="sv-SE" dirty="0"/>
          </a:p>
        </p:txBody>
      </p:sp>
      <p:graphicFrame>
        <p:nvGraphicFramePr>
          <p:cNvPr id="901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1714484"/>
              </p:ext>
            </p:extLst>
          </p:nvPr>
        </p:nvGraphicFramePr>
        <p:xfrm>
          <a:off x="3083719" y="2767091"/>
          <a:ext cx="2976563" cy="103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43" name="Equation" r:id="rId4" imgW="2209680" imgH="761760" progId="Equation.3">
                  <p:embed/>
                </p:oleObj>
              </mc:Choice>
              <mc:Fallback>
                <p:oleObj name="Equation" r:id="rId4" imgW="2209680" imgH="7617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3719" y="2767091"/>
                        <a:ext cx="2976563" cy="1030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2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8267385"/>
              </p:ext>
            </p:extLst>
          </p:nvPr>
        </p:nvGraphicFramePr>
        <p:xfrm>
          <a:off x="3455670" y="5025549"/>
          <a:ext cx="847725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44" name="Equation" r:id="rId6" imgW="634680" imgH="177480" progId="Equation.3">
                  <p:embed/>
                </p:oleObj>
              </mc:Choice>
              <mc:Fallback>
                <p:oleObj name="Equation" r:id="rId6" imgW="634680" imgH="177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5670" y="5025549"/>
                        <a:ext cx="847725" cy="2381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0923780"/>
              </p:ext>
            </p:extLst>
          </p:nvPr>
        </p:nvGraphicFramePr>
        <p:xfrm>
          <a:off x="4905693" y="4880293"/>
          <a:ext cx="1119187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45" name="Equation" r:id="rId8" imgW="838080" imgH="393480" progId="Equation.3">
                  <p:embed/>
                </p:oleObj>
              </mc:Choice>
              <mc:Fallback>
                <p:oleObj name="Equation" r:id="rId8" imgW="838080" imgH="393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5693" y="4880293"/>
                        <a:ext cx="1119187" cy="528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sv-SE" dirty="0"/>
              <a:t>Model Definition – </a:t>
            </a:r>
            <a:r>
              <a:rPr lang="en-US" altLang="sv-SE" dirty="0" smtClean="0"/>
              <a:t>Boundary</a:t>
            </a:r>
            <a:endParaRPr lang="en-US" altLang="sv-SE" dirty="0"/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sv-SE" dirty="0"/>
              <a:t>The current in the conductor is defined by forcing the line integral around the wire to a time-dependent current:</a:t>
            </a:r>
          </a:p>
          <a:p>
            <a:endParaRPr lang="en-US" altLang="sv-SE" dirty="0"/>
          </a:p>
          <a:p>
            <a:endParaRPr lang="en-US" altLang="sv-SE" dirty="0"/>
          </a:p>
          <a:p>
            <a:pPr marL="0" indent="0">
              <a:buNone/>
            </a:pPr>
            <a:endParaRPr lang="en-US" altLang="sv-SE" dirty="0"/>
          </a:p>
          <a:p>
            <a:r>
              <a:rPr lang="en-US" altLang="sv-SE" dirty="0"/>
              <a:t>This is equal to a boundary condition of the tangential H-field at the outer boundary.</a:t>
            </a:r>
          </a:p>
        </p:txBody>
      </p:sp>
      <p:graphicFrame>
        <p:nvGraphicFramePr>
          <p:cNvPr id="112653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5416510"/>
              </p:ext>
            </p:extLst>
          </p:nvPr>
        </p:nvGraphicFramePr>
        <p:xfrm>
          <a:off x="3318749" y="2937020"/>
          <a:ext cx="2506503" cy="660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2" name="Equation" r:id="rId3" imgW="1498320" imgH="393480" progId="Equation.3">
                  <p:embed/>
                </p:oleObj>
              </mc:Choice>
              <mc:Fallback>
                <p:oleObj name="Equation" r:id="rId3" imgW="1498320" imgH="3934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8749" y="2937020"/>
                        <a:ext cx="2506503" cy="66012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v-SE"/>
              <a:t>Results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sv-SE" dirty="0"/>
              <a:t>The current increases in a smooth step to the final value. The current density plot at </a:t>
            </a:r>
            <a:r>
              <a:rPr lang="en-US" altLang="sv-SE" i="1" dirty="0"/>
              <a:t>t</a:t>
            </a:r>
            <a:r>
              <a:rPr lang="en-US" altLang="sv-SE" dirty="0"/>
              <a:t>=0.01</a:t>
            </a:r>
            <a:r>
              <a:rPr lang="en-US" altLang="sv-SE" i="1" dirty="0"/>
              <a:t>s</a:t>
            </a:r>
            <a:r>
              <a:rPr lang="en-US" altLang="sv-SE" dirty="0"/>
              <a:t> and </a:t>
            </a:r>
            <a:r>
              <a:rPr lang="en-US" altLang="sv-SE" i="1" dirty="0"/>
              <a:t>t</a:t>
            </a:r>
            <a:r>
              <a:rPr lang="en-US" altLang="sv-SE" dirty="0"/>
              <a:t>=0.1</a:t>
            </a:r>
            <a:r>
              <a:rPr lang="en-US" altLang="sv-SE" i="1" dirty="0"/>
              <a:t>s</a:t>
            </a:r>
            <a:r>
              <a:rPr lang="en-US" altLang="sv-SE" dirty="0"/>
              <a:t> shows how the </a:t>
            </a:r>
            <a:r>
              <a:rPr lang="en-US" altLang="sv-SE" dirty="0" smtClean="0"/>
              <a:t/>
            </a:r>
            <a:br>
              <a:rPr lang="en-US" altLang="sv-SE" dirty="0" smtClean="0"/>
            </a:br>
            <a:r>
              <a:rPr lang="en-US" altLang="sv-SE" dirty="0" smtClean="0"/>
              <a:t>non-superconducting </a:t>
            </a:r>
            <a:r>
              <a:rPr lang="en-US" altLang="sv-SE" dirty="0"/>
              <a:t>state spreads from the edge of </a:t>
            </a:r>
            <a:r>
              <a:rPr lang="en-US" altLang="sv-SE"/>
              <a:t>the </a:t>
            </a:r>
            <a:r>
              <a:rPr lang="en-US" altLang="sv-SE" smtClean="0"/>
              <a:t>wire.</a:t>
            </a:r>
            <a:endParaRPr lang="en-US" altLang="sv-SE" dirty="0"/>
          </a:p>
        </p:txBody>
      </p:sp>
      <p:sp>
        <p:nvSpPr>
          <p:cNvPr id="102419" name="Text Box 19"/>
          <p:cNvSpPr txBox="1">
            <a:spLocks noChangeArrowheads="1"/>
          </p:cNvSpPr>
          <p:nvPr/>
        </p:nvSpPr>
        <p:spPr bwMode="auto">
          <a:xfrm>
            <a:off x="2056393" y="5901236"/>
            <a:ext cx="88998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v-SE" altLang="sv-SE" sz="1600" i="1" dirty="0">
                <a:latin typeface="Calibri Light" panose="020F0302020204030204" pitchFamily="34" charset="0"/>
              </a:rPr>
              <a:t>t</a:t>
            </a:r>
            <a:r>
              <a:rPr lang="sv-SE" altLang="sv-SE" sz="1600" dirty="0">
                <a:latin typeface="Calibri Light" panose="020F0302020204030204" pitchFamily="34" charset="0"/>
              </a:rPr>
              <a:t> = 0.01</a:t>
            </a:r>
            <a:r>
              <a:rPr lang="sv-SE" altLang="sv-SE" sz="1600" i="1" dirty="0">
                <a:latin typeface="Calibri Light" panose="020F0302020204030204" pitchFamily="34" charset="0"/>
              </a:rPr>
              <a:t>s</a:t>
            </a:r>
            <a:endParaRPr lang="en-US" altLang="sv-SE" sz="1600" i="1" dirty="0">
              <a:latin typeface="Calibri Light" panose="020F0302020204030204" pitchFamily="34" charset="0"/>
            </a:endParaRPr>
          </a:p>
        </p:txBody>
      </p:sp>
      <p:sp>
        <p:nvSpPr>
          <p:cNvPr id="102420" name="Text Box 20"/>
          <p:cNvSpPr txBox="1">
            <a:spLocks noChangeArrowheads="1"/>
          </p:cNvSpPr>
          <p:nvPr/>
        </p:nvSpPr>
        <p:spPr bwMode="auto">
          <a:xfrm>
            <a:off x="6191613" y="5901236"/>
            <a:ext cx="78579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v-SE" altLang="sv-SE" sz="1600" i="1" dirty="0">
                <a:latin typeface="Calibri Light" panose="020F0302020204030204" pitchFamily="34" charset="0"/>
              </a:rPr>
              <a:t>t</a:t>
            </a:r>
            <a:r>
              <a:rPr lang="sv-SE" altLang="sv-SE" sz="1600" dirty="0">
                <a:latin typeface="Calibri Light" panose="020F0302020204030204" pitchFamily="34" charset="0"/>
              </a:rPr>
              <a:t> = 0.1</a:t>
            </a:r>
            <a:r>
              <a:rPr lang="sv-SE" altLang="sv-SE" sz="1600" i="1" dirty="0">
                <a:latin typeface="Calibri Light" panose="020F0302020204030204" pitchFamily="34" charset="0"/>
              </a:rPr>
              <a:t>s</a:t>
            </a:r>
            <a:endParaRPr lang="en-US" altLang="sv-SE" sz="1600" i="1" dirty="0">
              <a:latin typeface="Calibri Light" panose="020F0302020204030204" pitchFamily="34" charset="0"/>
            </a:endParaRPr>
          </a:p>
        </p:txBody>
      </p:sp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28" y="2963593"/>
            <a:ext cx="3961141" cy="2970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6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653" y="2964449"/>
            <a:ext cx="3960000" cy="29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1341</TotalTime>
  <Words>231</Words>
  <Application>Microsoft Office PowerPoint</Application>
  <PresentationFormat>On-screen Show (4:3)</PresentationFormat>
  <Paragraphs>37</Paragraphs>
  <Slides>6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Office Theme</vt:lpstr>
      <vt:lpstr>Equation</vt:lpstr>
      <vt:lpstr>Microsoft Equation 3.0</vt:lpstr>
      <vt:lpstr>Superconducting Wire</vt:lpstr>
      <vt:lpstr>Introduction</vt:lpstr>
      <vt:lpstr>Model Definition – Geometry</vt:lpstr>
      <vt:lpstr>Model Definition – Equations</vt:lpstr>
      <vt:lpstr>Model Definition – Boundary</vt:lpstr>
      <vt:lpstr>Results</vt:lpstr>
    </vt:vector>
  </TitlesOfParts>
  <Company>Comsol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example</dc:title>
  <dc:creator>Ed Fontes</dc:creator>
  <cp:lastModifiedBy>Matilda Ringh</cp:lastModifiedBy>
  <cp:revision>98</cp:revision>
  <dcterms:created xsi:type="dcterms:W3CDTF">2002-08-15T10:35:15Z</dcterms:created>
  <dcterms:modified xsi:type="dcterms:W3CDTF">2015-12-07T09:15:33Z</dcterms:modified>
</cp:coreProperties>
</file>