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27"/>
  </p:notesMasterIdLst>
  <p:sldIdLst>
    <p:sldId id="256" r:id="rId2"/>
    <p:sldId id="260" r:id="rId3"/>
    <p:sldId id="261" r:id="rId4"/>
    <p:sldId id="257" r:id="rId5"/>
    <p:sldId id="262" r:id="rId6"/>
    <p:sldId id="263" r:id="rId7"/>
    <p:sldId id="258" r:id="rId8"/>
    <p:sldId id="259" r:id="rId9"/>
    <p:sldId id="264" r:id="rId10"/>
    <p:sldId id="281" r:id="rId11"/>
    <p:sldId id="282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80" r:id="rId22"/>
    <p:sldId id="283" r:id="rId23"/>
    <p:sldId id="286" r:id="rId24"/>
    <p:sldId id="289" r:id="rId25"/>
    <p:sldId id="290" r:id="rId26"/>
  </p:sldIdLst>
  <p:sldSz cx="9144000" cy="5143500" type="screen16x9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45" autoAdjust="0"/>
    <p:restoredTop sz="88543" autoAdjust="0"/>
  </p:normalViewPr>
  <p:slideViewPr>
    <p:cSldViewPr>
      <p:cViewPr varScale="1">
        <p:scale>
          <a:sx n="157" d="100"/>
          <a:sy n="157" d="100"/>
        </p:scale>
        <p:origin x="-294" y="-9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528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5" Type="http://schemas.openxmlformats.org/officeDocument/2006/relationships/image" Target="../media/image14.wmf"/><Relationship Id="rId4" Type="http://schemas.openxmlformats.org/officeDocument/2006/relationships/image" Target="../media/image13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image" Target="../media/image16.wmf"/><Relationship Id="rId1" Type="http://schemas.openxmlformats.org/officeDocument/2006/relationships/image" Target="../media/image15.wmf"/><Relationship Id="rId4" Type="http://schemas.openxmlformats.org/officeDocument/2006/relationships/image" Target="../media/image18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20.wmf"/><Relationship Id="rId1" Type="http://schemas.openxmlformats.org/officeDocument/2006/relationships/image" Target="../media/image18.wmf"/></Relationships>
</file>

<file path=ppt/drawings/_rels/vmlDrawing5.vml.rels><?xml version="1.0" encoding="UTF-8" standalone="yes"?>
<Relationships xmlns="http://schemas.openxmlformats.org/package/2006/relationships"><Relationship Id="rId8" Type="http://schemas.openxmlformats.org/officeDocument/2006/relationships/image" Target="../media/image20.wmf"/><Relationship Id="rId3" Type="http://schemas.openxmlformats.org/officeDocument/2006/relationships/image" Target="../media/image24.wmf"/><Relationship Id="rId7" Type="http://schemas.openxmlformats.org/officeDocument/2006/relationships/image" Target="../media/image28.wmf"/><Relationship Id="rId12" Type="http://schemas.openxmlformats.org/officeDocument/2006/relationships/image" Target="../media/image32.wmf"/><Relationship Id="rId2" Type="http://schemas.openxmlformats.org/officeDocument/2006/relationships/image" Target="../media/image23.wmf"/><Relationship Id="rId1" Type="http://schemas.openxmlformats.org/officeDocument/2006/relationships/image" Target="../media/image22.wmf"/><Relationship Id="rId6" Type="http://schemas.openxmlformats.org/officeDocument/2006/relationships/image" Target="../media/image27.wmf"/><Relationship Id="rId11" Type="http://schemas.openxmlformats.org/officeDocument/2006/relationships/image" Target="../media/image31.wmf"/><Relationship Id="rId5" Type="http://schemas.openxmlformats.org/officeDocument/2006/relationships/image" Target="../media/image26.wmf"/><Relationship Id="rId10" Type="http://schemas.openxmlformats.org/officeDocument/2006/relationships/image" Target="../media/image30.wmf"/><Relationship Id="rId4" Type="http://schemas.openxmlformats.org/officeDocument/2006/relationships/image" Target="../media/image25.wmf"/><Relationship Id="rId9" Type="http://schemas.openxmlformats.org/officeDocument/2006/relationships/image" Target="../media/image29.w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36.wmf"/><Relationship Id="rId2" Type="http://schemas.openxmlformats.org/officeDocument/2006/relationships/image" Target="../media/image23.wmf"/><Relationship Id="rId1" Type="http://schemas.openxmlformats.org/officeDocument/2006/relationships/image" Target="../media/image35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3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1650C-EEA4-4609-BED4-9DB9055F9F2E}" type="datetimeFigureOut">
              <a:rPr lang="sv-SE" smtClean="0"/>
              <a:t>2015-09-21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0C747D-7900-43FF-925D-059F8746F7B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4789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70C747D-7900-43FF-925D-059F8746F7B6}" type="slidenum">
              <a:rPr lang="sv-SE" smtClean="0"/>
              <a:t>14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256456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omsol.com/trademarks" TargetMode="Externa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TextBox 6"/>
          <p:cNvSpPr txBox="1"/>
          <p:nvPr userDrawn="1"/>
        </p:nvSpPr>
        <p:spPr>
          <a:xfrm>
            <a:off x="381000" y="4552950"/>
            <a:ext cx="2743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" dirty="0">
                <a:solidFill>
                  <a:prstClr val="black"/>
                </a:solidFill>
              </a:rPr>
              <a:t>© Copyright </a:t>
            </a:r>
            <a:r>
              <a:rPr lang="en-US" sz="600" dirty="0" smtClean="0">
                <a:solidFill>
                  <a:prstClr val="black"/>
                </a:solidFill>
              </a:rPr>
              <a:t>2015 </a:t>
            </a:r>
            <a:r>
              <a:rPr lang="en-US" sz="600" dirty="0">
                <a:solidFill>
                  <a:prstClr val="black"/>
                </a:solidFill>
              </a:rPr>
              <a:t>COMSOL. Any of the images, text, and equations here may be copied and modified for your own internal use. All trademarks are the property of their respective owners. See </a:t>
            </a:r>
            <a:r>
              <a:rPr lang="en-US" sz="600" dirty="0">
                <a:solidFill>
                  <a:prstClr val="black"/>
                </a:solidFill>
                <a:hlinkClick r:id="rId2"/>
              </a:rPr>
              <a:t>www.comsol.com/trademarks</a:t>
            </a:r>
            <a:r>
              <a:rPr lang="en-US" sz="600" dirty="0">
                <a:solidFill>
                  <a:prstClr val="black"/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024936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04950"/>
            <a:ext cx="8229600" cy="3124200"/>
          </a:xfrm>
        </p:spPr>
        <p:txBody>
          <a:bodyPr>
            <a:no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3629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1500"/>
            <a:ext cx="8229600" cy="85725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4950"/>
            <a:ext cx="4038600" cy="31242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3361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202"/>
            <a:ext cx="9144000" cy="516475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1D8BD707-D9CF-40AE-B4C6-C98DA3205C09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9/21/2015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Calibri Light" panose="020F0302020204030204" pitchFamily="34" charset="0"/>
              </a:defRPr>
            </a:lvl1pPr>
          </a:lstStyle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828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Calibri Light" panose="020F030202020403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libri Light" panose="020F030202020403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12" Type="http://schemas.openxmlformats.org/officeDocument/2006/relationships/image" Target="../media/image14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11" Type="http://schemas.openxmlformats.org/officeDocument/2006/relationships/oleObject" Target="../embeddings/oleObject6.bin"/><Relationship Id="rId5" Type="http://schemas.openxmlformats.org/officeDocument/2006/relationships/oleObject" Target="../embeddings/oleObject3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5.bin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w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6.w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18.wmf"/><Relationship Id="rId4" Type="http://schemas.openxmlformats.org/officeDocument/2006/relationships/image" Target="../media/image15.wmf"/><Relationship Id="rId9" Type="http://schemas.openxmlformats.org/officeDocument/2006/relationships/oleObject" Target="../embeddings/oleObject10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7" Type="http://schemas.openxmlformats.org/officeDocument/2006/relationships/image" Target="../media/image20.wmf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8.wmf"/><Relationship Id="rId4" Type="http://schemas.openxmlformats.org/officeDocument/2006/relationships/oleObject" Target="../embeddings/oleObject11.bin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oleObject" Target="../embeddings/oleObject18.bin"/><Relationship Id="rId18" Type="http://schemas.openxmlformats.org/officeDocument/2006/relationships/image" Target="../media/image20.wmf"/><Relationship Id="rId26" Type="http://schemas.openxmlformats.org/officeDocument/2006/relationships/image" Target="../media/image32.wmf"/><Relationship Id="rId3" Type="http://schemas.openxmlformats.org/officeDocument/2006/relationships/oleObject" Target="../embeddings/oleObject13.bin"/><Relationship Id="rId21" Type="http://schemas.openxmlformats.org/officeDocument/2006/relationships/oleObject" Target="../embeddings/oleObject22.bin"/><Relationship Id="rId7" Type="http://schemas.openxmlformats.org/officeDocument/2006/relationships/oleObject" Target="../embeddings/oleObject15.bin"/><Relationship Id="rId12" Type="http://schemas.openxmlformats.org/officeDocument/2006/relationships/image" Target="../media/image26.wmf"/><Relationship Id="rId17" Type="http://schemas.openxmlformats.org/officeDocument/2006/relationships/oleObject" Target="../embeddings/oleObject20.bin"/><Relationship Id="rId25" Type="http://schemas.openxmlformats.org/officeDocument/2006/relationships/oleObject" Target="../embeddings/oleObject24.bin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28.wmf"/><Relationship Id="rId20" Type="http://schemas.openxmlformats.org/officeDocument/2006/relationships/image" Target="../media/image29.wmf"/><Relationship Id="rId1" Type="http://schemas.openxmlformats.org/officeDocument/2006/relationships/vmlDrawing" Target="../drawings/vmlDrawing5.vml"/><Relationship Id="rId6" Type="http://schemas.openxmlformats.org/officeDocument/2006/relationships/image" Target="../media/image23.wmf"/><Relationship Id="rId11" Type="http://schemas.openxmlformats.org/officeDocument/2006/relationships/oleObject" Target="../embeddings/oleObject17.bin"/><Relationship Id="rId24" Type="http://schemas.openxmlformats.org/officeDocument/2006/relationships/image" Target="../media/image31.wmf"/><Relationship Id="rId5" Type="http://schemas.openxmlformats.org/officeDocument/2006/relationships/oleObject" Target="../embeddings/oleObject14.bin"/><Relationship Id="rId15" Type="http://schemas.openxmlformats.org/officeDocument/2006/relationships/oleObject" Target="../embeddings/oleObject19.bin"/><Relationship Id="rId23" Type="http://schemas.openxmlformats.org/officeDocument/2006/relationships/oleObject" Target="../embeddings/oleObject23.bin"/><Relationship Id="rId10" Type="http://schemas.openxmlformats.org/officeDocument/2006/relationships/image" Target="../media/image25.wmf"/><Relationship Id="rId19" Type="http://schemas.openxmlformats.org/officeDocument/2006/relationships/oleObject" Target="../embeddings/oleObject21.bin"/><Relationship Id="rId4" Type="http://schemas.openxmlformats.org/officeDocument/2006/relationships/image" Target="../media/image22.wmf"/><Relationship Id="rId9" Type="http://schemas.openxmlformats.org/officeDocument/2006/relationships/oleObject" Target="../embeddings/oleObject16.bin"/><Relationship Id="rId14" Type="http://schemas.openxmlformats.org/officeDocument/2006/relationships/image" Target="../media/image27.wmf"/><Relationship Id="rId22" Type="http://schemas.openxmlformats.org/officeDocument/2006/relationships/image" Target="../media/image30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wmf"/><Relationship Id="rId3" Type="http://schemas.openxmlformats.org/officeDocument/2006/relationships/oleObject" Target="../embeddings/oleObject25.bin"/><Relationship Id="rId7" Type="http://schemas.openxmlformats.org/officeDocument/2006/relationships/oleObject" Target="../embeddings/oleObject27.bin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23.wmf"/><Relationship Id="rId5" Type="http://schemas.openxmlformats.org/officeDocument/2006/relationships/oleObject" Target="../embeddings/oleObject26.bin"/><Relationship Id="rId4" Type="http://schemas.openxmlformats.org/officeDocument/2006/relationships/image" Target="../media/image35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39.wmf"/><Relationship Id="rId5" Type="http://schemas.openxmlformats.org/officeDocument/2006/relationships/oleObject" Target="../embeddings/oleObject28.bin"/><Relationship Id="rId4" Type="http://schemas.openxmlformats.org/officeDocument/2006/relationships/image" Target="../media/image4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3600" noProof="0" dirty="0" smtClean="0"/>
              <a:t>Modeling in </a:t>
            </a:r>
            <a:br>
              <a:rPr lang="en-US" sz="3600" noProof="0" dirty="0" smtClean="0"/>
            </a:br>
            <a:r>
              <a:rPr lang="en-US" sz="3600" noProof="0" dirty="0" smtClean="0"/>
              <a:t>Electrochemical Engineering</a:t>
            </a:r>
            <a:endParaRPr lang="en-US" sz="36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Introduction: Transport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noProof="0" dirty="0" smtClean="0"/>
              <a:t>Transport</a:t>
            </a:r>
          </a:p>
          <a:p>
            <a:pPr lvl="1"/>
            <a:r>
              <a:rPr lang="en-US" sz="1600" noProof="0" dirty="0" smtClean="0"/>
              <a:t>Flux = diff. + conv. + migration</a:t>
            </a:r>
          </a:p>
          <a:p>
            <a:pPr marL="457200" lvl="1" indent="0">
              <a:buNone/>
            </a:pPr>
            <a:endParaRPr lang="en-US" sz="1600" noProof="0" dirty="0" smtClean="0"/>
          </a:p>
          <a:p>
            <a:pPr lvl="1"/>
            <a:r>
              <a:rPr lang="en-US" sz="1600" noProof="0" dirty="0" smtClean="0"/>
              <a:t>Current density</a:t>
            </a:r>
          </a:p>
          <a:p>
            <a:pPr lvl="1"/>
            <a:endParaRPr lang="en-US" sz="1600" noProof="0" dirty="0" smtClean="0"/>
          </a:p>
          <a:p>
            <a:pPr marL="457200" lvl="1" indent="0">
              <a:buNone/>
            </a:pPr>
            <a:endParaRPr lang="en-US" sz="1600" noProof="0" dirty="0" smtClean="0"/>
          </a:p>
          <a:p>
            <a:pPr marL="457200" lvl="1" indent="0">
              <a:buNone/>
            </a:pPr>
            <a:endParaRPr lang="en-US" sz="1600" noProof="0" dirty="0" smtClean="0"/>
          </a:p>
          <a:p>
            <a:pPr lvl="1"/>
            <a:r>
              <a:rPr lang="en-US" sz="1600" noProof="0" dirty="0" smtClean="0"/>
              <a:t>Electroneutrality sum of charges = 0</a:t>
            </a:r>
          </a:p>
          <a:p>
            <a:pPr lvl="1">
              <a:buNone/>
            </a:pPr>
            <a:endParaRPr lang="en-US" sz="1600" noProof="0" dirty="0" smtClean="0"/>
          </a:p>
          <a:p>
            <a:pPr lvl="1"/>
            <a:r>
              <a:rPr lang="en-US" sz="1600" noProof="0" dirty="0" smtClean="0"/>
              <a:t>Perfectly mixed primary and secondary</a:t>
            </a:r>
          </a:p>
        </p:txBody>
      </p:sp>
      <p:graphicFrame>
        <p:nvGraphicFramePr>
          <p:cNvPr id="38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743481"/>
              </p:ext>
            </p:extLst>
          </p:nvPr>
        </p:nvGraphicFramePr>
        <p:xfrm>
          <a:off x="4644008" y="1861220"/>
          <a:ext cx="2476188" cy="2971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0" name="Equation" r:id="rId3" imgW="1904760" imgH="228600" progId="Equation.DSMT4">
                  <p:embed/>
                </p:oleObj>
              </mc:Choice>
              <mc:Fallback>
                <p:oleObj name="Equation" r:id="rId3" imgW="1904760" imgH="2286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4008" y="1861220"/>
                        <a:ext cx="2476188" cy="2971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67078443"/>
              </p:ext>
            </p:extLst>
          </p:nvPr>
        </p:nvGraphicFramePr>
        <p:xfrm>
          <a:off x="3335693" y="2603484"/>
          <a:ext cx="3946752" cy="76161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1" name="Equation" r:id="rId5" imgW="3288960" imgH="634680" progId="Equation.DSMT4">
                  <p:embed/>
                </p:oleObj>
              </mc:Choice>
              <mc:Fallback>
                <p:oleObj name="Equation" r:id="rId5" imgW="3288960" imgH="6346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335693" y="2603484"/>
                        <a:ext cx="3946752" cy="76161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9404185"/>
              </p:ext>
            </p:extLst>
          </p:nvPr>
        </p:nvGraphicFramePr>
        <p:xfrm>
          <a:off x="4940975" y="3475130"/>
          <a:ext cx="2956176" cy="54864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2" name="Equation" r:id="rId7" imgW="2463480" imgH="457200" progId="Equation.DSMT4">
                  <p:embed/>
                </p:oleObj>
              </mc:Choice>
              <mc:Fallback>
                <p:oleObj name="Equation" r:id="rId7" imgW="2463480" imgH="4572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40975" y="3475130"/>
                        <a:ext cx="2956176" cy="54864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58197309"/>
              </p:ext>
            </p:extLst>
          </p:nvPr>
        </p:nvGraphicFramePr>
        <p:xfrm>
          <a:off x="5148064" y="4034999"/>
          <a:ext cx="2026512" cy="8380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3" name="Equation" r:id="rId9" imgW="1688760" imgH="698400" progId="Equation.DSMT4">
                  <p:embed/>
                </p:oleObj>
              </mc:Choice>
              <mc:Fallback>
                <p:oleObj name="Equation" r:id="rId9" imgW="1688760" imgH="6984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48064" y="4034999"/>
                        <a:ext cx="2026512" cy="83808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74158582"/>
              </p:ext>
            </p:extLst>
          </p:nvPr>
        </p:nvGraphicFramePr>
        <p:xfrm>
          <a:off x="1331640" y="2778660"/>
          <a:ext cx="975024" cy="411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974" name="Equation" r:id="rId11" imgW="812520" imgH="342720" progId="Equation.DSMT4">
                  <p:embed/>
                </p:oleObj>
              </mc:Choice>
              <mc:Fallback>
                <p:oleObj name="Equation" r:id="rId11" imgW="812520" imgH="34272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31640" y="2778660"/>
                        <a:ext cx="975024" cy="41126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7" name="Right Arrow 46"/>
          <p:cNvSpPr/>
          <p:nvPr/>
        </p:nvSpPr>
        <p:spPr>
          <a:xfrm>
            <a:off x="2627784" y="2898160"/>
            <a:ext cx="401952" cy="172265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9" name="Right Arrow 48"/>
          <p:cNvSpPr/>
          <p:nvPr/>
        </p:nvSpPr>
        <p:spPr>
          <a:xfrm>
            <a:off x="3923928" y="1923678"/>
            <a:ext cx="401952" cy="172265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0" name="Right Arrow 49"/>
          <p:cNvSpPr/>
          <p:nvPr/>
        </p:nvSpPr>
        <p:spPr>
          <a:xfrm>
            <a:off x="4325880" y="3681486"/>
            <a:ext cx="401952" cy="172265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3" name="Right Arrow 52"/>
          <p:cNvSpPr/>
          <p:nvPr/>
        </p:nvSpPr>
        <p:spPr>
          <a:xfrm>
            <a:off x="4587048" y="4299942"/>
            <a:ext cx="401952" cy="172265"/>
          </a:xfrm>
          <a:prstGeom prst="rightArrow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54" name="TextBox 53"/>
          <p:cNvSpPr txBox="1"/>
          <p:nvPr/>
        </p:nvSpPr>
        <p:spPr>
          <a:xfrm>
            <a:off x="4845653" y="2273804"/>
            <a:ext cx="99418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50" dirty="0" smtClean="0">
                <a:latin typeface="Calibri Light" panose="020F0302020204030204" pitchFamily="34" charset="0"/>
              </a:rPr>
              <a:t>Concentration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4989000" y="1491632"/>
            <a:ext cx="9031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 smtClean="0">
                <a:latin typeface="Calibri Light" panose="020F0302020204030204" pitchFamily="34" charset="0"/>
              </a:rPr>
              <a:t>Flow velocity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6001337" y="1491632"/>
            <a:ext cx="56296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 smtClean="0">
                <a:latin typeface="Calibri Light" panose="020F0302020204030204" pitchFamily="34" charset="0"/>
              </a:rPr>
              <a:t>Charge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7074845" y="2273804"/>
            <a:ext cx="9973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50" dirty="0" smtClean="0">
                <a:latin typeface="Calibri Light" panose="020F0302020204030204" pitchFamily="34" charset="0"/>
              </a:rPr>
              <a:t>Ionic potential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5796136" y="2273804"/>
            <a:ext cx="120417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 smtClean="0">
                <a:latin typeface="Calibri Light" panose="020F0302020204030204" pitchFamily="34" charset="0"/>
              </a:rPr>
              <a:t>Faraday’s constant</a:t>
            </a:r>
            <a:endParaRPr lang="sv-SE" sz="1050" dirty="0">
              <a:latin typeface="Calibri Light" panose="020F030202020403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4057043" y="2273804"/>
            <a:ext cx="75112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 smtClean="0">
                <a:latin typeface="Calibri Light" panose="020F0302020204030204" pitchFamily="34" charset="0"/>
              </a:rPr>
              <a:t>Diffusivity</a:t>
            </a:r>
            <a:endParaRPr lang="sv-SE" sz="1050" dirty="0">
              <a:latin typeface="Calibri Light" panose="020F030202020403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6699129" y="1491630"/>
            <a:ext cx="6811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050" dirty="0" smtClean="0">
                <a:latin typeface="Calibri Light" panose="020F0302020204030204" pitchFamily="34" charset="0"/>
              </a:rPr>
              <a:t>Mobility</a:t>
            </a:r>
            <a:endParaRPr lang="sv-SE" sz="1050" dirty="0">
              <a:latin typeface="Calibri Light" panose="020F0302020204030204" pitchFamily="34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220072" y="1923678"/>
            <a:ext cx="122672" cy="1722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6" name="Rectangle 75"/>
          <p:cNvSpPr/>
          <p:nvPr/>
        </p:nvSpPr>
        <p:spPr>
          <a:xfrm>
            <a:off x="5529448" y="1923678"/>
            <a:ext cx="122672" cy="1722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7" name="Rectangle 76"/>
          <p:cNvSpPr/>
          <p:nvPr/>
        </p:nvSpPr>
        <p:spPr>
          <a:xfrm>
            <a:off x="5961496" y="1923678"/>
            <a:ext cx="122672" cy="1722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9" name="Rectangle 78"/>
          <p:cNvSpPr/>
          <p:nvPr/>
        </p:nvSpPr>
        <p:spPr>
          <a:xfrm>
            <a:off x="6372200" y="1923678"/>
            <a:ext cx="122672" cy="1722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0" name="Rectangle 79"/>
          <p:cNvSpPr/>
          <p:nvPr/>
        </p:nvSpPr>
        <p:spPr>
          <a:xfrm>
            <a:off x="6588224" y="1923678"/>
            <a:ext cx="122672" cy="1722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81" name="Rectangle 80"/>
          <p:cNvSpPr/>
          <p:nvPr/>
        </p:nvSpPr>
        <p:spPr>
          <a:xfrm>
            <a:off x="6948264" y="1923678"/>
            <a:ext cx="122672" cy="17226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17" name="Straight Arrow Connector 16"/>
          <p:cNvCxnSpPr>
            <a:stCxn id="74" idx="0"/>
            <a:endCxn id="11" idx="2"/>
          </p:cNvCxnSpPr>
          <p:nvPr/>
        </p:nvCxnSpPr>
        <p:spPr>
          <a:xfrm rot="5400000" flipH="1" flipV="1">
            <a:off x="4768077" y="1760474"/>
            <a:ext cx="177861" cy="848801"/>
          </a:xfrm>
          <a:prstGeom prst="bentConnector3">
            <a:avLst>
              <a:gd name="adj1" fmla="val 50000"/>
            </a:avLst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4" idx="0"/>
            <a:endCxn id="76" idx="2"/>
          </p:cNvCxnSpPr>
          <p:nvPr/>
        </p:nvCxnSpPr>
        <p:spPr>
          <a:xfrm rot="5400000" flipH="1" flipV="1">
            <a:off x="5377834" y="2060855"/>
            <a:ext cx="177861" cy="248039"/>
          </a:xfrm>
          <a:prstGeom prst="bentConnector3">
            <a:avLst>
              <a:gd name="adj1" fmla="val 50000"/>
            </a:avLst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>
            <a:stCxn id="72" idx="0"/>
            <a:endCxn id="80" idx="2"/>
          </p:cNvCxnSpPr>
          <p:nvPr/>
        </p:nvCxnSpPr>
        <p:spPr>
          <a:xfrm rot="5400000" flipH="1" flipV="1">
            <a:off x="6434961" y="2059205"/>
            <a:ext cx="177861" cy="251338"/>
          </a:xfrm>
          <a:prstGeom prst="bentConnector3">
            <a:avLst>
              <a:gd name="adj1" fmla="val 50000"/>
            </a:avLst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>
            <a:stCxn id="70" idx="0"/>
            <a:endCxn id="81" idx="2"/>
          </p:cNvCxnSpPr>
          <p:nvPr/>
        </p:nvCxnSpPr>
        <p:spPr>
          <a:xfrm rot="16200000" flipV="1">
            <a:off x="7202640" y="1902904"/>
            <a:ext cx="177861" cy="563940"/>
          </a:xfrm>
          <a:prstGeom prst="bentConnector3">
            <a:avLst>
              <a:gd name="adj1" fmla="val 50000"/>
            </a:avLst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56" idx="2"/>
            <a:endCxn id="77" idx="0"/>
          </p:cNvCxnSpPr>
          <p:nvPr/>
        </p:nvCxnSpPr>
        <p:spPr>
          <a:xfrm rot="16200000" flipH="1">
            <a:off x="5646480" y="1547326"/>
            <a:ext cx="170436" cy="582268"/>
          </a:xfrm>
          <a:prstGeom prst="bentConnector3">
            <a:avLst>
              <a:gd name="adj1" fmla="val 50000"/>
            </a:avLst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59" idx="2"/>
          </p:cNvCxnSpPr>
          <p:nvPr/>
        </p:nvCxnSpPr>
        <p:spPr>
          <a:xfrm flipH="1">
            <a:off x="6282819" y="1753242"/>
            <a:ext cx="1" cy="170437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896" name="Straight Arrow Connector 37895"/>
          <p:cNvCxnSpPr>
            <a:stCxn id="75" idx="2"/>
            <a:endCxn id="79" idx="0"/>
          </p:cNvCxnSpPr>
          <p:nvPr/>
        </p:nvCxnSpPr>
        <p:spPr>
          <a:xfrm rot="5400000">
            <a:off x="6651410" y="1535367"/>
            <a:ext cx="170438" cy="606185"/>
          </a:xfrm>
          <a:prstGeom prst="bentConnector3">
            <a:avLst>
              <a:gd name="adj1" fmla="val 50000"/>
            </a:avLst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noProof="0" dirty="0" smtClean="0"/>
              <a:t>Introduction: Conservation of </a:t>
            </a:r>
            <a:r>
              <a:rPr lang="en-US" sz="3200" noProof="0" dirty="0" smtClean="0"/>
              <a:t/>
            </a:r>
            <a:br>
              <a:rPr lang="en-US" sz="3200" noProof="0" dirty="0" smtClean="0"/>
            </a:br>
            <a:r>
              <a:rPr lang="en-US" sz="3200" noProof="0" dirty="0" smtClean="0"/>
              <a:t>Species </a:t>
            </a:r>
            <a:r>
              <a:rPr lang="en-US" sz="3200" noProof="0" dirty="0" smtClean="0"/>
              <a:t>and Charge</a:t>
            </a:r>
            <a:endParaRPr lang="en-US" sz="3200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1800" noProof="0" dirty="0" smtClean="0"/>
              <a:t>Conservation of </a:t>
            </a:r>
            <a:r>
              <a:rPr lang="en-US" sz="1800" noProof="0" dirty="0" smtClean="0"/>
              <a:t>species n-1 </a:t>
            </a:r>
            <a:r>
              <a:rPr lang="en-US" sz="1800" noProof="0" dirty="0" smtClean="0"/>
              <a:t>species, n:th through </a:t>
            </a:r>
            <a:r>
              <a:rPr lang="en-US" sz="1800" noProof="0" dirty="0" smtClean="0"/>
              <a:t>charge</a:t>
            </a:r>
            <a:r>
              <a:rPr lang="en-US" sz="1800" dirty="0" smtClean="0"/>
              <a:t> </a:t>
            </a:r>
            <a:r>
              <a:rPr lang="en-US" sz="1800" noProof="0" dirty="0" smtClean="0"/>
              <a:t>conservation</a:t>
            </a:r>
          </a:p>
          <a:p>
            <a:pPr marL="0" indent="0">
              <a:buNone/>
            </a:pPr>
            <a:endParaRPr lang="en-US" sz="1800" noProof="0" dirty="0" smtClean="0"/>
          </a:p>
          <a:p>
            <a:r>
              <a:rPr lang="en-US" sz="1800" noProof="0" dirty="0" smtClean="0"/>
              <a:t>Conservation of charge</a:t>
            </a:r>
          </a:p>
          <a:p>
            <a:endParaRPr lang="en-US" sz="1800" noProof="0" dirty="0" smtClean="0"/>
          </a:p>
          <a:p>
            <a:r>
              <a:rPr lang="en-US" sz="1800" noProof="0" dirty="0" smtClean="0"/>
              <a:t>Net charge is not accumulated, produced or consumed in the </a:t>
            </a:r>
            <a:br>
              <a:rPr lang="en-US" sz="1800" noProof="0" dirty="0" smtClean="0"/>
            </a:br>
            <a:r>
              <a:rPr lang="en-US" sz="1800" noProof="0" dirty="0" smtClean="0"/>
              <a:t>bulk electrolyte</a:t>
            </a:r>
          </a:p>
          <a:p>
            <a:endParaRPr lang="en-US" sz="1800" noProof="0" dirty="0" smtClean="0"/>
          </a:p>
          <a:p>
            <a:r>
              <a:rPr lang="en-US" sz="1800" noProof="0" dirty="0" smtClean="0"/>
              <a:t>For primary and secondary cases</a:t>
            </a:r>
          </a:p>
        </p:txBody>
      </p:sp>
      <p:graphicFrame>
        <p:nvGraphicFramePr>
          <p:cNvPr id="40967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5715780"/>
              </p:ext>
            </p:extLst>
          </p:nvPr>
        </p:nvGraphicFramePr>
        <p:xfrm>
          <a:off x="4525084" y="1593918"/>
          <a:ext cx="3384108" cy="5115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39" name="Equation" r:id="rId3" imgW="2603160" imgH="393480" progId="Equation.DSMT4">
                  <p:embed/>
                </p:oleObj>
              </mc:Choice>
              <mc:Fallback>
                <p:oleObj name="Equation" r:id="rId3" imgW="2603160" imgH="393480" progId="Equation.DSMT4">
                  <p:embed/>
                  <p:pic>
                    <p:nvPicPr>
                      <p:cNvPr id="0" name="Picture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084" y="1593918"/>
                        <a:ext cx="3384108" cy="511524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8" name="TextBox 37"/>
          <p:cNvSpPr txBox="1"/>
          <p:nvPr/>
        </p:nvSpPr>
        <p:spPr>
          <a:xfrm>
            <a:off x="7318295" y="2067694"/>
            <a:ext cx="9396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050" dirty="0" smtClean="0">
                <a:latin typeface="Calibri Light" panose="020F0302020204030204" pitchFamily="34" charset="0"/>
              </a:rPr>
              <a:t>Reaction rate</a:t>
            </a:r>
            <a:endParaRPr lang="sv-SE" sz="1050" dirty="0">
              <a:latin typeface="Calibri Light" panose="020F0302020204030204" pitchFamily="34" charset="0"/>
            </a:endParaRPr>
          </a:p>
        </p:txBody>
      </p:sp>
      <p:cxnSp>
        <p:nvCxnSpPr>
          <p:cNvPr id="40" name="Elbow Connector 39"/>
          <p:cNvCxnSpPr/>
          <p:nvPr/>
        </p:nvCxnSpPr>
        <p:spPr>
          <a:xfrm flipV="1">
            <a:off x="7788136" y="1960773"/>
            <a:ext cx="0" cy="148892"/>
          </a:xfrm>
          <a:prstGeom prst="straightConnector1">
            <a:avLst/>
          </a:prstGeom>
          <a:ln w="6350">
            <a:solidFill>
              <a:schemeClr val="tx1"/>
            </a:solidFill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0969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1373967"/>
              </p:ext>
            </p:extLst>
          </p:nvPr>
        </p:nvGraphicFramePr>
        <p:xfrm>
          <a:off x="4525084" y="2347972"/>
          <a:ext cx="3863340" cy="627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0" name="Equation" r:id="rId5" imgW="2971800" imgH="482400" progId="Equation.DSMT4">
                  <p:embed/>
                </p:oleObj>
              </mc:Choice>
              <mc:Fallback>
                <p:oleObj name="Equation" r:id="rId5" imgW="2971800" imgH="482400" progId="Equation.DSMT4">
                  <p:embed/>
                  <p:pic>
                    <p:nvPicPr>
                      <p:cNvPr id="0" name="Picture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084" y="2347972"/>
                        <a:ext cx="3863340" cy="627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3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78545080"/>
              </p:ext>
            </p:extLst>
          </p:nvPr>
        </p:nvGraphicFramePr>
        <p:xfrm>
          <a:off x="4525084" y="3291830"/>
          <a:ext cx="3664908" cy="62712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1" name="Equation" r:id="rId7" imgW="2819160" imgH="482400" progId="Equation.DSMT4">
                  <p:embed/>
                </p:oleObj>
              </mc:Choice>
              <mc:Fallback>
                <p:oleObj name="Equation" r:id="rId7" imgW="2819160" imgH="482400" progId="Equation.DSMT4">
                  <p:embed/>
                  <p:pic>
                    <p:nvPicPr>
                      <p:cNvPr id="0" name="Picture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084" y="3291830"/>
                        <a:ext cx="3664908" cy="62712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74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2442019"/>
              </p:ext>
            </p:extLst>
          </p:nvPr>
        </p:nvGraphicFramePr>
        <p:xfrm>
          <a:off x="4525084" y="4299942"/>
          <a:ext cx="1287468" cy="39592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42" name="Equation" r:id="rId9" imgW="990360" imgH="304560" progId="Equation.DSMT4">
                  <p:embed/>
                </p:oleObj>
              </mc:Choice>
              <mc:Fallback>
                <p:oleObj name="Equation" r:id="rId9" imgW="990360" imgH="304560" progId="Equation.DSMT4">
                  <p:embed/>
                  <p:pic>
                    <p:nvPicPr>
                      <p:cNvPr id="0" name="Picture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25084" y="4299942"/>
                        <a:ext cx="1287468" cy="39592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Modeling of Electrochemical Cells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600" noProof="0" dirty="0" smtClean="0"/>
              <a:t>Primary current distribution</a:t>
            </a:r>
          </a:p>
          <a:p>
            <a:pPr lvl="1"/>
            <a:r>
              <a:rPr lang="en-US" sz="1400" noProof="0" dirty="0" smtClean="0"/>
              <a:t>Accounts only for Ohmic effects in the simulation of current density distribution and performance of the cell:</a:t>
            </a:r>
          </a:p>
          <a:p>
            <a:pPr lvl="2"/>
            <a:r>
              <a:rPr lang="en-US" sz="1200" noProof="0" dirty="0" smtClean="0"/>
              <a:t>Neglects the influence of concentration variations in the electrolyte</a:t>
            </a:r>
          </a:p>
          <a:p>
            <a:pPr lvl="2"/>
            <a:r>
              <a:rPr lang="en-US" sz="1200" noProof="0" dirty="0" smtClean="0"/>
              <a:t>Neglects the influence of electrode kinetics on the performance of the cell, i.e. activation overpotential is neglected (losses due to activation energy)</a:t>
            </a:r>
          </a:p>
          <a:p>
            <a:r>
              <a:rPr lang="en-US" sz="1600" noProof="0" dirty="0" smtClean="0"/>
              <a:t>Secondary current distribution</a:t>
            </a:r>
          </a:p>
          <a:p>
            <a:pPr lvl="1"/>
            <a:r>
              <a:rPr lang="en-US" sz="1400" noProof="0" dirty="0" smtClean="0"/>
              <a:t>Accounts only for Ohmic effects and the effect of electrode kinetics in the simulation of current density distribution and performance of the cell:</a:t>
            </a:r>
          </a:p>
          <a:p>
            <a:pPr lvl="2"/>
            <a:r>
              <a:rPr lang="en-US" sz="1200" noProof="0" dirty="0" smtClean="0"/>
              <a:t>Neglects the influence of concentration variations in the electrolyte</a:t>
            </a:r>
          </a:p>
          <a:p>
            <a:r>
              <a:rPr lang="en-US" sz="1600" noProof="0" dirty="0" smtClean="0"/>
              <a:t>Tertiary current distribution</a:t>
            </a:r>
          </a:p>
          <a:p>
            <a:pPr lvl="1"/>
            <a:r>
              <a:rPr lang="en-US" sz="1400" noProof="0" dirty="0" smtClean="0"/>
              <a:t>Accounts for Ohmic effects, effects of electrode kinetics, and the effects of concentration variations on the performance of a cell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Modeling of Electrochemical Cells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200"/>
              </a:spcBef>
            </a:pPr>
            <a:r>
              <a:rPr lang="en-US" sz="1600" noProof="0" dirty="0" smtClean="0"/>
              <a:t>Non-porous electrodes</a:t>
            </a:r>
          </a:p>
          <a:p>
            <a:pPr lvl="1">
              <a:spcBef>
                <a:spcPts val="200"/>
              </a:spcBef>
            </a:pPr>
            <a:r>
              <a:rPr lang="en-US" sz="1400" noProof="0" dirty="0" smtClean="0"/>
              <a:t>Heterogeneous reactions</a:t>
            </a:r>
          </a:p>
          <a:p>
            <a:pPr lvl="1">
              <a:spcBef>
                <a:spcPts val="200"/>
              </a:spcBef>
            </a:pPr>
            <a:r>
              <a:rPr lang="en-US" sz="1400" noProof="0" dirty="0" smtClean="0"/>
              <a:t>Typically used for electrolysis, metal winning, and electrodeposition</a:t>
            </a:r>
            <a:endParaRPr lang="en-US" sz="1200" noProof="0" dirty="0" smtClean="0"/>
          </a:p>
          <a:p>
            <a:pPr>
              <a:spcBef>
                <a:spcPts val="200"/>
              </a:spcBef>
            </a:pPr>
            <a:r>
              <a:rPr lang="en-US" sz="1600" noProof="0" dirty="0" smtClean="0"/>
              <a:t>Porous electrodes</a:t>
            </a:r>
          </a:p>
          <a:p>
            <a:pPr lvl="1">
              <a:spcBef>
                <a:spcPts val="200"/>
              </a:spcBef>
            </a:pPr>
            <a:r>
              <a:rPr lang="en-US" sz="1400" noProof="0" dirty="0" smtClean="0"/>
              <a:t>Reactions treated as homogeneous reaction in models although they are heterogeneous in reality</a:t>
            </a:r>
          </a:p>
          <a:p>
            <a:pPr lvl="1">
              <a:spcBef>
                <a:spcPts val="200"/>
              </a:spcBef>
            </a:pPr>
            <a:r>
              <a:rPr lang="en-US" sz="1400" noProof="0" dirty="0" smtClean="0"/>
              <a:t>Typically used for batteries, fuel cells, and in some cases also for electrolysis</a:t>
            </a:r>
            <a:endParaRPr lang="en-US" sz="1200" noProof="0" dirty="0" smtClean="0"/>
          </a:p>
          <a:p>
            <a:pPr>
              <a:spcBef>
                <a:spcPts val="200"/>
              </a:spcBef>
            </a:pPr>
            <a:r>
              <a:rPr lang="en-US" sz="1600" noProof="0" dirty="0" smtClean="0"/>
              <a:t>Electrolytes</a:t>
            </a:r>
          </a:p>
          <a:p>
            <a:pPr lvl="1">
              <a:spcBef>
                <a:spcPts val="200"/>
              </a:spcBef>
            </a:pPr>
            <a:r>
              <a:rPr lang="en-US" sz="1400" noProof="0" dirty="0" smtClean="0"/>
              <a:t>Diluted and supporting electrolytes</a:t>
            </a:r>
          </a:p>
          <a:p>
            <a:pPr lvl="1">
              <a:spcBef>
                <a:spcPts val="200"/>
              </a:spcBef>
            </a:pPr>
            <a:r>
              <a:rPr lang="en-US" sz="1400" noProof="0" dirty="0" smtClean="0"/>
              <a:t>Concentrated electrolytes</a:t>
            </a:r>
          </a:p>
          <a:p>
            <a:pPr lvl="1">
              <a:spcBef>
                <a:spcPts val="200"/>
              </a:spcBef>
            </a:pPr>
            <a:r>
              <a:rPr lang="en-US" sz="1400" noProof="0" dirty="0" smtClean="0"/>
              <a:t>”Free” electrolytes with forced and free convection</a:t>
            </a:r>
          </a:p>
          <a:p>
            <a:pPr lvl="1">
              <a:spcBef>
                <a:spcPts val="200"/>
              </a:spcBef>
            </a:pPr>
            <a:r>
              <a:rPr lang="en-US" sz="1400" noProof="0" dirty="0" smtClean="0"/>
              <a:t>”Immobilized” electrolytes through the use of porous matrixes, negligible free convection, rarely forced convection</a:t>
            </a:r>
          </a:p>
          <a:p>
            <a:pPr lvl="1">
              <a:spcBef>
                <a:spcPts val="200"/>
              </a:spcBef>
            </a:pPr>
            <a:r>
              <a:rPr lang="en-US" sz="1400" noProof="0" dirty="0" smtClean="0"/>
              <a:t>Solid electrolytes, no convection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A First Example: </a:t>
            </a:r>
            <a:br>
              <a:rPr lang="en-US" noProof="0" dirty="0" smtClean="0"/>
            </a:br>
            <a:r>
              <a:rPr lang="en-US" noProof="0" dirty="0" smtClean="0"/>
              <a:t>Primary Current Distribution</a:t>
            </a:r>
            <a:endParaRPr lang="en-US" noProof="0" dirty="0"/>
          </a:p>
        </p:txBody>
      </p:sp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noProof="0" dirty="0" smtClean="0"/>
              <a:t>Assumptions:</a:t>
            </a:r>
          </a:p>
          <a:p>
            <a:pPr lvl="1"/>
            <a:r>
              <a:rPr lang="en-US" sz="1600" noProof="0" dirty="0" smtClean="0"/>
              <a:t>Perfectly mixed electrolyte</a:t>
            </a:r>
          </a:p>
          <a:p>
            <a:pPr lvl="1"/>
            <a:r>
              <a:rPr lang="en-US" sz="1600" noProof="0" dirty="0" smtClean="0"/>
              <a:t>Negligible </a:t>
            </a:r>
            <a:r>
              <a:rPr lang="en-US" sz="1600" noProof="0" dirty="0" smtClean="0"/>
              <a:t>activation </a:t>
            </a:r>
            <a:r>
              <a:rPr lang="en-US" sz="1600" noProof="0" dirty="0" err="1" smtClean="0"/>
              <a:t>overpotential</a:t>
            </a:r>
            <a:endParaRPr lang="en-US" sz="1600" noProof="0" dirty="0" smtClean="0"/>
          </a:p>
          <a:p>
            <a:pPr lvl="1"/>
            <a:r>
              <a:rPr lang="en-US" sz="1600" noProof="0" dirty="0" smtClean="0"/>
              <a:t>Negligible </a:t>
            </a:r>
            <a:r>
              <a:rPr lang="en-US" sz="1600" noProof="0" dirty="0" err="1" smtClean="0"/>
              <a:t>ohmic</a:t>
            </a:r>
            <a:r>
              <a:rPr lang="en-US" sz="1600" noProof="0" dirty="0" smtClean="0"/>
              <a:t> </a:t>
            </a:r>
            <a:r>
              <a:rPr lang="en-US" sz="1600" noProof="0" dirty="0" smtClean="0"/>
              <a:t>losses </a:t>
            </a:r>
            <a:r>
              <a:rPr lang="en-US" sz="1600" noProof="0" dirty="0" smtClean="0"/>
              <a:t>in the anode </a:t>
            </a:r>
            <a:br>
              <a:rPr lang="en-US" sz="1600" noProof="0" dirty="0" smtClean="0"/>
            </a:br>
            <a:r>
              <a:rPr lang="en-US" sz="1600" noProof="0" dirty="0" smtClean="0"/>
              <a:t>structure</a:t>
            </a:r>
            <a:endParaRPr lang="en-US" sz="1600" noProof="0" dirty="0"/>
          </a:p>
        </p:txBody>
      </p:sp>
      <p:grpSp>
        <p:nvGrpSpPr>
          <p:cNvPr id="5" name="Group 4"/>
          <p:cNvGrpSpPr/>
          <p:nvPr/>
        </p:nvGrpSpPr>
        <p:grpSpPr>
          <a:xfrm>
            <a:off x="3635896" y="1538667"/>
            <a:ext cx="4973131" cy="3265568"/>
            <a:chOff x="1857711" y="1816565"/>
            <a:chExt cx="6716102" cy="4410075"/>
          </a:xfrm>
        </p:grpSpPr>
        <p:pic>
          <p:nvPicPr>
            <p:cNvPr id="14" name="Picture 13" descr="wire_electrode_geom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3858440" y="1816565"/>
              <a:ext cx="2714625" cy="4410075"/>
            </a:xfrm>
            <a:prstGeom prst="rect">
              <a:avLst/>
            </a:prstGeom>
          </p:spPr>
        </p:pic>
        <p:cxnSp>
          <p:nvCxnSpPr>
            <p:cNvPr id="16" name="Straight Arrow Connector 15"/>
            <p:cNvCxnSpPr/>
            <p:nvPr/>
          </p:nvCxnSpPr>
          <p:spPr>
            <a:xfrm rot="10800000">
              <a:off x="5430076" y="3316763"/>
              <a:ext cx="1285884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6715960" y="3024374"/>
              <a:ext cx="1414465" cy="592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Anode: </a:t>
              </a:r>
              <a:br>
                <a:rPr lang="en-US" sz="1200" dirty="0" smtClean="0">
                  <a:latin typeface="Calibri Light" panose="020F0302020204030204" pitchFamily="34" charset="0"/>
                </a:rPr>
              </a:br>
              <a:r>
                <a:rPr lang="en-US" sz="1200" dirty="0" smtClean="0">
                  <a:latin typeface="Calibri Light" panose="020F0302020204030204" pitchFamily="34" charset="0"/>
                </a:rPr>
                <a:t>Wire electrode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3715564" y="5027886"/>
              <a:ext cx="857256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/>
            <p:cNvSpPr txBox="1"/>
            <p:nvPr/>
          </p:nvSpPr>
          <p:spPr>
            <a:xfrm>
              <a:off x="1857711" y="4731801"/>
              <a:ext cx="1857854" cy="59216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Cathodes: </a:t>
              </a:r>
              <a:br>
                <a:rPr lang="en-US" sz="1200" dirty="0" smtClean="0">
                  <a:latin typeface="Calibri Light" panose="020F0302020204030204" pitchFamily="34" charset="0"/>
                </a:rPr>
              </a:br>
              <a:r>
                <a:rPr lang="en-US" sz="1200" dirty="0" smtClean="0">
                  <a:latin typeface="Calibri Light" panose="020F0302020204030204" pitchFamily="34" charset="0"/>
                </a:rPr>
                <a:t>Flat-plate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smtClean="0">
                  <a:latin typeface="Calibri Light" panose="020F0302020204030204" pitchFamily="34" charset="0"/>
                </a:rPr>
                <a:t>electrodes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15960" y="3667317"/>
              <a:ext cx="1857853" cy="59217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Cathodes: </a:t>
              </a:r>
              <a:br>
                <a:rPr lang="en-US" sz="1200" dirty="0" smtClean="0">
                  <a:latin typeface="Calibri Light" panose="020F0302020204030204" pitchFamily="34" charset="0"/>
                </a:rPr>
              </a:br>
              <a:r>
                <a:rPr lang="en-US" sz="1200" dirty="0" smtClean="0">
                  <a:latin typeface="Calibri Light" panose="020F0302020204030204" pitchFamily="34" charset="0"/>
                </a:rPr>
                <a:t>Flat-plate</a:t>
              </a:r>
              <a:r>
                <a:rPr lang="en-US" sz="1200" dirty="0">
                  <a:latin typeface="Calibri Light" panose="020F0302020204030204" pitchFamily="34" charset="0"/>
                </a:rPr>
                <a:t> </a:t>
              </a:r>
              <a:r>
                <a:rPr lang="en-US" sz="1200" dirty="0" smtClean="0">
                  <a:latin typeface="Calibri Light" panose="020F0302020204030204" pitchFamily="34" charset="0"/>
                </a:rPr>
                <a:t>electrodes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  <p:cxnSp>
          <p:nvCxnSpPr>
            <p:cNvPr id="25" name="Straight Arrow Connector 24"/>
            <p:cNvCxnSpPr/>
            <p:nvPr/>
          </p:nvCxnSpPr>
          <p:spPr>
            <a:xfrm rot="10800000">
              <a:off x="6001580" y="3959705"/>
              <a:ext cx="714380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rot="10800000">
              <a:off x="5430076" y="4602647"/>
              <a:ext cx="1285884" cy="1588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27" name="TextBox 26"/>
            <p:cNvSpPr txBox="1"/>
            <p:nvPr/>
          </p:nvSpPr>
          <p:spPr>
            <a:xfrm>
              <a:off x="6715960" y="4434958"/>
              <a:ext cx="1081288" cy="3553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Electrolyte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A First Example: </a:t>
            </a:r>
            <a:br>
              <a:rPr lang="en-US" noProof="0" dirty="0" smtClean="0"/>
            </a:br>
            <a:r>
              <a:rPr lang="en-US" noProof="0" dirty="0" smtClean="0"/>
              <a:t>Subdomain and Boundary Settings</a:t>
            </a:r>
            <a:endParaRPr lang="en-US" noProof="0" dirty="0"/>
          </a:p>
        </p:txBody>
      </p:sp>
      <p:sp>
        <p:nvSpPr>
          <p:cNvPr id="24" name="Content Placeholder 23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noProof="0" dirty="0" smtClean="0"/>
              <a:t>Subdomain:</a:t>
            </a:r>
          </a:p>
          <a:p>
            <a:pPr lvl="1"/>
            <a:r>
              <a:rPr lang="en-US" sz="1600" noProof="0" dirty="0" smtClean="0"/>
              <a:t>Charge continuity</a:t>
            </a:r>
            <a:br>
              <a:rPr lang="en-US" sz="1600" noProof="0" dirty="0" smtClean="0"/>
            </a:br>
            <a:endParaRPr lang="en-US" sz="1600" noProof="0" dirty="0" smtClean="0"/>
          </a:p>
          <a:p>
            <a:r>
              <a:rPr lang="en-US" sz="1800" noProof="0" dirty="0" smtClean="0"/>
              <a:t>Boundary</a:t>
            </a:r>
          </a:p>
          <a:p>
            <a:pPr lvl="1"/>
            <a:r>
              <a:rPr lang="en-US" sz="1600" noProof="0" dirty="0" smtClean="0"/>
              <a:t>Electrode potentials</a:t>
            </a:r>
            <a:br>
              <a:rPr lang="en-US" sz="1600" noProof="0" dirty="0" smtClean="0"/>
            </a:br>
            <a:r>
              <a:rPr lang="en-US" sz="1600" noProof="0" dirty="0" smtClean="0"/>
              <a:t>at electrode surfaces</a:t>
            </a:r>
          </a:p>
          <a:p>
            <a:pPr lvl="1"/>
            <a:r>
              <a:rPr lang="en-US" sz="1600" noProof="0" dirty="0" smtClean="0"/>
              <a:t>Insulation elsewhere</a:t>
            </a:r>
          </a:p>
        </p:txBody>
      </p:sp>
      <p:grpSp>
        <p:nvGrpSpPr>
          <p:cNvPr id="38" name="Group 37"/>
          <p:cNvGrpSpPr/>
          <p:nvPr/>
        </p:nvGrpSpPr>
        <p:grpSpPr>
          <a:xfrm>
            <a:off x="3275856" y="1537200"/>
            <a:ext cx="5493208" cy="3265200"/>
            <a:chOff x="3424433" y="1537200"/>
            <a:chExt cx="5493208" cy="3265200"/>
          </a:xfrm>
        </p:grpSpPr>
        <p:pic>
          <p:nvPicPr>
            <p:cNvPr id="18" name="Picture 17" descr="wire_electrode_bound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3200" y="1537200"/>
              <a:ext cx="2009897" cy="3265200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6934406" y="1559981"/>
              <a:ext cx="1983235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Anode: </a:t>
              </a:r>
              <a:br>
                <a:rPr lang="en-US" sz="1200" dirty="0" smtClean="0">
                  <a:latin typeface="Calibri Light" panose="020F0302020204030204" pitchFamily="34" charset="0"/>
                </a:rPr>
              </a:br>
              <a:r>
                <a:rPr lang="en-US" sz="1200" dirty="0" smtClean="0">
                  <a:latin typeface="Calibri Light" panose="020F0302020204030204" pitchFamily="34" charset="0"/>
                </a:rPr>
                <a:t>Cell voltage = 1.3 V</a:t>
              </a:r>
            </a:p>
            <a:p>
              <a:r>
                <a:rPr lang="en-US" sz="1200" dirty="0" smtClean="0">
                  <a:latin typeface="Calibri Light" panose="020F0302020204030204" pitchFamily="34" charset="0"/>
                </a:rPr>
                <a:t>E</a:t>
              </a:r>
              <a:r>
                <a:rPr lang="en-US" sz="1200" baseline="-25000" dirty="0" smtClean="0">
                  <a:latin typeface="Calibri Light" panose="020F0302020204030204" pitchFamily="34" charset="0"/>
                </a:rPr>
                <a:t>0</a:t>
              </a:r>
              <a:r>
                <a:rPr lang="en-US" sz="1200" dirty="0" smtClean="0">
                  <a:latin typeface="Calibri Light" panose="020F0302020204030204" pitchFamily="34" charset="0"/>
                </a:rPr>
                <a:t> = 1.2 V</a:t>
              </a:r>
            </a:p>
            <a:p>
              <a:r>
                <a:rPr lang="en-US" sz="1200" dirty="0" smtClean="0">
                  <a:latin typeface="Calibri Light" panose="020F0302020204030204" pitchFamily="34" charset="0"/>
                </a:rPr>
                <a:t>Total cell (in this case </a:t>
              </a:r>
              <a:r>
                <a:rPr lang="en-US" sz="1200" dirty="0" err="1" smtClean="0">
                  <a:latin typeface="Calibri Light" panose="020F0302020204030204" pitchFamily="34" charset="0"/>
                </a:rPr>
                <a:t>ohmic</a:t>
              </a:r>
              <a:r>
                <a:rPr lang="en-US" sz="1200" dirty="0" smtClean="0">
                  <a:latin typeface="Calibri Light" panose="020F0302020204030204" pitchFamily="34" charset="0"/>
                </a:rPr>
                <a:t>) </a:t>
              </a:r>
              <a:br>
                <a:rPr lang="en-US" sz="1200" dirty="0" smtClean="0">
                  <a:latin typeface="Calibri Light" panose="020F0302020204030204" pitchFamily="34" charset="0"/>
                </a:rPr>
              </a:br>
              <a:r>
                <a:rPr lang="en-US" sz="1200" dirty="0" smtClean="0">
                  <a:latin typeface="Calibri Light" panose="020F0302020204030204" pitchFamily="34" charset="0"/>
                </a:rPr>
                <a:t>polarization = 100 mV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424433" y="3697200"/>
              <a:ext cx="173118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Cathodes: </a:t>
              </a:r>
            </a:p>
            <a:p>
              <a:r>
                <a:rPr lang="en-US" sz="1200" dirty="0" smtClean="0">
                  <a:latin typeface="Calibri Light" panose="020F0302020204030204" pitchFamily="34" charset="0"/>
                </a:rPr>
                <a:t>Electrode potential = 0 V</a:t>
              </a:r>
            </a:p>
            <a:p>
              <a:r>
                <a:rPr lang="en-US" sz="1200" dirty="0" smtClean="0">
                  <a:latin typeface="Calibri Light" panose="020F0302020204030204" pitchFamily="34" charset="0"/>
                </a:rPr>
                <a:t>E</a:t>
              </a:r>
              <a:r>
                <a:rPr lang="en-US" sz="1200" baseline="-25000" dirty="0" smtClean="0">
                  <a:latin typeface="Calibri Light" panose="020F0302020204030204" pitchFamily="34" charset="0"/>
                </a:rPr>
                <a:t>0</a:t>
              </a:r>
              <a:r>
                <a:rPr lang="en-US" sz="1200" dirty="0" smtClean="0">
                  <a:latin typeface="Calibri Light" panose="020F0302020204030204" pitchFamily="34" charset="0"/>
                </a:rPr>
                <a:t> = 0 V</a:t>
              </a:r>
            </a:p>
            <a:p>
              <a:r>
                <a:rPr lang="en-US" sz="1200" dirty="0" smtClean="0">
                  <a:latin typeface="Calibri Light" panose="020F0302020204030204" pitchFamily="34" charset="0"/>
                </a:rPr>
                <a:t>(negligible </a:t>
              </a:r>
              <a:r>
                <a:rPr lang="en-US" sz="1200" dirty="0" err="1" smtClean="0">
                  <a:latin typeface="Calibri Light" panose="020F0302020204030204" pitchFamily="34" charset="0"/>
                </a:rPr>
                <a:t>overpotential</a:t>
              </a:r>
              <a:r>
                <a:rPr lang="en-US" sz="1200" dirty="0" smtClean="0">
                  <a:latin typeface="Calibri Light" panose="020F0302020204030204" pitchFamily="34" charset="0"/>
                </a:rPr>
                <a:t>)</a:t>
              </a: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092280" y="2931789"/>
              <a:ext cx="103759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Cathodes: 0 V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  <p:cxnSp>
          <p:nvCxnSpPr>
            <p:cNvPr id="27" name="Straight Arrow Connector 26"/>
            <p:cNvCxnSpPr>
              <a:stCxn id="26" idx="1"/>
            </p:cNvCxnSpPr>
            <p:nvPr/>
          </p:nvCxnSpPr>
          <p:spPr>
            <a:xfrm flipH="1" flipV="1">
              <a:off x="6848627" y="3070288"/>
              <a:ext cx="243653" cy="1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7061142" y="3456669"/>
              <a:ext cx="88306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Electrolyte: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  <p:cxnSp>
          <p:nvCxnSpPr>
            <p:cNvPr id="31" name="Elbow Connector 30"/>
            <p:cNvCxnSpPr/>
            <p:nvPr/>
          </p:nvCxnSpPr>
          <p:spPr>
            <a:xfrm rot="10800000" flipV="1">
              <a:off x="6178406" y="2103702"/>
              <a:ext cx="756000" cy="756000"/>
            </a:xfrm>
            <a:prstGeom prst="bentConnector3">
              <a:avLst>
                <a:gd name="adj1" fmla="val 32378"/>
              </a:avLst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32" name="Object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410561904"/>
                </p:ext>
              </p:extLst>
            </p:nvPr>
          </p:nvGraphicFramePr>
          <p:xfrm>
            <a:off x="7164288" y="3728934"/>
            <a:ext cx="1287468" cy="39592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42" name="Equation" r:id="rId4" imgW="990360" imgH="304560" progId="Equation.DSMT4">
                    <p:embed/>
                  </p:oleObj>
                </mc:Choice>
                <mc:Fallback>
                  <p:oleObj name="Equation" r:id="rId4" imgW="990360" imgH="30456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64288" y="3728934"/>
                          <a:ext cx="1287468" cy="395928"/>
                        </a:xfrm>
                        <a:prstGeom prst="rect">
                          <a:avLst/>
                        </a:prstGeom>
                        <a:noFill/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Object 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94123458"/>
                </p:ext>
              </p:extLst>
            </p:nvPr>
          </p:nvGraphicFramePr>
          <p:xfrm>
            <a:off x="7155303" y="4144928"/>
            <a:ext cx="379548" cy="31356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7443" name="Equation" r:id="rId6" imgW="291960" imgH="241200" progId="Equation.DSMT4">
                    <p:embed/>
                  </p:oleObj>
                </mc:Choice>
                <mc:Fallback>
                  <p:oleObj name="Equation" r:id="rId6" imgW="291960" imgH="241200" progId="Equation.DSMT4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7155303" y="4144928"/>
                          <a:ext cx="379548" cy="313560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34" name="TextBox 33"/>
            <p:cNvSpPr txBox="1"/>
            <p:nvPr/>
          </p:nvSpPr>
          <p:spPr>
            <a:xfrm>
              <a:off x="7502673" y="4149086"/>
              <a:ext cx="107138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>
                  <a:latin typeface="Calibri Light" panose="020F0302020204030204" pitchFamily="34" charset="0"/>
                </a:rPr>
                <a:t>Ionic potential</a:t>
              </a:r>
              <a:endParaRPr lang="en-US" sz="1200" dirty="0">
                <a:latin typeface="Calibri Light" panose="020F0302020204030204" pitchFamily="34" charset="0"/>
              </a:endParaRPr>
            </a:p>
          </p:txBody>
        </p:sp>
        <p:cxnSp>
          <p:nvCxnSpPr>
            <p:cNvPr id="36" name="Straight Arrow Connector 35"/>
            <p:cNvCxnSpPr/>
            <p:nvPr/>
          </p:nvCxnSpPr>
          <p:spPr>
            <a:xfrm>
              <a:off x="5155613" y="3916583"/>
              <a:ext cx="634780" cy="117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H="1" flipV="1">
              <a:off x="6425172" y="3601702"/>
              <a:ext cx="595100" cy="1176"/>
            </a:xfrm>
            <a:prstGeom prst="straightConnector1">
              <a:avLst/>
            </a:prstGeom>
            <a:ln w="9525">
              <a:solidFill>
                <a:schemeClr val="tx1"/>
              </a:solidFill>
              <a:headEnd type="none" w="med" len="med"/>
              <a:tailEnd type="triangl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 First Example: Some Definitions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1800" noProof="0" dirty="0" smtClean="0"/>
              <a:t>Activation and concentration overpotential = 0</a:t>
            </a:r>
          </a:p>
          <a:p>
            <a:endParaRPr lang="en-US" sz="1800" noProof="0" dirty="0" smtClean="0"/>
          </a:p>
          <a:p>
            <a:endParaRPr lang="en-US" sz="1800" noProof="0" dirty="0" smtClean="0"/>
          </a:p>
          <a:p>
            <a:pPr marL="0" indent="0">
              <a:buNone/>
            </a:pPr>
            <a:endParaRPr lang="en-US" sz="1800" noProof="0" dirty="0" smtClean="0"/>
          </a:p>
          <a:p>
            <a:r>
              <a:rPr lang="en-US" sz="1800" noProof="0" dirty="0" smtClean="0"/>
              <a:t>Select the cathode as </a:t>
            </a:r>
            <a:br>
              <a:rPr lang="en-US" sz="1800" noProof="0" dirty="0" smtClean="0"/>
            </a:br>
            <a:r>
              <a:rPr lang="en-US" sz="1800" noProof="0" dirty="0" smtClean="0"/>
              <a:t>reference point</a:t>
            </a:r>
            <a:endParaRPr lang="en-US" sz="1800" noProof="0" dirty="0"/>
          </a:p>
        </p:txBody>
      </p:sp>
      <p:sp>
        <p:nvSpPr>
          <p:cNvPr id="13" name="Rectangle 12"/>
          <p:cNvSpPr/>
          <p:nvPr/>
        </p:nvSpPr>
        <p:spPr>
          <a:xfrm>
            <a:off x="1223617" y="2899920"/>
            <a:ext cx="71438" cy="2307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8552986"/>
              </p:ext>
            </p:extLst>
          </p:nvPr>
        </p:nvGraphicFramePr>
        <p:xfrm>
          <a:off x="1403648" y="2792049"/>
          <a:ext cx="10668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5" name="Equation" r:id="rId3" imgW="711200" imgH="228600" progId="Equation.DSMT4">
                  <p:embed/>
                </p:oleObj>
              </mc:Choice>
              <mc:Fallback>
                <p:oleObj name="Equation" r:id="rId3" imgW="711200" imgH="228600" progId="Equation.DSMT4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792049"/>
                        <a:ext cx="106680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26946100"/>
              </p:ext>
            </p:extLst>
          </p:nvPr>
        </p:nvGraphicFramePr>
        <p:xfrm>
          <a:off x="1403648" y="2453789"/>
          <a:ext cx="139065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6" name="Equation" r:id="rId5" imgW="927100" imgH="228600" progId="Equation.DSMT4">
                  <p:embed/>
                </p:oleObj>
              </mc:Choice>
              <mc:Fallback>
                <p:oleObj name="Equation" r:id="rId5" imgW="927100" imgH="2286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453789"/>
                        <a:ext cx="1390650" cy="342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4798126"/>
              </p:ext>
            </p:extLst>
          </p:nvPr>
        </p:nvGraphicFramePr>
        <p:xfrm>
          <a:off x="1403648" y="2139702"/>
          <a:ext cx="532938" cy="3045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7" name="Equation" r:id="rId7" imgW="355292" imgH="203024" progId="Equation.DSMT4">
                  <p:embed/>
                </p:oleObj>
              </mc:Choice>
              <mc:Fallback>
                <p:oleObj name="Equation" r:id="rId7" imgW="355292" imgH="203024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2139702"/>
                        <a:ext cx="532938" cy="3045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02892261"/>
              </p:ext>
            </p:extLst>
          </p:nvPr>
        </p:nvGraphicFramePr>
        <p:xfrm>
          <a:off x="1403648" y="3795886"/>
          <a:ext cx="704544" cy="361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8" name="Equation" r:id="rId9" imgW="469696" imgH="241195" progId="Equation.DSMT4">
                  <p:embed/>
                </p:oleObj>
              </mc:Choice>
              <mc:Fallback>
                <p:oleObj name="Equation" r:id="rId9" imgW="469696" imgH="241195" progId="Equation.DSMT4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3795886"/>
                        <a:ext cx="704544" cy="3617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38765267"/>
              </p:ext>
            </p:extLst>
          </p:nvPr>
        </p:nvGraphicFramePr>
        <p:xfrm>
          <a:off x="1403648" y="4227934"/>
          <a:ext cx="1428131" cy="361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59" name="Equation" r:id="rId11" imgW="952087" imgH="241195" progId="Equation.DSMT4">
                  <p:embed/>
                </p:oleObj>
              </mc:Choice>
              <mc:Fallback>
                <p:oleObj name="Equation" r:id="rId11" imgW="952087" imgH="241195" progId="Equation.DSMT4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03648" y="4227934"/>
                        <a:ext cx="1428131" cy="3617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" name="Left Brace 31"/>
          <p:cNvSpPr/>
          <p:nvPr/>
        </p:nvSpPr>
        <p:spPr>
          <a:xfrm>
            <a:off x="1187624" y="2207684"/>
            <a:ext cx="142876" cy="580090"/>
          </a:xfrm>
          <a:prstGeom prst="leftBrace">
            <a:avLst/>
          </a:prstGeom>
          <a:ln w="9525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34" name="Elbow Connector 33"/>
          <p:cNvCxnSpPr/>
          <p:nvPr/>
        </p:nvCxnSpPr>
        <p:spPr>
          <a:xfrm rot="10800000" flipH="1" flipV="1">
            <a:off x="1187624" y="2497729"/>
            <a:ext cx="216024" cy="465770"/>
          </a:xfrm>
          <a:prstGeom prst="bentConnector3">
            <a:avLst>
              <a:gd name="adj1" fmla="val -105822"/>
            </a:avLst>
          </a:prstGeom>
          <a:ln w="9525">
            <a:solidFill>
              <a:schemeClr val="tx1"/>
            </a:solidFill>
            <a:headEnd type="none" w="med" len="med"/>
            <a:tailEnd type="triangle" w="sm" len="sm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7112667"/>
              </p:ext>
            </p:extLst>
          </p:nvPr>
        </p:nvGraphicFramePr>
        <p:xfrm>
          <a:off x="5724127" y="1626349"/>
          <a:ext cx="1199630" cy="361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60" name="Equation" r:id="rId13" imgW="799753" imgH="241195" progId="Equation.DSMT4">
                  <p:embed/>
                </p:oleObj>
              </mc:Choice>
              <mc:Fallback>
                <p:oleObj name="Equation" r:id="rId13" imgW="799753" imgH="241195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7" y="1626349"/>
                        <a:ext cx="1199630" cy="3617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05316351"/>
              </p:ext>
            </p:extLst>
          </p:nvPr>
        </p:nvGraphicFramePr>
        <p:xfrm>
          <a:off x="5724128" y="2067694"/>
          <a:ext cx="1485255" cy="361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61" name="Equation" r:id="rId15" imgW="990170" imgH="241195" progId="Equation.DSMT4">
                  <p:embed/>
                </p:oleObj>
              </mc:Choice>
              <mc:Fallback>
                <p:oleObj name="Equation" r:id="rId15" imgW="990170" imgH="241195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4128" y="2067694"/>
                        <a:ext cx="1485255" cy="3617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" name="Object 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59588359"/>
              </p:ext>
            </p:extLst>
          </p:nvPr>
        </p:nvGraphicFramePr>
        <p:xfrm>
          <a:off x="5580112" y="2643758"/>
          <a:ext cx="437960" cy="361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62" name="Equation" r:id="rId17" imgW="291973" imgH="241195" progId="Equation.DSMT4">
                  <p:embed/>
                </p:oleObj>
              </mc:Choice>
              <mc:Fallback>
                <p:oleObj name="Equation" r:id="rId17" imgW="291973" imgH="24119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2643758"/>
                        <a:ext cx="437960" cy="3617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63404427"/>
              </p:ext>
            </p:extLst>
          </p:nvPr>
        </p:nvGraphicFramePr>
        <p:xfrm>
          <a:off x="5580112" y="3029184"/>
          <a:ext cx="437960" cy="36179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63" name="Equation" r:id="rId19" imgW="291973" imgH="241195" progId="Equation.DSMT4">
                  <p:embed/>
                </p:oleObj>
              </mc:Choice>
              <mc:Fallback>
                <p:oleObj name="Equation" r:id="rId19" imgW="291973" imgH="241195" progId="Equation.DSMT4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029184"/>
                        <a:ext cx="437960" cy="36179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33854822"/>
              </p:ext>
            </p:extLst>
          </p:nvPr>
        </p:nvGraphicFramePr>
        <p:xfrm>
          <a:off x="5580112" y="3461232"/>
          <a:ext cx="609336" cy="342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64" name="Equation" r:id="rId21" imgW="406224" imgH="228501" progId="Equation.DSMT4">
                  <p:embed/>
                </p:oleObj>
              </mc:Choice>
              <mc:Fallback>
                <p:oleObj name="Equation" r:id="rId21" imgW="406224" imgH="228501" progId="Equation.DSMT4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461232"/>
                        <a:ext cx="609336" cy="3427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91166223"/>
              </p:ext>
            </p:extLst>
          </p:nvPr>
        </p:nvGraphicFramePr>
        <p:xfrm>
          <a:off x="5580112" y="3893280"/>
          <a:ext cx="437960" cy="342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65" name="Equation" r:id="rId23" imgW="291973" imgH="228501" progId="Equation.DSMT4">
                  <p:embed/>
                </p:oleObj>
              </mc:Choice>
              <mc:Fallback>
                <p:oleObj name="Equation" r:id="rId23" imgW="291973" imgH="228501" progId="Equation.DSMT4">
                  <p:embed/>
                  <p:pic>
                    <p:nvPicPr>
                      <p:cNvPr id="0" name="Object 1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3893280"/>
                        <a:ext cx="437960" cy="3427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67670269"/>
              </p:ext>
            </p:extLst>
          </p:nvPr>
        </p:nvGraphicFramePr>
        <p:xfrm>
          <a:off x="5580112" y="4325328"/>
          <a:ext cx="437960" cy="3427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66" name="Equation" r:id="rId25" imgW="291973" imgH="228501" progId="Equation.DSMT4">
                  <p:embed/>
                </p:oleObj>
              </mc:Choice>
              <mc:Fallback>
                <p:oleObj name="Equation" r:id="rId25" imgW="291973" imgH="228501" progId="Equation.DSMT4">
                  <p:embed/>
                  <p:pic>
                    <p:nvPicPr>
                      <p:cNvPr id="0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2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80112" y="4325328"/>
                        <a:ext cx="437960" cy="3427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Right Brace 44"/>
          <p:cNvSpPr/>
          <p:nvPr/>
        </p:nvSpPr>
        <p:spPr>
          <a:xfrm>
            <a:off x="3779912" y="1635646"/>
            <a:ext cx="331471" cy="3024336"/>
          </a:xfrm>
          <a:prstGeom prst="rightBrac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46" name="Left Brace 45"/>
          <p:cNvSpPr/>
          <p:nvPr/>
        </p:nvSpPr>
        <p:spPr>
          <a:xfrm>
            <a:off x="5504445" y="1707084"/>
            <a:ext cx="142876" cy="615119"/>
          </a:xfrm>
          <a:prstGeom prst="leftBrac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47" name="Elbow Connector 46"/>
          <p:cNvCxnSpPr>
            <a:stCxn id="45" idx="1"/>
            <a:endCxn id="46" idx="1"/>
          </p:cNvCxnSpPr>
          <p:nvPr/>
        </p:nvCxnSpPr>
        <p:spPr>
          <a:xfrm rot="10800000" flipH="1">
            <a:off x="4111383" y="2014644"/>
            <a:ext cx="1393062" cy="1133170"/>
          </a:xfrm>
          <a:prstGeom prst="bentConnector5">
            <a:avLst>
              <a:gd name="adj1" fmla="val 27495"/>
              <a:gd name="adj2" fmla="val 100179"/>
              <a:gd name="adj3" fmla="val 73794"/>
            </a:avLst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TextBox 54"/>
          <p:cNvSpPr txBox="1"/>
          <p:nvPr/>
        </p:nvSpPr>
        <p:spPr>
          <a:xfrm>
            <a:off x="6144839" y="3057585"/>
            <a:ext cx="158671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 Light" panose="020F0302020204030204" pitchFamily="34" charset="0"/>
              </a:rPr>
              <a:t>Electronic potential</a:t>
            </a:r>
            <a:endParaRPr lang="en-US" sz="1400" dirty="0">
              <a:latin typeface="Calibri Light" panose="020F030202020403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254679" y="3470392"/>
            <a:ext cx="10125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 Light" panose="020F0302020204030204" pitchFamily="34" charset="0"/>
              </a:rPr>
              <a:t>Cell voltage</a:t>
            </a:r>
            <a:endParaRPr lang="en-US" sz="1400" dirty="0">
              <a:latin typeface="Calibri Light" panose="020F030202020403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012160" y="2662430"/>
            <a:ext cx="12183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 Light" panose="020F0302020204030204" pitchFamily="34" charset="0"/>
              </a:rPr>
              <a:t>Ionic potential</a:t>
            </a:r>
            <a:endParaRPr lang="en-US" sz="1400" dirty="0">
              <a:latin typeface="Calibri Light" panose="020F030202020403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182774" y="3939901"/>
            <a:ext cx="13033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 Light" panose="020F0302020204030204" pitchFamily="34" charset="0"/>
              </a:rPr>
              <a:t>At anode, index</a:t>
            </a:r>
            <a:endParaRPr lang="en-US" sz="1400" dirty="0">
              <a:latin typeface="Calibri Light" panose="020F030202020403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116378" y="4352205"/>
            <a:ext cx="143616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 Light" panose="020F0302020204030204" pitchFamily="34" charset="0"/>
              </a:rPr>
              <a:t>At cathode, index</a:t>
            </a:r>
            <a:endParaRPr lang="en-US" sz="1400" dirty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A First Example: Some Results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noProof="0" dirty="0" smtClean="0"/>
              <a:t>Current density distribution at the anode surface</a:t>
            </a:r>
            <a:endParaRPr lang="en-US" sz="1800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sv-SE" sz="1800" kern="0" dirty="0"/>
              <a:t>Potential distribution in the </a:t>
            </a:r>
            <a:r>
              <a:rPr lang="sv-SE" sz="1800" kern="0" dirty="0" smtClean="0"/>
              <a:t>electrolyte</a:t>
            </a:r>
            <a:endParaRPr lang="sv-SE" sz="1800" kern="0" dirty="0"/>
          </a:p>
        </p:txBody>
      </p:sp>
      <p:pic>
        <p:nvPicPr>
          <p:cNvPr id="18" name="Content Placeholder 4" descr="wire_electrode_cd_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3561" y="2076455"/>
            <a:ext cx="3545084" cy="265881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1604376" y="4587974"/>
            <a:ext cx="14646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>
                <a:latin typeface="Calibri Light" panose="020F0302020204030204" pitchFamily="34" charset="0"/>
              </a:rPr>
              <a:t>Highly active catalyst</a:t>
            </a:r>
          </a:p>
        </p:txBody>
      </p:sp>
      <p:cxnSp>
        <p:nvCxnSpPr>
          <p:cNvPr id="21" name="Shape 10"/>
          <p:cNvCxnSpPr>
            <a:stCxn id="19" idx="1"/>
          </p:cNvCxnSpPr>
          <p:nvPr/>
        </p:nvCxnSpPr>
        <p:spPr>
          <a:xfrm rot="10800000" flipH="1">
            <a:off x="1604375" y="2787774"/>
            <a:ext cx="375337" cy="1938700"/>
          </a:xfrm>
          <a:prstGeom prst="bentConnector4">
            <a:avLst>
              <a:gd name="adj1" fmla="val -101240"/>
              <a:gd name="adj2" fmla="val 100425"/>
            </a:avLst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3" name="Rectangle 22"/>
          <p:cNvSpPr/>
          <p:nvPr/>
        </p:nvSpPr>
        <p:spPr>
          <a:xfrm>
            <a:off x="2143108" y="2841956"/>
            <a:ext cx="45719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ctangle 24"/>
          <p:cNvSpPr/>
          <p:nvPr/>
        </p:nvSpPr>
        <p:spPr>
          <a:xfrm>
            <a:off x="2097389" y="4056402"/>
            <a:ext cx="45719" cy="14287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26" name="Elbow Connector 25"/>
          <p:cNvCxnSpPr>
            <a:stCxn id="28" idx="1"/>
          </p:cNvCxnSpPr>
          <p:nvPr/>
        </p:nvCxnSpPr>
        <p:spPr>
          <a:xfrm rot="10800000" flipH="1">
            <a:off x="1604375" y="3867894"/>
            <a:ext cx="303328" cy="642556"/>
          </a:xfrm>
          <a:prstGeom prst="bentConnector4">
            <a:avLst>
              <a:gd name="adj1" fmla="val -43422"/>
              <a:gd name="adj2" fmla="val 101301"/>
            </a:avLst>
          </a:prstGeom>
          <a:ln w="9525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7" name="Picture 26" descr="wire_electrode_pd_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860032" y="2127576"/>
            <a:ext cx="3408759" cy="2556569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>
            <a:off x="1604375" y="4371950"/>
            <a:ext cx="15121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Calibri Light" panose="020F0302020204030204" pitchFamily="34" charset="0"/>
              </a:rPr>
              <a:t>Inactive </a:t>
            </a:r>
            <a:r>
              <a:rPr lang="sv-SE" sz="1200" dirty="0" smtClean="0">
                <a:latin typeface="Calibri Light" panose="020F0302020204030204" pitchFamily="34" charset="0"/>
              </a:rPr>
              <a:t>catalyst</a:t>
            </a:r>
            <a:endParaRPr lang="sv-SE" sz="1200" dirty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A Second Example: 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Secondary </a:t>
            </a:r>
            <a:r>
              <a:rPr lang="en-US" noProof="0" dirty="0" smtClean="0"/>
              <a:t>Current Distribution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8219256" cy="3124200"/>
          </a:xfrm>
        </p:spPr>
        <p:txBody>
          <a:bodyPr>
            <a:normAutofit/>
          </a:bodyPr>
          <a:lstStyle/>
          <a:p>
            <a:r>
              <a:rPr lang="en-US" sz="1800" noProof="0" dirty="0" smtClean="0"/>
              <a:t>Activation overpotential </a:t>
            </a:r>
            <a:br>
              <a:rPr lang="en-US" sz="1800" noProof="0" dirty="0" smtClean="0"/>
            </a:br>
            <a:r>
              <a:rPr lang="en-US" sz="1800" noProof="0" dirty="0" smtClean="0"/>
              <a:t>taken into account</a:t>
            </a:r>
          </a:p>
          <a:p>
            <a:endParaRPr lang="en-US" sz="1800" noProof="0" dirty="0" smtClean="0"/>
          </a:p>
          <a:p>
            <a:pPr marL="0" indent="0">
              <a:buNone/>
            </a:pPr>
            <a:endParaRPr lang="en-US" sz="2800" noProof="0" dirty="0" smtClean="0"/>
          </a:p>
          <a:p>
            <a:r>
              <a:rPr lang="en-US" sz="1800" noProof="0" dirty="0" smtClean="0"/>
              <a:t>Charge transfer current at </a:t>
            </a:r>
            <a:r>
              <a:rPr lang="en-US" sz="1800" noProof="0" dirty="0" smtClean="0"/>
              <a:t>the </a:t>
            </a:r>
            <a:r>
              <a:rPr lang="en-US" sz="1800" noProof="0" dirty="0" smtClean="0"/>
              <a:t>electrode surfaces</a:t>
            </a:r>
            <a:endParaRPr lang="en-US" sz="1800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noProof="0" dirty="0" smtClean="0"/>
              <a:t>New boundary conditions</a:t>
            </a:r>
            <a:endParaRPr lang="en-US" sz="1800" noProof="0" dirty="0"/>
          </a:p>
        </p:txBody>
      </p:sp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18635588"/>
              </p:ext>
            </p:extLst>
          </p:nvPr>
        </p:nvGraphicFramePr>
        <p:xfrm>
          <a:off x="5220072" y="2211710"/>
          <a:ext cx="1805157" cy="5484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1" name="Equation" r:id="rId3" imgW="1002865" imgH="304668" progId="Equation.DSMT4">
                  <p:embed/>
                </p:oleObj>
              </mc:Choice>
              <mc:Fallback>
                <p:oleObj name="Equation" r:id="rId3" imgW="1002865" imgH="304668" progId="Equation.DSMT4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220072" y="2211710"/>
                        <a:ext cx="1805157" cy="54840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54281684"/>
              </p:ext>
            </p:extLst>
          </p:nvPr>
        </p:nvGraphicFramePr>
        <p:xfrm>
          <a:off x="971600" y="2280171"/>
          <a:ext cx="1668780" cy="41148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2" name="Equation" r:id="rId5" imgW="927100" imgH="228600" progId="Equation.DSMT4">
                  <p:embed/>
                </p:oleObj>
              </mc:Choice>
              <mc:Fallback>
                <p:oleObj name="Equation" r:id="rId5" imgW="927100" imgH="22860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1600" y="2280171"/>
                        <a:ext cx="1668780" cy="41148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4416946"/>
              </p:ext>
            </p:extLst>
          </p:nvPr>
        </p:nvGraphicFramePr>
        <p:xfrm>
          <a:off x="2530080" y="3590902"/>
          <a:ext cx="4083840" cy="85305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13" name="Equation" r:id="rId7" imgW="2552400" imgH="533160" progId="Equation.DSMT4">
                  <p:embed/>
                </p:oleObj>
              </mc:Choice>
              <mc:Fallback>
                <p:oleObj name="Equation" r:id="rId7" imgW="2552400" imgH="5331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30080" y="3590902"/>
                        <a:ext cx="4083840" cy="853056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195736" y="4562502"/>
            <a:ext cx="17377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>
                <a:latin typeface="Calibri Light" panose="020F0302020204030204" pitchFamily="34" charset="0"/>
              </a:rPr>
              <a:t>Exchange current density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5032596" y="3259205"/>
            <a:ext cx="18151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200" dirty="0" smtClean="0">
                <a:latin typeface="Calibri Light" panose="020F0302020204030204" pitchFamily="34" charset="0"/>
              </a:rPr>
              <a:t>Charge transfer coefficient</a:t>
            </a:r>
            <a:endParaRPr lang="sv-SE" sz="1200" dirty="0">
              <a:latin typeface="Calibri Light" panose="020F0302020204030204" pitchFamily="34" charset="0"/>
            </a:endParaRPr>
          </a:p>
        </p:txBody>
      </p:sp>
      <p:cxnSp>
        <p:nvCxnSpPr>
          <p:cNvPr id="24" name="Straight Arrow Connector 23"/>
          <p:cNvCxnSpPr>
            <a:stCxn id="22" idx="0"/>
          </p:cNvCxnSpPr>
          <p:nvPr/>
        </p:nvCxnSpPr>
        <p:spPr>
          <a:xfrm flipV="1">
            <a:off x="3064596" y="4155927"/>
            <a:ext cx="0" cy="406575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31" idx="3"/>
          </p:cNvCxnSpPr>
          <p:nvPr/>
        </p:nvCxnSpPr>
        <p:spPr>
          <a:xfrm>
            <a:off x="4078208" y="3397705"/>
            <a:ext cx="493792" cy="322549"/>
          </a:xfrm>
          <a:prstGeom prst="bentConnector3">
            <a:avLst>
              <a:gd name="adj1" fmla="val 100280"/>
            </a:avLst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30" idx="0"/>
          </p:cNvCxnSpPr>
          <p:nvPr/>
        </p:nvCxnSpPr>
        <p:spPr>
          <a:xfrm flipV="1">
            <a:off x="5983887" y="4371950"/>
            <a:ext cx="0" cy="190552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Elbow Connector 28"/>
          <p:cNvCxnSpPr/>
          <p:nvPr/>
        </p:nvCxnSpPr>
        <p:spPr>
          <a:xfrm>
            <a:off x="5940152" y="3507854"/>
            <a:ext cx="0" cy="2160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479429" y="4562502"/>
            <a:ext cx="1008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>
                <a:latin typeface="Calibri Light" panose="020F0302020204030204" pitchFamily="34" charset="0"/>
              </a:rPr>
              <a:t>Gas </a:t>
            </a:r>
            <a:r>
              <a:rPr lang="sv-SE" sz="1200" dirty="0" smtClean="0">
                <a:latin typeface="Calibri Light" panose="020F0302020204030204" pitchFamily="34" charset="0"/>
              </a:rPr>
              <a:t>constant</a:t>
            </a:r>
            <a:endParaRPr lang="sv-SE" sz="1200" dirty="0">
              <a:latin typeface="Calibri Light" panose="020F030202020403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690596" y="3259205"/>
            <a:ext cx="13876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>
                <a:latin typeface="Calibri Light" panose="020F0302020204030204" pitchFamily="34" charset="0"/>
              </a:rPr>
              <a:t>Faraday’s constant</a:t>
            </a:r>
            <a:endParaRPr lang="sv-SE" sz="1200" dirty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Comparison: Primary and Secondary 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Current </a:t>
            </a:r>
            <a:r>
              <a:rPr lang="en-US" noProof="0" dirty="0" smtClean="0"/>
              <a:t>Distributions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noProof="0" dirty="0" smtClean="0"/>
              <a:t>Current density distribution at </a:t>
            </a:r>
            <a:r>
              <a:rPr lang="en-US" sz="1800" noProof="0" dirty="0" smtClean="0"/>
              <a:t/>
            </a:r>
            <a:br>
              <a:rPr lang="en-US" sz="1800" noProof="0" dirty="0" smtClean="0"/>
            </a:br>
            <a:r>
              <a:rPr lang="en-US" sz="1800" noProof="0" dirty="0" smtClean="0"/>
              <a:t>the </a:t>
            </a:r>
            <a:r>
              <a:rPr lang="en-US" sz="1800" noProof="0" dirty="0" smtClean="0"/>
              <a:t>anode surface</a:t>
            </a:r>
            <a:endParaRPr lang="en-US" sz="1800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sv-SE" sz="1800" kern="0" dirty="0"/>
              <a:t>Polarization curves</a:t>
            </a:r>
          </a:p>
          <a:p>
            <a:pPr marL="0" indent="0">
              <a:buNone/>
            </a:pPr>
            <a:endParaRPr lang="sv-SE" sz="18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4860032" y="2103698"/>
            <a:ext cx="3312368" cy="2484276"/>
            <a:chOff x="4572000" y="2786058"/>
            <a:chExt cx="4381530" cy="3286148"/>
          </a:xfrm>
        </p:grpSpPr>
        <p:pic>
          <p:nvPicPr>
            <p:cNvPr id="20" name="Picture 19" descr="wire_electrode_cv_1.jpg"/>
            <p:cNvPicPr>
              <a:picLocks noChangeAspect="1"/>
            </p:cNvPicPr>
            <p:nvPr/>
          </p:nvPicPr>
          <p:blipFill>
            <a:blip r:embed="rId2" cstate="screen"/>
            <a:stretch>
              <a:fillRect/>
            </a:stretch>
          </p:blipFill>
          <p:spPr>
            <a:xfrm>
              <a:off x="4572000" y="2786058"/>
              <a:ext cx="4381530" cy="3286148"/>
            </a:xfrm>
            <a:prstGeom prst="rect">
              <a:avLst/>
            </a:prstGeom>
          </p:spPr>
        </p:pic>
        <p:sp>
          <p:nvSpPr>
            <p:cNvPr id="22" name="Right Brace 21"/>
            <p:cNvSpPr/>
            <p:nvPr/>
          </p:nvSpPr>
          <p:spPr>
            <a:xfrm>
              <a:off x="7143768" y="4286256"/>
              <a:ext cx="142876" cy="714380"/>
            </a:xfrm>
            <a:prstGeom prst="rightBrace">
              <a:avLst/>
            </a:prstGeom>
            <a:ln w="12700">
              <a:solidFill>
                <a:schemeClr val="tx1"/>
              </a:solidFill>
              <a:headEnd type="none" w="med" len="med"/>
              <a:tailEnd type="none" w="med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292105" y="4261972"/>
              <a:ext cx="1303416" cy="79388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100" dirty="0" smtClean="0">
                  <a:latin typeface="Calibri Light" panose="020F0302020204030204" pitchFamily="34" charset="0"/>
                </a:rPr>
                <a:t>Effect of</a:t>
              </a:r>
            </a:p>
            <a:p>
              <a:r>
                <a:rPr lang="sv-SE" sz="1100" dirty="0" smtClean="0">
                  <a:latin typeface="Calibri Light" panose="020F0302020204030204" pitchFamily="34" charset="0"/>
                </a:rPr>
                <a:t>Activation</a:t>
              </a:r>
            </a:p>
            <a:p>
              <a:r>
                <a:rPr lang="sv-SE" sz="1100" dirty="0" smtClean="0">
                  <a:latin typeface="Calibri Light" panose="020F0302020204030204" pitchFamily="34" charset="0"/>
                </a:rPr>
                <a:t>overpotential</a:t>
              </a:r>
              <a:endParaRPr lang="sv-SE" sz="1100" dirty="0">
                <a:latin typeface="Calibri Light" panose="020F0302020204030204" pitchFamily="34" charset="0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293512" y="3044437"/>
              <a:ext cx="1541510" cy="318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dirty="0" smtClean="0">
                  <a:latin typeface="Calibri Light" panose="020F0302020204030204" pitchFamily="34" charset="0"/>
                </a:rPr>
                <a:t>Solid line = Primary</a:t>
              </a:r>
              <a:endParaRPr lang="sv-SE" sz="1100" dirty="0">
                <a:latin typeface="Calibri Light" panose="020F030202020403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5293512" y="3267504"/>
              <a:ext cx="1906306" cy="3183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sv-SE" sz="1100" dirty="0" smtClean="0">
                  <a:latin typeface="Calibri Light" panose="020F0302020204030204" pitchFamily="34" charset="0"/>
                </a:rPr>
                <a:t>Dashed line = Secondary</a:t>
              </a:r>
              <a:endParaRPr lang="sv-SE" sz="1100" dirty="0">
                <a:latin typeface="Calibri Light" panose="020F0302020204030204" pitchFamily="34" charset="0"/>
              </a:endParaRPr>
            </a:p>
          </p:txBody>
        </p:sp>
      </p:grpSp>
      <p:pic>
        <p:nvPicPr>
          <p:cNvPr id="29" name="Picture 28" descr="wire_electrode_cd_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1480" y="2059603"/>
            <a:ext cx="3312368" cy="2484277"/>
          </a:xfrm>
          <a:prstGeom prst="rect">
            <a:avLst/>
          </a:prstGeom>
        </p:spPr>
      </p:pic>
      <p:sp>
        <p:nvSpPr>
          <p:cNvPr id="30" name="TextBox 29"/>
          <p:cNvSpPr txBox="1"/>
          <p:nvPr/>
        </p:nvSpPr>
        <p:spPr>
          <a:xfrm>
            <a:off x="845752" y="4425789"/>
            <a:ext cx="272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dirty="0" smtClean="0">
                <a:latin typeface="Calibri Light" panose="020F0302020204030204" pitchFamily="34" charset="0"/>
              </a:rPr>
              <a:t>Lower current density with equal cell voltage (1.3V) compared to primary case</a:t>
            </a:r>
            <a:endParaRPr lang="sv-SE" sz="1200" dirty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Introduction: Electrochemical Systems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04950"/>
            <a:ext cx="4618856" cy="3124200"/>
          </a:xfrm>
        </p:spPr>
        <p:txBody>
          <a:bodyPr>
            <a:noAutofit/>
          </a:bodyPr>
          <a:lstStyle/>
          <a:p>
            <a:r>
              <a:rPr lang="en-US" sz="1800" noProof="0" dirty="0" smtClean="0"/>
              <a:t>Electrochemical systems are devices or processes in which an ionic conductor mediates the inter-conversion of chemical and electrical energy</a:t>
            </a:r>
            <a:br>
              <a:rPr lang="en-US" sz="1800" noProof="0" dirty="0" smtClean="0"/>
            </a:br>
            <a:endParaRPr lang="en-US" sz="1800" noProof="0" dirty="0" smtClean="0"/>
          </a:p>
          <a:p>
            <a:r>
              <a:rPr lang="en-US" sz="1800" noProof="0" dirty="0" smtClean="0"/>
              <a:t>The reactions by which this inter-conversion of energy occurs involve the transfer of charge (electrons) at the interface between an electronic conductor (the electrode) and an ionic conductor (the electrolyte)</a:t>
            </a:r>
            <a:endParaRPr lang="en-US" sz="1800" noProof="0" dirty="0"/>
          </a:p>
        </p:txBody>
      </p:sp>
      <p:pic>
        <p:nvPicPr>
          <p:cNvPr id="6" name="Picture 2" descr="figure_1a"/>
          <p:cNvPicPr>
            <a:picLocks noChangeAspect="1" noChangeArrowheads="1"/>
          </p:cNvPicPr>
          <p:nvPr/>
        </p:nvPicPr>
        <p:blipFill>
          <a:blip r:embed="rId2" cstate="print"/>
          <a:srcRect l="14342" r="14342" b="7745"/>
          <a:stretch>
            <a:fillRect/>
          </a:stretch>
        </p:blipFill>
        <p:spPr bwMode="auto">
          <a:xfrm>
            <a:off x="5724128" y="1571456"/>
            <a:ext cx="2592288" cy="2927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noProof="0" dirty="0" smtClean="0"/>
              <a:t>Comparison: Primary and Secondary Current Density Distribution, 0.1 A Total Current</a:t>
            </a:r>
            <a:endParaRPr lang="en-US" sz="3200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noProof="0" dirty="0" smtClean="0"/>
              <a:t>Dimensionless current density distribution, primary case</a:t>
            </a:r>
            <a:endParaRPr lang="en-US" sz="1800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1800" noProof="0" dirty="0" smtClean="0"/>
              <a:t>Dimensionless current density distribution, secondary case</a:t>
            </a:r>
          </a:p>
        </p:txBody>
      </p:sp>
      <p:pic>
        <p:nvPicPr>
          <p:cNvPr id="11" name="Picture 10" descr="wire_electrode_cdd_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39552" y="2067694"/>
            <a:ext cx="3227484" cy="2422800"/>
          </a:xfrm>
          <a:prstGeom prst="rect">
            <a:avLst/>
          </a:prstGeom>
        </p:spPr>
      </p:pic>
      <p:pic>
        <p:nvPicPr>
          <p:cNvPr id="12" name="Picture 11" descr="wire_electrode_cdd_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4755997" y="2067694"/>
            <a:ext cx="3232404" cy="2423160"/>
          </a:xfrm>
          <a:prstGeom prst="rect">
            <a:avLst/>
          </a:prstGeom>
        </p:spPr>
      </p:pic>
      <p:graphicFrame>
        <p:nvGraphicFramePr>
          <p:cNvPr id="1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0823847"/>
              </p:ext>
            </p:extLst>
          </p:nvPr>
        </p:nvGraphicFramePr>
        <p:xfrm>
          <a:off x="5720764" y="4233990"/>
          <a:ext cx="1155492" cy="5775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37" name="Equation" r:id="rId5" imgW="888840" imgH="444240" progId="Equation.DSMT4">
                  <p:embed/>
                </p:oleObj>
              </mc:Choice>
              <mc:Fallback>
                <p:oleObj name="Equation" r:id="rId5" imgW="888840" imgH="4442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20764" y="4233990"/>
                        <a:ext cx="1155492" cy="577512"/>
                      </a:xfrm>
                      <a:prstGeom prst="rect">
                        <a:avLst/>
                      </a:prstGeom>
                      <a:noFill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1883479" y="2752103"/>
            <a:ext cx="1061879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100" dirty="0" smtClean="0">
                <a:latin typeface="Calibri Light" panose="020F0302020204030204" pitchFamily="34" charset="0"/>
              </a:rPr>
              <a:t>Independent of total current</a:t>
            </a:r>
            <a:endParaRPr lang="sv-SE" sz="1100" dirty="0">
              <a:latin typeface="Calibri Light" panose="020F030202020403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228184" y="2752102"/>
            <a:ext cx="1087393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sv-SE" sz="1100" dirty="0" smtClean="0">
                <a:latin typeface="Calibri Light" panose="020F0302020204030204" pitchFamily="34" charset="0"/>
              </a:rPr>
              <a:t>Dependent of total current</a:t>
            </a:r>
            <a:endParaRPr lang="sv-SE" sz="1100" dirty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Some Results: Mesh Convergence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sz="1800" noProof="0" dirty="0" smtClean="0"/>
              <a:t>Polarization curves for three mesh refinements (four mesh cases)</a:t>
            </a:r>
            <a:endParaRPr lang="en-US" sz="1800" noProof="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lvl="0"/>
            <a:r>
              <a:rPr lang="sv-SE" sz="1800" kern="0" dirty="0"/>
              <a:t>Total current, seven mesh cases (up to 799,186 elements)</a:t>
            </a:r>
          </a:p>
          <a:p>
            <a:endParaRPr lang="sv-SE" sz="1800" dirty="0"/>
          </a:p>
        </p:txBody>
      </p:sp>
      <p:pic>
        <p:nvPicPr>
          <p:cNvPr id="7" name="Picture 6" descr="wire_electrode_mesh_ana_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4048" y="2067694"/>
            <a:ext cx="3455999" cy="2592000"/>
          </a:xfrm>
          <a:prstGeom prst="rect">
            <a:avLst/>
          </a:prstGeom>
        </p:spPr>
      </p:pic>
      <p:pic>
        <p:nvPicPr>
          <p:cNvPr id="8" name="Content Placeholder 4" descr="wire_electrode_mesh_ana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067694"/>
            <a:ext cx="3456000" cy="259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Primary and Secondary Current Distributions: Summary and Remarks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1800" noProof="0" dirty="0" smtClean="0"/>
              <a:t>Primary case gives less uniform current distribution than the secondary case: </a:t>
            </a:r>
          </a:p>
          <a:p>
            <a:pPr lvl="1"/>
            <a:r>
              <a:rPr lang="en-US" sz="1600" noProof="0" dirty="0" smtClean="0"/>
              <a:t>The addition of charge transfer resistance through the activation overpotential forces the current to become more uniform</a:t>
            </a:r>
          </a:p>
          <a:p>
            <a:pPr lvl="1"/>
            <a:endParaRPr lang="en-US" sz="1600" noProof="0" dirty="0" smtClean="0"/>
          </a:p>
          <a:p>
            <a:r>
              <a:rPr lang="en-US" sz="1800" noProof="0" dirty="0" smtClean="0"/>
              <a:t>Secondary current density distribution is not independent of total current:</a:t>
            </a:r>
          </a:p>
          <a:p>
            <a:pPr lvl="1"/>
            <a:r>
              <a:rPr lang="en-US" sz="1600" noProof="0" dirty="0" smtClean="0"/>
              <a:t>The charge transfer resistance decreases with increasing current density (overpotential increases proportional to the logarithm of current density for high current density)</a:t>
            </a:r>
          </a:p>
          <a:p>
            <a:pPr lvl="1"/>
            <a:endParaRPr lang="en-US" sz="1600" noProof="0" dirty="0" smtClean="0"/>
          </a:p>
          <a:p>
            <a:r>
              <a:rPr lang="en-US" sz="1800" noProof="0" dirty="0" smtClean="0"/>
              <a:t>Home work:</a:t>
            </a:r>
          </a:p>
          <a:p>
            <a:pPr lvl="1"/>
            <a:r>
              <a:rPr lang="en-US" sz="1600" noProof="0" dirty="0" smtClean="0"/>
              <a:t>The geometry is symmetric in this example. Use this geometry and treat the wire electrode as a bipolar electrode placed in between an anode and a cathode</a:t>
            </a:r>
            <a:endParaRPr lang="en-US" sz="1600" noProof="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Tertiary Current Density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1800" dirty="0" smtClean="0"/>
              <a:t>Use the secondary current distribution case as starting </a:t>
            </a:r>
            <a:r>
              <a:rPr lang="en-US" sz="1800" dirty="0" smtClean="0"/>
              <a:t>point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sz="1800" dirty="0" smtClean="0"/>
              <a:t>Add the flow equations, in this case from single phase laminar flow </a:t>
            </a:r>
            <a:br>
              <a:rPr lang="en-US" sz="1800" dirty="0" smtClean="0"/>
            </a:br>
            <a:r>
              <a:rPr lang="en-US" sz="1800" dirty="0" err="1" smtClean="0"/>
              <a:t>Navier</a:t>
            </a:r>
            <a:r>
              <a:rPr lang="en-US" sz="1800" dirty="0" smtClean="0"/>
              <a:t>-Stokes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sz="1800" dirty="0" smtClean="0"/>
              <a:t>Solve only for the </a:t>
            </a:r>
            <a:r>
              <a:rPr lang="en-US" sz="1800" dirty="0" smtClean="0"/>
              <a:t>flow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sz="1800" dirty="0" smtClean="0"/>
              <a:t>Add equations for mass transport, in this chase the Nernst-Planck </a:t>
            </a:r>
            <a:r>
              <a:rPr lang="en-US" sz="1800" dirty="0" smtClean="0"/>
              <a:t>equations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sz="1800" dirty="0" smtClean="0"/>
              <a:t>Introduce the concentration dependence on the reaction </a:t>
            </a:r>
            <a:r>
              <a:rPr lang="en-US" sz="1800" dirty="0" smtClean="0"/>
              <a:t>kinetics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sz="1800" dirty="0" smtClean="0"/>
              <a:t>Solve the fully coupled material and charge balances using the already solved flow field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wire_electrode_conc_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0001" y="1357773"/>
            <a:ext cx="3998249" cy="2998687"/>
          </a:xfrm>
          <a:prstGeom prst="rect">
            <a:avLst/>
          </a:prstGeom>
        </p:spPr>
      </p:pic>
      <p:pic>
        <p:nvPicPr>
          <p:cNvPr id="13" name="Picture 12" descr="wire_electrode_conc_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39606" y="1357773"/>
            <a:ext cx="3998400" cy="2998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Results: </a:t>
            </a:r>
            <a:r>
              <a:rPr lang="en-US" dirty="0" smtClean="0"/>
              <a:t>Concentration </a:t>
            </a:r>
            <a:r>
              <a:rPr lang="en-US" dirty="0" smtClean="0"/>
              <a:t>and </a:t>
            </a:r>
            <a:br>
              <a:rPr lang="en-US" dirty="0" smtClean="0"/>
            </a:br>
            <a:r>
              <a:rPr lang="en-US" dirty="0" smtClean="0"/>
              <a:t>Current Density Distribution</a:t>
            </a:r>
            <a:endParaRPr lang="en-US" dirty="0"/>
          </a:p>
        </p:txBody>
      </p:sp>
      <p:cxnSp>
        <p:nvCxnSpPr>
          <p:cNvPr id="14" name="Straight Arrow Connector 13"/>
          <p:cNvCxnSpPr>
            <a:stCxn id="17" idx="0"/>
          </p:cNvCxnSpPr>
          <p:nvPr/>
        </p:nvCxnSpPr>
        <p:spPr>
          <a:xfrm flipV="1">
            <a:off x="2028160" y="3909623"/>
            <a:ext cx="0" cy="345400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6008033" y="2857174"/>
            <a:ext cx="0" cy="1213183"/>
          </a:xfrm>
          <a:prstGeom prst="straightConnector1">
            <a:avLst/>
          </a:prstGeom>
          <a:ln w="127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983724" y="4070357"/>
            <a:ext cx="20486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 Light" panose="020F0302020204030204" pitchFamily="34" charset="0"/>
              </a:rPr>
              <a:t>Stagnation in the flow</a:t>
            </a:r>
            <a:br>
              <a:rPr lang="en-US" sz="1200" dirty="0" smtClean="0">
                <a:latin typeface="Calibri Light" panose="020F0302020204030204" pitchFamily="34" charset="0"/>
              </a:rPr>
            </a:br>
            <a:r>
              <a:rPr lang="en-US" sz="1200" dirty="0" smtClean="0">
                <a:latin typeface="Calibri Light" panose="020F0302020204030204" pitchFamily="34" charset="0"/>
              </a:rPr>
              <a:t>results in lower concentration</a:t>
            </a:r>
            <a:endParaRPr lang="en-US" sz="1200" dirty="0">
              <a:latin typeface="Calibri Light" panose="020F030202020403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31825" y="4255023"/>
            <a:ext cx="179267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 Light" panose="020F0302020204030204" pitchFamily="34" charset="0"/>
              </a:rPr>
              <a:t>Main direction of the flow</a:t>
            </a:r>
            <a:endParaRPr lang="en-US" sz="1200" dirty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 Remarks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spcBef>
                <a:spcPts val="1200"/>
              </a:spcBef>
            </a:pPr>
            <a:r>
              <a:rPr lang="en-US" sz="1800" dirty="0" smtClean="0"/>
              <a:t>Use a primary current distribution as the starting </a:t>
            </a:r>
            <a:r>
              <a:rPr lang="en-US" sz="1800" dirty="0" smtClean="0"/>
              <a:t>point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sz="1800" dirty="0" smtClean="0"/>
              <a:t>Introduce reaction kinetics to obtain secondary current </a:t>
            </a:r>
            <a:r>
              <a:rPr lang="en-US" sz="1800" dirty="0" smtClean="0"/>
              <a:t>distribution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sz="1800" dirty="0" smtClean="0"/>
              <a:t>Introduce a decoupled flow </a:t>
            </a:r>
            <a:r>
              <a:rPr lang="en-US" sz="1800" dirty="0" smtClean="0"/>
              <a:t>field</a:t>
            </a:r>
            <a:endParaRPr lang="en-US" sz="1800" dirty="0" smtClean="0"/>
          </a:p>
          <a:p>
            <a:pPr>
              <a:spcBef>
                <a:spcPts val="1200"/>
              </a:spcBef>
            </a:pPr>
            <a:r>
              <a:rPr lang="en-US" sz="1800" dirty="0" smtClean="0"/>
              <a:t>Introduce material balances and concentration dependency in the reaction kinetics to obtain a tertiary current distribution</a:t>
            </a:r>
          </a:p>
          <a:p>
            <a:pPr lvl="1"/>
            <a:r>
              <a:rPr lang="en-US" sz="1600" dirty="0" smtClean="0"/>
              <a:t>Several options: </a:t>
            </a:r>
          </a:p>
          <a:p>
            <a:pPr lvl="2"/>
            <a:r>
              <a:rPr lang="en-US" sz="1400" dirty="0" smtClean="0"/>
              <a:t>Supporting electrolyte where the conductivity is independent of concentration </a:t>
            </a:r>
          </a:p>
          <a:p>
            <a:pPr lvl="2"/>
            <a:r>
              <a:rPr lang="en-US" sz="1400" dirty="0" smtClean="0"/>
              <a:t>All charged species are balanced and are combined in the electroneutrality condition</a:t>
            </a:r>
          </a:p>
          <a:p>
            <a:pPr lvl="2"/>
            <a:r>
              <a:rPr lang="en-US" sz="1400" dirty="0" smtClean="0"/>
              <a:t>All charged species are balanced but they are combined using Poisson’s equation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Introduction: Redox Reactions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noProof="0" dirty="0" smtClean="0"/>
              <a:t>Individual electrode reactions are symbolized as reduction-oxidation (redox) processes with electrons as one of the reactants:</a:t>
            </a:r>
            <a:endParaRPr lang="en-US" sz="1800" noProof="0" dirty="0"/>
          </a:p>
        </p:txBody>
      </p:sp>
      <p:graphicFrame>
        <p:nvGraphicFramePr>
          <p:cNvPr id="2049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892938978"/>
              </p:ext>
            </p:extLst>
          </p:nvPr>
        </p:nvGraphicFramePr>
        <p:xfrm>
          <a:off x="3222900" y="2355726"/>
          <a:ext cx="2698200" cy="539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Equation" r:id="rId3" imgW="1079280" imgH="215640" progId="Equation.DSMT4">
                  <p:embed/>
                </p:oleObj>
              </mc:Choice>
              <mc:Fallback>
                <p:oleObj name="Equation" r:id="rId3" imgW="1079280" imgH="215640" progId="Equation.DSMT4">
                  <p:embed/>
                  <p:pic>
                    <p:nvPicPr>
                      <p:cNvPr id="0" name="Picture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222900" y="2355726"/>
                        <a:ext cx="2698200" cy="539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17855" y="3327834"/>
            <a:ext cx="325133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>
                <a:latin typeface="Calibri Light" panose="020F0302020204030204" pitchFamily="34" charset="0"/>
              </a:rPr>
              <a:t>Ox</a:t>
            </a:r>
            <a:r>
              <a:rPr lang="en-US" sz="1600" dirty="0" smtClean="0">
                <a:latin typeface="Calibri Light" panose="020F0302020204030204" pitchFamily="34" charset="0"/>
              </a:rPr>
              <a:t> = oxidized species</a:t>
            </a:r>
            <a:endParaRPr lang="sv-SE" sz="1600" dirty="0" smtClean="0">
              <a:latin typeface="Calibri Light" panose="020F0302020204030204" pitchFamily="34" charset="0"/>
            </a:endParaRPr>
          </a:p>
          <a:p>
            <a:r>
              <a:rPr lang="en-US" sz="1600" i="1" dirty="0" smtClean="0">
                <a:latin typeface="Calibri Light" panose="020F0302020204030204" pitchFamily="34" charset="0"/>
              </a:rPr>
              <a:t>Red</a:t>
            </a:r>
            <a:r>
              <a:rPr lang="en-US" sz="1600" dirty="0" smtClean="0">
                <a:latin typeface="Calibri Light" panose="020F0302020204030204" pitchFamily="34" charset="0"/>
              </a:rPr>
              <a:t> = reduced species</a:t>
            </a:r>
            <a:endParaRPr lang="sv-SE" sz="1600" dirty="0" smtClean="0">
              <a:latin typeface="Calibri Light" panose="020F0302020204030204" pitchFamily="34" charset="0"/>
            </a:endParaRPr>
          </a:p>
          <a:p>
            <a:r>
              <a:rPr lang="en-US" sz="1600" i="1" dirty="0" smtClean="0">
                <a:latin typeface="Calibri Light" panose="020F0302020204030204" pitchFamily="34" charset="0"/>
              </a:rPr>
              <a:t>e</a:t>
            </a:r>
            <a:r>
              <a:rPr lang="en-US" sz="1600" i="1" baseline="30000" dirty="0" smtClean="0">
                <a:latin typeface="Calibri Light" panose="020F0302020204030204" pitchFamily="34" charset="0"/>
              </a:rPr>
              <a:t>-</a:t>
            </a:r>
            <a:r>
              <a:rPr lang="en-US" sz="1600" dirty="0" smtClean="0">
                <a:latin typeface="Calibri Light" panose="020F0302020204030204" pitchFamily="34" charset="0"/>
              </a:rPr>
              <a:t> = electron</a:t>
            </a:r>
            <a:endParaRPr lang="sv-SE" sz="1600" dirty="0" smtClean="0">
              <a:latin typeface="Calibri Light" panose="020F0302020204030204" pitchFamily="34" charset="0"/>
            </a:endParaRPr>
          </a:p>
          <a:p>
            <a:r>
              <a:rPr lang="en-US" sz="1600" i="1" dirty="0" smtClean="0">
                <a:latin typeface="Calibri Light" panose="020F0302020204030204" pitchFamily="34" charset="0"/>
              </a:rPr>
              <a:t>n</a:t>
            </a:r>
            <a:r>
              <a:rPr lang="en-US" sz="1600" dirty="0" smtClean="0">
                <a:latin typeface="Calibri Light" panose="020F0302020204030204" pitchFamily="34" charset="0"/>
              </a:rPr>
              <a:t> = electron stoichiometry coefficient</a:t>
            </a:r>
            <a:endParaRPr lang="sv-SE" sz="1600" dirty="0" smtClean="0">
              <a:latin typeface="Calibri Light" panose="020F030202020403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noProof="0" dirty="0" smtClean="0"/>
              <a:t>Introduction: Thermochemical and Electrochemical Processes</a:t>
            </a:r>
            <a:endParaRPr lang="en-US" sz="3200" noProof="0" dirty="0"/>
          </a:p>
        </p:txBody>
      </p:sp>
      <p:pic>
        <p:nvPicPr>
          <p:cNvPr id="4" name="Picture 1" descr="figure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1779662"/>
            <a:ext cx="6903205" cy="2732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Introduction: Energy Producing and Energy Consuming Electrochemical Processes</a:t>
            </a:r>
            <a:endParaRPr lang="en-US" noProof="0" dirty="0"/>
          </a:p>
        </p:txBody>
      </p:sp>
      <p:pic>
        <p:nvPicPr>
          <p:cNvPr id="4" name="Picture 2" descr="figure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779662"/>
            <a:ext cx="7776864" cy="2606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Introduction: Spontaneous Processes and Processes that Require Energy Input</a:t>
            </a:r>
            <a:endParaRPr lang="en-US" noProof="0" dirty="0"/>
          </a:p>
        </p:txBody>
      </p:sp>
      <p:pic>
        <p:nvPicPr>
          <p:cNvPr id="5" name="Picture 2" descr="figure_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781690" y="1598971"/>
            <a:ext cx="5580620" cy="3095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 smtClean="0"/>
              <a:t>Introduction: </a:t>
            </a:r>
            <a:r>
              <a:rPr lang="en-US" noProof="0" dirty="0" err="1" smtClean="0"/>
              <a:t>Electrocatalysis</a:t>
            </a:r>
            <a:endParaRPr lang="en-US" noProof="0" dirty="0"/>
          </a:p>
        </p:txBody>
      </p:sp>
      <p:pic>
        <p:nvPicPr>
          <p:cNvPr id="4" name="Picture 2" descr="figure_6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638" y="1347614"/>
            <a:ext cx="5286724" cy="3360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200" noProof="0" dirty="0" smtClean="0"/>
              <a:t>Introduction: Anodic and </a:t>
            </a:r>
            <a:br>
              <a:rPr lang="en-US" sz="3200" noProof="0" dirty="0" smtClean="0"/>
            </a:br>
            <a:r>
              <a:rPr lang="en-US" sz="3200" noProof="0" dirty="0" smtClean="0"/>
              <a:t>Cathodic Reactions</a:t>
            </a:r>
            <a:endParaRPr lang="en-US" sz="3200" noProof="0" dirty="0"/>
          </a:p>
        </p:txBody>
      </p:sp>
      <p:pic>
        <p:nvPicPr>
          <p:cNvPr id="4" name="Picture 2" descr="figure_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908" y="1779662"/>
            <a:ext cx="796418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noProof="0" dirty="0" smtClean="0"/>
              <a:t>Introduction: Transport and 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r>
              <a:rPr lang="en-US" noProof="0" dirty="0" smtClean="0"/>
              <a:t>Electrochemical </a:t>
            </a:r>
            <a:r>
              <a:rPr lang="en-US" noProof="0" dirty="0" smtClean="0"/>
              <a:t>Reactions </a:t>
            </a:r>
            <a:endParaRPr lang="en-US" noProof="0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504950"/>
            <a:ext cx="5987008" cy="3124200"/>
          </a:xfrm>
        </p:spPr>
        <p:txBody>
          <a:bodyPr>
            <a:normAutofit/>
          </a:bodyPr>
          <a:lstStyle/>
          <a:p>
            <a:r>
              <a:rPr lang="en-US" sz="1800" noProof="0" dirty="0" smtClean="0"/>
              <a:t>Transport</a:t>
            </a:r>
          </a:p>
          <a:p>
            <a:pPr lvl="1"/>
            <a:r>
              <a:rPr lang="en-US" sz="1600" noProof="0" dirty="0" smtClean="0"/>
              <a:t>Diffusion, convection, migration, which is an electrophoretic effect on ions. The mobility and concentration of ions yields the mass transfer and Ohmic resistances in the electrolyte</a:t>
            </a:r>
            <a:br>
              <a:rPr lang="en-US" sz="1600" noProof="0" dirty="0" smtClean="0"/>
            </a:br>
            <a:endParaRPr lang="en-US" sz="1600" noProof="0" dirty="0" smtClean="0"/>
          </a:p>
          <a:p>
            <a:r>
              <a:rPr lang="en-US" sz="1800" noProof="0" dirty="0" smtClean="0"/>
              <a:t>Electrochemical reaction</a:t>
            </a:r>
          </a:p>
          <a:p>
            <a:pPr lvl="1"/>
            <a:r>
              <a:rPr lang="en-US" sz="1600" noProof="0" dirty="0" smtClean="0"/>
              <a:t>Electrode kinetics for an electron charge transfer step as rate determining step (RDS) yields potential-dependent reaction rate. The overpotential is a measure of the activation energy (Arrhenius equation -&gt; Butler-Volmer equation) </a:t>
            </a:r>
            <a:endParaRPr lang="en-US" sz="1600" noProof="0" dirty="0"/>
          </a:p>
        </p:txBody>
      </p:sp>
      <p:pic>
        <p:nvPicPr>
          <p:cNvPr id="7" name="Picture 6" descr="reac_diff_mig.t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04248" y="1635646"/>
            <a:ext cx="1648211" cy="169765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13301</TotalTime>
  <Words>855</Words>
  <Application>Microsoft Office PowerPoint</Application>
  <PresentationFormat>On-screen Show (16:9)</PresentationFormat>
  <Paragraphs>167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1_Office Theme</vt:lpstr>
      <vt:lpstr>Equation</vt:lpstr>
      <vt:lpstr>Modeling in  Electrochemical Engineering</vt:lpstr>
      <vt:lpstr>Introduction: Electrochemical Systems</vt:lpstr>
      <vt:lpstr>Introduction: Redox Reactions</vt:lpstr>
      <vt:lpstr>Introduction: Thermochemical and Electrochemical Processes</vt:lpstr>
      <vt:lpstr>Introduction: Energy Producing and Energy Consuming Electrochemical Processes</vt:lpstr>
      <vt:lpstr>Introduction: Spontaneous Processes and Processes that Require Energy Input</vt:lpstr>
      <vt:lpstr>Introduction: Electrocatalysis</vt:lpstr>
      <vt:lpstr>Introduction: Anodic and  Cathodic Reactions</vt:lpstr>
      <vt:lpstr>Introduction: Transport and  Electrochemical Reactions </vt:lpstr>
      <vt:lpstr>Introduction: Transport</vt:lpstr>
      <vt:lpstr>Introduction: Conservation of  Species and Charge</vt:lpstr>
      <vt:lpstr>Modeling of Electrochemical Cells</vt:lpstr>
      <vt:lpstr>Modeling of Electrochemical Cells</vt:lpstr>
      <vt:lpstr>A First Example:  Primary Current Distribution</vt:lpstr>
      <vt:lpstr>A First Example:  Subdomain and Boundary Settings</vt:lpstr>
      <vt:lpstr>A First Example: Some Definitions</vt:lpstr>
      <vt:lpstr>A First Example: Some Results</vt:lpstr>
      <vt:lpstr>A Second Example:  Secondary Current Distribution</vt:lpstr>
      <vt:lpstr>Comparison: Primary and Secondary  Current Distributions</vt:lpstr>
      <vt:lpstr>Comparison: Primary and Secondary Current Density Distribution, 0.1 A Total Current</vt:lpstr>
      <vt:lpstr>Some Results: Mesh Convergence</vt:lpstr>
      <vt:lpstr>Primary and Secondary Current Distributions: Summary and Remarks</vt:lpstr>
      <vt:lpstr>Tertiary Current Density Distribution</vt:lpstr>
      <vt:lpstr>Results: Concentration and  Current Density Distribution</vt:lpstr>
      <vt:lpstr>Concluding Remarks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Modeling in Electrochemical Engineering</dc:title>
  <dc:creator>ed fontes</dc:creator>
  <cp:lastModifiedBy>Matilda Ringh</cp:lastModifiedBy>
  <cp:revision>75</cp:revision>
  <dcterms:created xsi:type="dcterms:W3CDTF">2007-09-24T19:56:51Z</dcterms:created>
  <dcterms:modified xsi:type="dcterms:W3CDTF">2015-09-21T09:26:08Z</dcterms:modified>
</cp:coreProperties>
</file>