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4" d="100"/>
          <a:sy n="164" d="100"/>
        </p:scale>
        <p:origin x="-114" y="-18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</a:rPr>
              <a:t>2015 </a:t>
            </a:r>
            <a:r>
              <a:rPr lang="en-US" sz="600" dirty="0">
                <a:solidFill>
                  <a:prstClr val="black"/>
                </a:solidFill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1656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11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75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8/7/2015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35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Mixer App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Mixer Module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910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Embedded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Flow in rotating machinery using </a:t>
            </a:r>
            <a:r>
              <a:rPr lang="en-US" sz="1600" dirty="0" smtClean="0"/>
              <a:t>a y</a:t>
            </a:r>
            <a:r>
              <a:rPr lang="en-US" sz="1600" dirty="0"/>
              <a:t>+ algebraic turbulence model</a:t>
            </a:r>
          </a:p>
          <a:p>
            <a:r>
              <a:rPr lang="en-US" sz="1600" dirty="0"/>
              <a:t>Frozen rotor approximation using arbitrary Lagrangian-Eulerian </a:t>
            </a:r>
            <a:r>
              <a:rPr lang="en-US" sz="1600" dirty="0" smtClean="0"/>
              <a:t>(</a:t>
            </a:r>
            <a:r>
              <a:rPr lang="en-US" sz="1600" dirty="0"/>
              <a:t>ALE) formulation</a:t>
            </a:r>
          </a:p>
          <a:p>
            <a:r>
              <a:rPr lang="en-US" sz="1600" dirty="0"/>
              <a:t>Wall distance function and </a:t>
            </a:r>
            <a:r>
              <a:rPr lang="en-US" sz="1600" dirty="0" smtClean="0"/>
              <a:t>shear </a:t>
            </a:r>
            <a:r>
              <a:rPr lang="en-US" sz="1600" dirty="0"/>
              <a:t>stress determines the </a:t>
            </a:r>
            <a:r>
              <a:rPr lang="en-US" sz="1600" dirty="0" smtClean="0"/>
              <a:t>eddy </a:t>
            </a:r>
            <a:r>
              <a:rPr lang="en-US" sz="1600" dirty="0"/>
              <a:t>diffusivity</a:t>
            </a:r>
          </a:p>
          <a:p>
            <a:r>
              <a:rPr lang="en-US" sz="1600" dirty="0"/>
              <a:t>Free surface </a:t>
            </a:r>
            <a:r>
              <a:rPr lang="en-US" sz="1600" dirty="0" smtClean="0"/>
              <a:t>computation for </a:t>
            </a:r>
            <a:r>
              <a:rPr lang="en-US" sz="1600" dirty="0"/>
              <a:t>small surface </a:t>
            </a:r>
            <a:r>
              <a:rPr lang="en-US" sz="1600" dirty="0" smtClean="0"/>
              <a:t>deformations</a:t>
            </a:r>
            <a:endParaRPr lang="en-US" sz="1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741366"/>
            <a:ext cx="3456384" cy="194421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26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779661"/>
            <a:ext cx="3657600" cy="28403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7613"/>
            <a:ext cx="3657600" cy="28403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9592" y="4204518"/>
            <a:ext cx="1785392" cy="415498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Eddy diffusivity, streamlines, and mixing time scales</a:t>
            </a:r>
            <a:endParaRPr lang="en-US" dirty="0"/>
          </a:p>
        </p:txBody>
      </p:sp>
      <p:cxnSp>
        <p:nvCxnSpPr>
          <p:cNvPr id="11" name="Elbow Connector 10"/>
          <p:cNvCxnSpPr>
            <a:stCxn id="9" idx="0"/>
          </p:cNvCxnSpPr>
          <p:nvPr/>
        </p:nvCxnSpPr>
        <p:spPr>
          <a:xfrm rot="5400000" flipH="1" flipV="1">
            <a:off x="1897710" y="3834480"/>
            <a:ext cx="264617" cy="47546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>
            <a:off x="2684984" y="4371949"/>
            <a:ext cx="3024336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72804" y="1347613"/>
            <a:ext cx="1368152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Shape of free surface</a:t>
            </a:r>
            <a:endParaRPr lang="en-US" dirty="0"/>
          </a:p>
        </p:txBody>
      </p:sp>
      <p:cxnSp>
        <p:nvCxnSpPr>
          <p:cNvPr id="19" name="Elbow Connector 18"/>
          <p:cNvCxnSpPr>
            <a:stCxn id="17" idx="2"/>
          </p:cNvCxnSpPr>
          <p:nvPr/>
        </p:nvCxnSpPr>
        <p:spPr>
          <a:xfrm>
            <a:off x="7156880" y="1601529"/>
            <a:ext cx="0" cy="1042228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7" idx="1"/>
          </p:cNvCxnSpPr>
          <p:nvPr/>
        </p:nvCxnSpPr>
        <p:spPr>
          <a:xfrm rot="10800000" flipV="1">
            <a:off x="3405064" y="1474571"/>
            <a:ext cx="3067740" cy="1223190"/>
          </a:xfrm>
          <a:prstGeom prst="bentConnector3">
            <a:avLst>
              <a:gd name="adj1" fmla="val 7923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261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Purpose</a:t>
            </a:r>
          </a:p>
          <a:p>
            <a:endParaRPr lang="en-US" dirty="0" smtClean="0"/>
          </a:p>
          <a:p>
            <a:r>
              <a:rPr lang="en-US" dirty="0" smtClean="0"/>
              <a:t>About the app</a:t>
            </a:r>
          </a:p>
          <a:p>
            <a:pPr lvl="1"/>
            <a:r>
              <a:rPr lang="en-US" dirty="0" smtClean="0"/>
              <a:t>User interface</a:t>
            </a:r>
          </a:p>
          <a:p>
            <a:pPr lvl="1"/>
            <a:r>
              <a:rPr lang="en-US" dirty="0" smtClean="0"/>
              <a:t>Tank types</a:t>
            </a:r>
          </a:p>
          <a:p>
            <a:pPr lvl="1"/>
            <a:r>
              <a:rPr lang="en-US" dirty="0" smtClean="0"/>
              <a:t>Impeller </a:t>
            </a:r>
            <a:r>
              <a:rPr lang="en-US" dirty="0" smtClean="0"/>
              <a:t>types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Some example </a:t>
            </a:r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80" r="9595"/>
          <a:stretch/>
        </p:blipFill>
        <p:spPr>
          <a:xfrm>
            <a:off x="5624332" y="1615348"/>
            <a:ext cx="2591292" cy="2408241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668552" y="4038850"/>
            <a:ext cx="2502852" cy="430887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latin typeface="Calibri Light" panose="020F0302020204030204" pitchFamily="34" charset="0"/>
              </a:defRPr>
            </a:lvl1pPr>
          </a:lstStyle>
          <a:p>
            <a:r>
              <a:rPr lang="en-US" sz="1050" dirty="0"/>
              <a:t>The mixer app computes the flow field and </a:t>
            </a:r>
            <a:br>
              <a:rPr lang="en-US" sz="1050" dirty="0"/>
            </a:br>
            <a:r>
              <a:rPr lang="en-US" sz="1050" dirty="0"/>
              <a:t>eddy diffusivity in mixers and tank reactors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369835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504950"/>
            <a:ext cx="4474839" cy="3124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Simulate mixing efficiency in mixers and tank reactors</a:t>
            </a:r>
          </a:p>
          <a:p>
            <a:r>
              <a:rPr lang="en-US" sz="1800" dirty="0" smtClean="0"/>
              <a:t>Select impellers, tank type, </a:t>
            </a:r>
            <a:r>
              <a:rPr lang="en-US" sz="1800" dirty="0" smtClean="0"/>
              <a:t>and </a:t>
            </a:r>
            <a:r>
              <a:rPr lang="en-US" sz="1800" dirty="0" smtClean="0"/>
              <a:t>baffles</a:t>
            </a:r>
          </a:p>
          <a:p>
            <a:r>
              <a:rPr lang="en-US" sz="1800" dirty="0" smtClean="0"/>
              <a:t>Investigate operating conditions</a:t>
            </a:r>
          </a:p>
          <a:p>
            <a:r>
              <a:rPr lang="en-US" sz="1800" dirty="0" smtClean="0"/>
              <a:t>Provide a starting point for own apps, for example to:</a:t>
            </a:r>
          </a:p>
          <a:p>
            <a:pPr lvl="1"/>
            <a:r>
              <a:rPr lang="en-US" sz="1600" dirty="0" smtClean="0"/>
              <a:t>Expand with more impellers and tank types</a:t>
            </a:r>
          </a:p>
          <a:p>
            <a:pPr lvl="1"/>
            <a:r>
              <a:rPr lang="en-US" sz="1600" dirty="0" smtClean="0"/>
              <a:t>Include non-Newtonian fluids</a:t>
            </a:r>
          </a:p>
          <a:p>
            <a:pPr lvl="1"/>
            <a:r>
              <a:rPr lang="en-US" sz="1600" dirty="0" smtClean="0"/>
              <a:t>Include two-phase flow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279" y="1635646"/>
            <a:ext cx="3169920" cy="23774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4905" y="4155926"/>
            <a:ext cx="2534668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Results displayed in the apps user interface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810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945" y="1821528"/>
            <a:ext cx="3658111" cy="27664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User Interface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456" y="2476230"/>
            <a:ext cx="1545616" cy="415498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Set fluid properties</a:t>
            </a:r>
          </a:p>
          <a:p>
            <a:r>
              <a:rPr lang="en-US" dirty="0"/>
              <a:t>a</a:t>
            </a:r>
            <a:r>
              <a:rPr lang="en-US" dirty="0"/>
              <a:t>nd operating conditions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83832" y="2937350"/>
            <a:ext cx="1345240" cy="415498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Select tank and enter</a:t>
            </a:r>
          </a:p>
          <a:p>
            <a:r>
              <a:rPr lang="en-US" dirty="0"/>
              <a:t>tank dimensions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20701" y="3411946"/>
            <a:ext cx="1308371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Set shaft dimensions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8872" y="3721089"/>
            <a:ext cx="1430200" cy="415498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Send simulation report</a:t>
            </a:r>
            <a:br>
              <a:rPr lang="en-US" dirty="0"/>
            </a:br>
            <a:r>
              <a:rPr lang="en-US" dirty="0"/>
              <a:t>by e-mail when done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90858" y="4182210"/>
            <a:ext cx="1438214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Simulation information</a:t>
            </a:r>
            <a:endParaRPr lang="en-US" dirty="0"/>
          </a:p>
        </p:txBody>
      </p:sp>
      <p:cxnSp>
        <p:nvCxnSpPr>
          <p:cNvPr id="11" name="Elbow Connector 10"/>
          <p:cNvCxnSpPr>
            <a:stCxn id="5" idx="3"/>
          </p:cNvCxnSpPr>
          <p:nvPr/>
        </p:nvCxnSpPr>
        <p:spPr>
          <a:xfrm>
            <a:off x="2229072" y="2683979"/>
            <a:ext cx="542728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3"/>
          </p:cNvCxnSpPr>
          <p:nvPr/>
        </p:nvCxnSpPr>
        <p:spPr>
          <a:xfrm>
            <a:off x="2229072" y="3145099"/>
            <a:ext cx="540000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3"/>
          </p:cNvCxnSpPr>
          <p:nvPr/>
        </p:nvCxnSpPr>
        <p:spPr>
          <a:xfrm>
            <a:off x="2229072" y="3538904"/>
            <a:ext cx="542728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3"/>
          </p:cNvCxnSpPr>
          <p:nvPr/>
        </p:nvCxnSpPr>
        <p:spPr>
          <a:xfrm>
            <a:off x="2229072" y="3928838"/>
            <a:ext cx="542728" cy="2777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9" idx="3"/>
          </p:cNvCxnSpPr>
          <p:nvPr/>
        </p:nvCxnSpPr>
        <p:spPr>
          <a:xfrm>
            <a:off x="2229072" y="4309168"/>
            <a:ext cx="542728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43493" y="1401620"/>
            <a:ext cx="643125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Reset all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564421" y="1408905"/>
            <a:ext cx="114165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Update geometry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864988" y="1422012"/>
            <a:ext cx="487634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Mesh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492227" y="1401620"/>
            <a:ext cx="99738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Run simulation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624307" y="1401619"/>
            <a:ext cx="1327608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Read documentation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7044410" y="1401620"/>
            <a:ext cx="923651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Create report</a:t>
            </a:r>
            <a:endParaRPr lang="en-US" dirty="0"/>
          </a:p>
        </p:txBody>
      </p:sp>
      <p:cxnSp>
        <p:nvCxnSpPr>
          <p:cNvPr id="32" name="Elbow Connector 31"/>
          <p:cNvCxnSpPr>
            <a:stCxn id="25" idx="2"/>
          </p:cNvCxnSpPr>
          <p:nvPr/>
        </p:nvCxnSpPr>
        <p:spPr>
          <a:xfrm rot="16200000" flipH="1">
            <a:off x="2060054" y="1260537"/>
            <a:ext cx="388645" cy="117864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" idx="2"/>
            <a:endCxn id="67" idx="0"/>
          </p:cNvCxnSpPr>
          <p:nvPr/>
        </p:nvCxnSpPr>
        <p:spPr>
          <a:xfrm rot="16200000" flipH="1">
            <a:off x="2977505" y="1820566"/>
            <a:ext cx="315493" cy="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27" idx="2"/>
            <a:endCxn id="65" idx="0"/>
          </p:cNvCxnSpPr>
          <p:nvPr/>
        </p:nvCxnSpPr>
        <p:spPr>
          <a:xfrm rot="5400000">
            <a:off x="3611140" y="1491667"/>
            <a:ext cx="313404" cy="681926"/>
          </a:xfrm>
          <a:prstGeom prst="bentConnector3">
            <a:avLst>
              <a:gd name="adj1" fmla="val 1469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28" idx="2"/>
            <a:endCxn id="45" idx="0"/>
          </p:cNvCxnSpPr>
          <p:nvPr/>
        </p:nvCxnSpPr>
        <p:spPr>
          <a:xfrm rot="5400000">
            <a:off x="4131972" y="1131228"/>
            <a:ext cx="334642" cy="1383258"/>
          </a:xfrm>
          <a:prstGeom prst="bentConnector3">
            <a:avLst>
              <a:gd name="adj1" fmla="val 412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549716" y="1990178"/>
            <a:ext cx="115895" cy="108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734795" y="1990176"/>
            <a:ext cx="115895" cy="108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Elbow Connector 51"/>
          <p:cNvCxnSpPr>
            <a:stCxn id="29" idx="2"/>
            <a:endCxn id="50" idx="0"/>
          </p:cNvCxnSpPr>
          <p:nvPr/>
        </p:nvCxnSpPr>
        <p:spPr>
          <a:xfrm rot="5400000">
            <a:off x="4873107" y="575171"/>
            <a:ext cx="334641" cy="2495368"/>
          </a:xfrm>
          <a:prstGeom prst="bentConnector3">
            <a:avLst>
              <a:gd name="adj1" fmla="val 6218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30" idx="2"/>
          </p:cNvCxnSpPr>
          <p:nvPr/>
        </p:nvCxnSpPr>
        <p:spPr>
          <a:xfrm rot="5400000">
            <a:off x="5553527" y="103237"/>
            <a:ext cx="400411" cy="350500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076639" y="2476230"/>
            <a:ext cx="96532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Show graphics</a:t>
            </a:r>
            <a:endParaRPr lang="en-US" dirty="0"/>
          </a:p>
        </p:txBody>
      </p:sp>
      <p:cxnSp>
        <p:nvCxnSpPr>
          <p:cNvPr id="61" name="Elbow Connector 60"/>
          <p:cNvCxnSpPr>
            <a:stCxn id="59" idx="2"/>
          </p:cNvCxnSpPr>
          <p:nvPr/>
        </p:nvCxnSpPr>
        <p:spPr>
          <a:xfrm rot="5400000">
            <a:off x="6408634" y="2117648"/>
            <a:ext cx="538173" cy="1763168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368931" y="1989332"/>
            <a:ext cx="115895" cy="108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077304" y="1978314"/>
            <a:ext cx="115895" cy="108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252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821600"/>
            <a:ext cx="36576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User Interface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41689" y="2499390"/>
            <a:ext cx="1487908" cy="415498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Select existing impellers</a:t>
            </a:r>
            <a:br>
              <a:rPr lang="en-US" dirty="0"/>
            </a:br>
            <a:r>
              <a:rPr lang="en-US" dirty="0"/>
              <a:t>to change or remove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1420" y="2960510"/>
            <a:ext cx="1618177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Enter </a:t>
            </a:r>
            <a:r>
              <a:rPr lang="en-US" dirty="0" smtClean="0"/>
              <a:t>impeller dimensions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70" y="3421629"/>
            <a:ext cx="857927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Flip impeller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8865" y="3744249"/>
            <a:ext cx="1500732" cy="415498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Enter number of blades,</a:t>
            </a:r>
          </a:p>
          <a:p>
            <a:r>
              <a:rPr lang="en-US" dirty="0"/>
              <a:t>c</a:t>
            </a:r>
            <a:r>
              <a:rPr lang="en-US" dirty="0"/>
              <a:t>ut, and fold blades</a:t>
            </a:r>
            <a:endParaRPr lang="en-US" dirty="0"/>
          </a:p>
        </p:txBody>
      </p:sp>
      <p:cxnSp>
        <p:nvCxnSpPr>
          <p:cNvPr id="11" name="Elbow Connector 10"/>
          <p:cNvCxnSpPr>
            <a:stCxn id="5" idx="3"/>
          </p:cNvCxnSpPr>
          <p:nvPr/>
        </p:nvCxnSpPr>
        <p:spPr>
          <a:xfrm>
            <a:off x="2229597" y="2707139"/>
            <a:ext cx="513603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6" idx="3"/>
          </p:cNvCxnSpPr>
          <p:nvPr/>
        </p:nvCxnSpPr>
        <p:spPr>
          <a:xfrm>
            <a:off x="2229597" y="3087468"/>
            <a:ext cx="513603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7" idx="3"/>
          </p:cNvCxnSpPr>
          <p:nvPr/>
        </p:nvCxnSpPr>
        <p:spPr>
          <a:xfrm>
            <a:off x="2229597" y="3548587"/>
            <a:ext cx="513603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8" idx="3"/>
          </p:cNvCxnSpPr>
          <p:nvPr/>
        </p:nvCxnSpPr>
        <p:spPr>
          <a:xfrm>
            <a:off x="2229597" y="3951998"/>
            <a:ext cx="513603" cy="0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529328" y="1407307"/>
            <a:ext cx="114165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Update geometry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930456" y="1407305"/>
            <a:ext cx="931665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Add impellers</a:t>
            </a:r>
            <a:endParaRPr lang="en-US" dirty="0"/>
          </a:p>
        </p:txBody>
      </p:sp>
      <p:cxnSp>
        <p:nvCxnSpPr>
          <p:cNvPr id="32" name="Elbow Connector 31"/>
          <p:cNvCxnSpPr>
            <a:stCxn id="25" idx="2"/>
          </p:cNvCxnSpPr>
          <p:nvPr/>
        </p:nvCxnSpPr>
        <p:spPr>
          <a:xfrm rot="16200000" flipH="1">
            <a:off x="2238901" y="1522480"/>
            <a:ext cx="394156" cy="67164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26" idx="2"/>
          </p:cNvCxnSpPr>
          <p:nvPr/>
        </p:nvCxnSpPr>
        <p:spPr>
          <a:xfrm>
            <a:off x="3396289" y="1661221"/>
            <a:ext cx="0" cy="328498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7077600" y="2476800"/>
            <a:ext cx="96532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Show graphics</a:t>
            </a:r>
            <a:endParaRPr lang="en-US" dirty="0"/>
          </a:p>
        </p:txBody>
      </p:sp>
      <p:cxnSp>
        <p:nvCxnSpPr>
          <p:cNvPr id="61" name="Elbow Connector 60"/>
          <p:cNvCxnSpPr>
            <a:stCxn id="59" idx="2"/>
          </p:cNvCxnSpPr>
          <p:nvPr/>
        </p:nvCxnSpPr>
        <p:spPr>
          <a:xfrm rot="5400000">
            <a:off x="6461760" y="2163051"/>
            <a:ext cx="530841" cy="1666171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0228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Tank Types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 tanks can be equipped with an arbitrary number of rectangular baffles attached to the tank walls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980" y="2609026"/>
            <a:ext cx="1864779" cy="9431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609026"/>
            <a:ext cx="1864779" cy="9431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11" y="2609026"/>
            <a:ext cx="1864779" cy="9431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6897" y="3822163"/>
            <a:ext cx="994183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Dished bottom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59867" y="3822163"/>
            <a:ext cx="824265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Flat bottom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52965" y="3822163"/>
            <a:ext cx="902811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Cone bottom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94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Axial Impellers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05" y="1437624"/>
            <a:ext cx="1864779" cy="94310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645" y="1437624"/>
            <a:ext cx="1864779" cy="9431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005" y="3032799"/>
            <a:ext cx="1864779" cy="943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11" y="3032799"/>
            <a:ext cx="1864779" cy="9431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11" y="1437624"/>
            <a:ext cx="1864779" cy="9431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644" y="3032799"/>
            <a:ext cx="1864779" cy="94310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7876" y="2364001"/>
            <a:ext cx="595035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Pitched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56712" y="2364001"/>
            <a:ext cx="1630575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Pitched with folded blades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18303" y="2364001"/>
            <a:ext cx="167545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Pitched with constant pitch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352191" y="4146199"/>
            <a:ext cx="686406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Hydrofoil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688585" y="4146199"/>
            <a:ext cx="1766830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Hydrofoil with constant pitch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89024" y="4146199"/>
            <a:ext cx="1334020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C-shaped (</a:t>
            </a:r>
            <a:r>
              <a:rPr lang="en-US" dirty="0" err="1"/>
              <a:t>Intermig</a:t>
            </a:r>
            <a:r>
              <a:rPr lang="en-US" dirty="0"/>
              <a:t>®)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7544" y="4634757"/>
            <a:ext cx="29097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Calibri Light" panose="020F0302020204030204" pitchFamily="34" charset="0"/>
              </a:rPr>
              <a:t>Intermig</a:t>
            </a:r>
            <a:r>
              <a:rPr lang="en-US" sz="900" dirty="0" smtClean="0">
                <a:latin typeface="Calibri Light" panose="020F0302020204030204" pitchFamily="34" charset="0"/>
              </a:rPr>
              <a:t> is a registered trademark of </a:t>
            </a:r>
            <a:r>
              <a:rPr lang="en-US" sz="900" dirty="0" err="1" smtClean="0">
                <a:latin typeface="Calibri Light" panose="020F0302020204030204" pitchFamily="34" charset="0"/>
              </a:rPr>
              <a:t>Ekato</a:t>
            </a:r>
            <a:r>
              <a:rPr lang="en-US" sz="900" dirty="0" smtClean="0">
                <a:latin typeface="Calibri Light" panose="020F0302020204030204" pitchFamily="34" charset="0"/>
              </a:rPr>
              <a:t> Holding GmbH</a:t>
            </a:r>
            <a:endParaRPr lang="en-US" sz="9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62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419622"/>
            <a:ext cx="1864779" cy="94310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611" y="1419622"/>
            <a:ext cx="1864779" cy="9431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Radial Impellers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36605" y="2364001"/>
            <a:ext cx="1066318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Rushton turbine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21258" y="2364001"/>
            <a:ext cx="1901483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Rushton with backswept blades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12367" y="2364001"/>
            <a:ext cx="92845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Smith turbine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744845" y="4146199"/>
            <a:ext cx="766557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Backswept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08260" y="4146199"/>
            <a:ext cx="57579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Anchor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75" y="1419622"/>
            <a:ext cx="1864779" cy="94310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3014796"/>
            <a:ext cx="1864779" cy="9431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771" y="3014797"/>
            <a:ext cx="1864779" cy="94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8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Great variety of Designs Possible for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Pitched </a:t>
            </a:r>
            <a:r>
              <a:rPr lang="en-US" sz="3200" dirty="0" smtClean="0"/>
              <a:t>and Hydrofoil Impellers  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8496" y="2027146"/>
            <a:ext cx="3145594" cy="230346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72" y="1858414"/>
            <a:ext cx="3266579" cy="257982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87144" y="1966427"/>
            <a:ext cx="372218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Cut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59832" y="1966427"/>
            <a:ext cx="92845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Fillet and fold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545828" y="1966427"/>
            <a:ext cx="1128835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Straight hydrofoil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868144" y="1966427"/>
            <a:ext cx="68800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Cut inner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659864" y="1966427"/>
            <a:ext cx="702436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Cut outer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779912" y="4194401"/>
            <a:ext cx="2660669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Propeller type impeller using cuts and fillets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895521" y="4194401"/>
            <a:ext cx="502061" cy="253916"/>
          </a:xfrm>
          <a:prstGeom prst="rect">
            <a:avLst/>
          </a:prstGeom>
          <a:solidFill>
            <a:schemeClr val="bg1"/>
          </a:solidFill>
          <a:effectLst>
            <a:outerShdw blurRad="40000" dist="20000" dir="600000" rotWithShape="0">
              <a:srgbClr val="9AB5E4">
                <a:alpha val="90000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05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Fillets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>
                        <a14:foregroundMark x1="43895" y1="72493" x2="43895" y2="724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559" y="3280572"/>
            <a:ext cx="1176338" cy="91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27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</TotalTime>
  <Words>287</Words>
  <Application>Microsoft Office PowerPoint</Application>
  <PresentationFormat>On-screen Show (16:9)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The Mixer App</vt:lpstr>
      <vt:lpstr>Contents</vt:lpstr>
      <vt:lpstr>Purpose</vt:lpstr>
      <vt:lpstr>The User Interface</vt:lpstr>
      <vt:lpstr>The User Interface</vt:lpstr>
      <vt:lpstr>Tank Types</vt:lpstr>
      <vt:lpstr>Axial Impellers</vt:lpstr>
      <vt:lpstr>Radial Impellers</vt:lpstr>
      <vt:lpstr>Great variety of Designs Possible for  Pitched and Hydrofoil Impellers  </vt:lpstr>
      <vt:lpstr>Embedded Model</vt:lpstr>
      <vt:lpstr>Example Results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Mixer App</dc:title>
  <dc:creator>Ed Fontes</dc:creator>
  <cp:lastModifiedBy>Matilda Ringh</cp:lastModifiedBy>
  <cp:revision>25</cp:revision>
  <dcterms:created xsi:type="dcterms:W3CDTF">2015-06-24T11:27:18Z</dcterms:created>
  <dcterms:modified xsi:type="dcterms:W3CDTF">2015-08-07T07:51:47Z</dcterms:modified>
</cp:coreProperties>
</file>