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615975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© Copyright </a:t>
            </a:r>
            <a:r>
              <a:rPr lang="en-US" sz="8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2015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  <a:hlinkClick r:id="rId2"/>
              </a:rPr>
              <a:t>www.comsol.com/trademarks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730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428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32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2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Mixer App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Mixer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910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Flow in rotating machinery using a y+ algebraic turbulence model</a:t>
            </a:r>
          </a:p>
          <a:p>
            <a:r>
              <a:rPr lang="en-US" sz="1800" dirty="0" smtClean="0"/>
              <a:t>Frozen rotor approximation using arbitrary Lagrangian-Eulerian (</a:t>
            </a:r>
            <a:r>
              <a:rPr lang="en-US" sz="1800" dirty="0" smtClean="0"/>
              <a:t>ALE) formulation</a:t>
            </a:r>
            <a:endParaRPr lang="en-US" sz="1800" dirty="0" smtClean="0"/>
          </a:p>
          <a:p>
            <a:r>
              <a:rPr lang="en-US" sz="1800" dirty="0" smtClean="0"/>
              <a:t>Wall distance function and shear stress determines the eddy diffusivity</a:t>
            </a:r>
          </a:p>
          <a:p>
            <a:r>
              <a:rPr lang="en-US" sz="1800" dirty="0" smtClean="0"/>
              <a:t>Free surface </a:t>
            </a:r>
            <a:r>
              <a:rPr lang="en-US" sz="1800" dirty="0" smtClean="0"/>
              <a:t>computation for </a:t>
            </a:r>
            <a:r>
              <a:rPr lang="en-US" sz="1800" dirty="0" smtClean="0"/>
              <a:t>small surface </a:t>
            </a:r>
            <a:r>
              <a:rPr lang="en-US" sz="1800" dirty="0" smtClean="0"/>
              <a:t>deformations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260" y="3222065"/>
            <a:ext cx="5263480" cy="296070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0233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Results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343942"/>
            <a:ext cx="4876800" cy="37871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67878"/>
            <a:ext cx="4876800" cy="37871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5669417"/>
            <a:ext cx="1954699" cy="461665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Eddy diffusivity, streamlines, and mixing time scales</a:t>
            </a:r>
            <a:endParaRPr lang="en-US" dirty="0"/>
          </a:p>
        </p:txBody>
      </p:sp>
      <p:cxnSp>
        <p:nvCxnSpPr>
          <p:cNvPr id="11" name="Elbow Connector 10"/>
          <p:cNvCxnSpPr>
            <a:stCxn id="9" idx="0"/>
          </p:cNvCxnSpPr>
          <p:nvPr/>
        </p:nvCxnSpPr>
        <p:spPr>
          <a:xfrm rot="5400000" flipH="1" flipV="1">
            <a:off x="1528199" y="5073888"/>
            <a:ext cx="440217" cy="75084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>
            <a:off x="2350235" y="5805264"/>
            <a:ext cx="3229877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588224" y="1767878"/>
            <a:ext cx="1512168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Shape of free surface</a:t>
            </a:r>
            <a:endParaRPr lang="en-US" dirty="0"/>
          </a:p>
        </p:txBody>
      </p:sp>
      <p:cxnSp>
        <p:nvCxnSpPr>
          <p:cNvPr id="19" name="Elbow Connector 18"/>
          <p:cNvCxnSpPr>
            <a:stCxn id="17" idx="2"/>
          </p:cNvCxnSpPr>
          <p:nvPr/>
        </p:nvCxnSpPr>
        <p:spPr>
          <a:xfrm>
            <a:off x="7344308" y="2044877"/>
            <a:ext cx="0" cy="1379184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7" idx="1"/>
          </p:cNvCxnSpPr>
          <p:nvPr/>
        </p:nvCxnSpPr>
        <p:spPr>
          <a:xfrm rot="10800000" flipV="1">
            <a:off x="3635896" y="1906377"/>
            <a:ext cx="2952328" cy="1661701"/>
          </a:xfrm>
          <a:prstGeom prst="bentConnector3">
            <a:avLst>
              <a:gd name="adj1" fmla="val 676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261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endParaRPr lang="en-US" dirty="0" smtClean="0"/>
          </a:p>
          <a:p>
            <a:r>
              <a:rPr lang="en-US" dirty="0" smtClean="0"/>
              <a:t>About the app</a:t>
            </a:r>
          </a:p>
          <a:p>
            <a:pPr lvl="1"/>
            <a:r>
              <a:rPr lang="en-US" dirty="0" smtClean="0"/>
              <a:t>User interface</a:t>
            </a:r>
          </a:p>
          <a:p>
            <a:pPr lvl="1"/>
            <a:r>
              <a:rPr lang="en-US" dirty="0" smtClean="0"/>
              <a:t>Tank types</a:t>
            </a:r>
          </a:p>
          <a:p>
            <a:pPr lvl="1"/>
            <a:r>
              <a:rPr lang="en-US" dirty="0" smtClean="0"/>
              <a:t>Impeller </a:t>
            </a:r>
            <a:r>
              <a:rPr lang="en-US" dirty="0" smtClean="0"/>
              <a:t>types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 smtClean="0"/>
              <a:t>example results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0" r="9595"/>
          <a:stretch/>
        </p:blipFill>
        <p:spPr>
          <a:xfrm>
            <a:off x="4788024" y="1801551"/>
            <a:ext cx="3672000" cy="3412808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990096" y="5214359"/>
            <a:ext cx="3267856" cy="523220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sz="1400" dirty="0"/>
              <a:t>The mixer app computes the flow field and </a:t>
            </a:r>
            <a:br>
              <a:rPr lang="en-US" sz="1400" dirty="0"/>
            </a:br>
            <a:r>
              <a:rPr lang="en-US" sz="1400" dirty="0"/>
              <a:t>eddy diffusivity in mixers and tank reactors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69835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28801"/>
            <a:ext cx="3826769" cy="4343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Simulate mixing efficiency in mixers and tank reactors</a:t>
            </a:r>
          </a:p>
          <a:p>
            <a:r>
              <a:rPr lang="en-US" sz="2000" dirty="0" smtClean="0"/>
              <a:t>Select impellers, tank type,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and </a:t>
            </a:r>
            <a:r>
              <a:rPr lang="en-US" sz="2000" dirty="0" smtClean="0"/>
              <a:t>baffles</a:t>
            </a:r>
          </a:p>
          <a:p>
            <a:r>
              <a:rPr lang="en-US" sz="2000" dirty="0" smtClean="0"/>
              <a:t>Investigate operating conditions</a:t>
            </a:r>
          </a:p>
          <a:p>
            <a:r>
              <a:rPr lang="en-US" sz="2000" dirty="0" smtClean="0"/>
              <a:t>Provide a starting point for own apps, for example to:</a:t>
            </a:r>
          </a:p>
          <a:p>
            <a:pPr lvl="1"/>
            <a:r>
              <a:rPr lang="en-US" sz="1800" dirty="0" smtClean="0"/>
              <a:t>Expand with more impellers and tank types</a:t>
            </a:r>
          </a:p>
          <a:p>
            <a:pPr lvl="1"/>
            <a:r>
              <a:rPr lang="en-US" sz="1800" dirty="0" smtClean="0"/>
              <a:t>Include non-Newtonian fluids</a:t>
            </a:r>
          </a:p>
          <a:p>
            <a:pPr lvl="1"/>
            <a:r>
              <a:rPr lang="en-US" sz="1800" dirty="0" smtClean="0"/>
              <a:t>Include two-phase flow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082" y="1944910"/>
            <a:ext cx="4267200" cy="3200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8823" y="5333109"/>
            <a:ext cx="3273717" cy="307777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Results displayed in the apps user interface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810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User Interface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795" y="2260685"/>
            <a:ext cx="4877481" cy="36885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3" y="3133621"/>
            <a:ext cx="1711046" cy="461665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Set fluid properties</a:t>
            </a:r>
          </a:p>
          <a:p>
            <a:r>
              <a:rPr lang="en-US" sz="1200" dirty="0"/>
              <a:t>a</a:t>
            </a:r>
            <a:r>
              <a:rPr lang="en-US" sz="1200" dirty="0"/>
              <a:t>nd operating conditions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21520" y="3748447"/>
            <a:ext cx="1529079" cy="461665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Select tank and enter</a:t>
            </a:r>
          </a:p>
          <a:p>
            <a:r>
              <a:rPr lang="en-US" sz="1200" dirty="0"/>
              <a:t>tank dimensions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87408" y="4437112"/>
            <a:ext cx="1463191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Set shaft dimensions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9122" y="4826627"/>
            <a:ext cx="1611477" cy="461665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Send simulation report</a:t>
            </a:r>
            <a:br>
              <a:rPr lang="en-US" sz="1200" dirty="0"/>
            </a:br>
            <a:r>
              <a:rPr lang="en-US" sz="1200" dirty="0"/>
              <a:t>by e-mail when done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9122" y="5408260"/>
            <a:ext cx="1611477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Simulation information</a:t>
            </a:r>
            <a:endParaRPr lang="en-US" sz="1200" dirty="0"/>
          </a:p>
        </p:txBody>
      </p:sp>
      <p:cxnSp>
        <p:nvCxnSpPr>
          <p:cNvPr id="11" name="Elbow Connector 10"/>
          <p:cNvCxnSpPr>
            <a:stCxn id="5" idx="3"/>
          </p:cNvCxnSpPr>
          <p:nvPr/>
        </p:nvCxnSpPr>
        <p:spPr>
          <a:xfrm>
            <a:off x="2250599" y="3364454"/>
            <a:ext cx="317141" cy="1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6" idx="3"/>
          </p:cNvCxnSpPr>
          <p:nvPr/>
        </p:nvCxnSpPr>
        <p:spPr>
          <a:xfrm>
            <a:off x="2250599" y="3979280"/>
            <a:ext cx="317141" cy="1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7" idx="3"/>
          </p:cNvCxnSpPr>
          <p:nvPr/>
        </p:nvCxnSpPr>
        <p:spPr>
          <a:xfrm>
            <a:off x="2250599" y="4575612"/>
            <a:ext cx="327490" cy="1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3"/>
          </p:cNvCxnSpPr>
          <p:nvPr/>
        </p:nvCxnSpPr>
        <p:spPr>
          <a:xfrm>
            <a:off x="2250599" y="5057460"/>
            <a:ext cx="317141" cy="1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9" idx="3"/>
          </p:cNvCxnSpPr>
          <p:nvPr/>
        </p:nvCxnSpPr>
        <p:spPr>
          <a:xfrm>
            <a:off x="2250599" y="5546760"/>
            <a:ext cx="317141" cy="1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99589" y="1848510"/>
            <a:ext cx="719896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Reset all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2068631" y="1848510"/>
            <a:ext cx="1279233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Update geometry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509048" y="1848510"/>
            <a:ext cx="587020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Mesh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4202082" y="1848510"/>
            <a:ext cx="1110506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Run simulation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5480402" y="1848510"/>
            <a:ext cx="1467862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Read documentation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7127863" y="1848510"/>
            <a:ext cx="1044537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Create report</a:t>
            </a:r>
            <a:endParaRPr lang="en-US" sz="1200" dirty="0"/>
          </a:p>
        </p:txBody>
      </p:sp>
      <p:cxnSp>
        <p:nvCxnSpPr>
          <p:cNvPr id="32" name="Elbow Connector 31"/>
          <p:cNvCxnSpPr>
            <a:stCxn id="25" idx="2"/>
          </p:cNvCxnSpPr>
          <p:nvPr/>
        </p:nvCxnSpPr>
        <p:spPr>
          <a:xfrm rot="16200000" flipH="1">
            <a:off x="1882431" y="1802615"/>
            <a:ext cx="504056" cy="114984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6" idx="2"/>
          </p:cNvCxnSpPr>
          <p:nvPr/>
        </p:nvCxnSpPr>
        <p:spPr>
          <a:xfrm rot="16200000" flipH="1">
            <a:off x="2668017" y="2165739"/>
            <a:ext cx="432049" cy="35158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27" idx="2"/>
          </p:cNvCxnSpPr>
          <p:nvPr/>
        </p:nvCxnSpPr>
        <p:spPr>
          <a:xfrm rot="5400000">
            <a:off x="3401176" y="2156173"/>
            <a:ext cx="432047" cy="370718"/>
          </a:xfrm>
          <a:prstGeom prst="bentConnector3">
            <a:avLst>
              <a:gd name="adj1" fmla="val 237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8" idx="2"/>
            <a:endCxn id="45" idx="0"/>
          </p:cNvCxnSpPr>
          <p:nvPr/>
        </p:nvCxnSpPr>
        <p:spPr>
          <a:xfrm rot="5400000">
            <a:off x="4029608" y="1757822"/>
            <a:ext cx="360040" cy="109541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603973" y="2485549"/>
            <a:ext cx="115895" cy="1440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863884" y="2485549"/>
            <a:ext cx="115895" cy="1440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Elbow Connector 51"/>
          <p:cNvCxnSpPr>
            <a:stCxn id="29" idx="2"/>
            <a:endCxn id="50" idx="0"/>
          </p:cNvCxnSpPr>
          <p:nvPr/>
        </p:nvCxnSpPr>
        <p:spPr>
          <a:xfrm rot="5400000">
            <a:off x="4888063" y="1159279"/>
            <a:ext cx="360040" cy="2292501"/>
          </a:xfrm>
          <a:prstGeom prst="bentConnector3">
            <a:avLst>
              <a:gd name="adj1" fmla="val 7098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30" idx="2"/>
          </p:cNvCxnSpPr>
          <p:nvPr/>
        </p:nvCxnSpPr>
        <p:spPr>
          <a:xfrm rot="5400000">
            <a:off x="5644501" y="577076"/>
            <a:ext cx="457198" cy="355406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512364" y="3140968"/>
            <a:ext cx="1079973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en-US" sz="1200" dirty="0"/>
              <a:t>Show graphics</a:t>
            </a:r>
            <a:endParaRPr lang="en-US" sz="1200" dirty="0"/>
          </a:p>
        </p:txBody>
      </p:sp>
      <p:cxnSp>
        <p:nvCxnSpPr>
          <p:cNvPr id="61" name="Elbow Connector 60"/>
          <p:cNvCxnSpPr>
            <a:stCxn id="59" idx="2"/>
          </p:cNvCxnSpPr>
          <p:nvPr/>
        </p:nvCxnSpPr>
        <p:spPr>
          <a:xfrm rot="5400000">
            <a:off x="7038745" y="3316571"/>
            <a:ext cx="912211" cy="111500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25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400" y="2260800"/>
            <a:ext cx="4876800" cy="365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User Interface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8800" y="3133621"/>
            <a:ext cx="1681614" cy="461665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Select existing impellers</a:t>
            </a:r>
            <a:br>
              <a:rPr lang="en-US" dirty="0"/>
            </a:br>
            <a:r>
              <a:rPr lang="en-US" dirty="0"/>
              <a:t>to change or remove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4414" y="3748447"/>
            <a:ext cx="1796000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Enter </a:t>
            </a:r>
            <a:r>
              <a:rPr lang="en-US" dirty="0" smtClean="0"/>
              <a:t>impeller dimensions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3101" y="4363273"/>
            <a:ext cx="957313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Flip impeller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8797" y="4793433"/>
            <a:ext cx="1691617" cy="461665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Enter number of blades,</a:t>
            </a:r>
          </a:p>
          <a:p>
            <a:r>
              <a:rPr lang="en-US" dirty="0"/>
              <a:t>c</a:t>
            </a:r>
            <a:r>
              <a:rPr lang="en-US" dirty="0"/>
              <a:t>ut, and fold blades</a:t>
            </a:r>
            <a:endParaRPr lang="en-US" dirty="0"/>
          </a:p>
        </p:txBody>
      </p:sp>
      <p:cxnSp>
        <p:nvCxnSpPr>
          <p:cNvPr id="11" name="Elbow Connector 10"/>
          <p:cNvCxnSpPr>
            <a:stCxn id="5" idx="3"/>
          </p:cNvCxnSpPr>
          <p:nvPr/>
        </p:nvCxnSpPr>
        <p:spPr>
          <a:xfrm>
            <a:off x="2250414" y="3364454"/>
            <a:ext cx="317322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6" idx="3"/>
          </p:cNvCxnSpPr>
          <p:nvPr/>
        </p:nvCxnSpPr>
        <p:spPr>
          <a:xfrm>
            <a:off x="2250414" y="3886947"/>
            <a:ext cx="317326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7" idx="3"/>
          </p:cNvCxnSpPr>
          <p:nvPr/>
        </p:nvCxnSpPr>
        <p:spPr>
          <a:xfrm>
            <a:off x="2250414" y="4501773"/>
            <a:ext cx="317322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3"/>
          </p:cNvCxnSpPr>
          <p:nvPr/>
        </p:nvCxnSpPr>
        <p:spPr>
          <a:xfrm>
            <a:off x="2250414" y="5024266"/>
            <a:ext cx="317326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99588" y="1848510"/>
            <a:ext cx="1281505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Update geometry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915816" y="1848510"/>
            <a:ext cx="1044453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Add impellers</a:t>
            </a:r>
            <a:endParaRPr lang="en-US" dirty="0"/>
          </a:p>
        </p:txBody>
      </p:sp>
      <p:cxnSp>
        <p:nvCxnSpPr>
          <p:cNvPr id="32" name="Elbow Connector 31"/>
          <p:cNvCxnSpPr>
            <a:stCxn id="25" idx="2"/>
          </p:cNvCxnSpPr>
          <p:nvPr/>
        </p:nvCxnSpPr>
        <p:spPr>
          <a:xfrm rot="16200000" flipH="1">
            <a:off x="1952009" y="2013840"/>
            <a:ext cx="504058" cy="72739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6" idx="2"/>
          </p:cNvCxnSpPr>
          <p:nvPr/>
        </p:nvCxnSpPr>
        <p:spPr>
          <a:xfrm>
            <a:off x="3438043" y="2125509"/>
            <a:ext cx="0" cy="360042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512364" y="3140968"/>
            <a:ext cx="1080232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Show graphics</a:t>
            </a:r>
            <a:endParaRPr lang="en-US" dirty="0"/>
          </a:p>
        </p:txBody>
      </p:sp>
      <p:cxnSp>
        <p:nvCxnSpPr>
          <p:cNvPr id="61" name="Elbow Connector 60"/>
          <p:cNvCxnSpPr>
            <a:stCxn id="59" idx="2"/>
          </p:cNvCxnSpPr>
          <p:nvPr/>
        </p:nvCxnSpPr>
        <p:spPr>
          <a:xfrm rot="5400000">
            <a:off x="7043173" y="3323058"/>
            <a:ext cx="914399" cy="110421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228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Tank Types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tanks can be equipped with an arbitrary number of rectangular baffles attached to the tank walls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352" y="3478701"/>
            <a:ext cx="2486372" cy="12574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17" y="3478701"/>
            <a:ext cx="2486372" cy="12574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814" y="3478701"/>
            <a:ext cx="2486372" cy="12574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77123" y="5096214"/>
            <a:ext cx="1113959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Dished bottom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14310" y="5096215"/>
            <a:ext cx="915379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Flat bottom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22259" y="5096217"/>
            <a:ext cx="1006558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Cone bottom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94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Axial Impellers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6832"/>
            <a:ext cx="2486372" cy="12574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32" y="1916832"/>
            <a:ext cx="2486372" cy="12574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3732"/>
            <a:ext cx="2486372" cy="12574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814" y="4043732"/>
            <a:ext cx="2486372" cy="12574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814" y="1916832"/>
            <a:ext cx="2486372" cy="1257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32" y="4043732"/>
            <a:ext cx="2486372" cy="12574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57066" y="3284986"/>
            <a:ext cx="652486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Pitched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51843" y="3284985"/>
            <a:ext cx="1840312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Pitched with folded blades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463483" y="3284984"/>
            <a:ext cx="1885068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Pitched with constant pitch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04814" y="5528265"/>
            <a:ext cx="755848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Hydrofoil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77785" y="5528265"/>
            <a:ext cx="1988429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Hydrofoil with constant pitch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656389" y="5528265"/>
            <a:ext cx="1499257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C-shaped (</a:t>
            </a:r>
            <a:r>
              <a:rPr lang="en-US" dirty="0" err="1"/>
              <a:t>Intermig</a:t>
            </a:r>
            <a:r>
              <a:rPr lang="en-US" dirty="0"/>
              <a:t>®)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7544" y="6176337"/>
            <a:ext cx="3750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Calibri Light" panose="020F0302020204030204" pitchFamily="34" charset="0"/>
              </a:rPr>
              <a:t>Intermig</a:t>
            </a:r>
            <a:r>
              <a:rPr lang="en-US" sz="1200" dirty="0" smtClean="0">
                <a:latin typeface="Calibri Light" panose="020F0302020204030204" pitchFamily="34" charset="0"/>
              </a:rPr>
              <a:t> is a registered trademark of </a:t>
            </a:r>
            <a:r>
              <a:rPr lang="en-US" sz="1200" dirty="0" err="1" smtClean="0">
                <a:latin typeface="Calibri Light" panose="020F0302020204030204" pitchFamily="34" charset="0"/>
              </a:rPr>
              <a:t>Ekato</a:t>
            </a:r>
            <a:r>
              <a:rPr lang="en-US" sz="1200" dirty="0" smtClean="0">
                <a:latin typeface="Calibri Light" panose="020F0302020204030204" pitchFamily="34" charset="0"/>
              </a:rPr>
              <a:t> Holding GmbH</a:t>
            </a:r>
            <a:endParaRPr lang="en-US" sz="12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62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416" y="1916832"/>
            <a:ext cx="2486372" cy="125747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814" y="1916832"/>
            <a:ext cx="2486372" cy="12574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Radial Impellers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86901" y="3284984"/>
            <a:ext cx="1191673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Rushton turbine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94172" y="3284984"/>
            <a:ext cx="2155655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Rushton with backswept blades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92280" y="3284984"/>
            <a:ext cx="1037463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Smith turbine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99075" y="5528264"/>
            <a:ext cx="853695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Backswept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88861" y="5528265"/>
            <a:ext cx="635110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Anchor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6832"/>
            <a:ext cx="2486372" cy="125747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737" y="4039476"/>
            <a:ext cx="2486372" cy="125747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230" y="4039476"/>
            <a:ext cx="2486372" cy="125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8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Great </a:t>
            </a:r>
            <a:r>
              <a:rPr lang="en-US" sz="3600" dirty="0" smtClean="0"/>
              <a:t>Variety </a:t>
            </a:r>
            <a:r>
              <a:rPr lang="en-US" sz="3600" dirty="0" smtClean="0"/>
              <a:t>of Designs Possible for Pitched and Hydrofoil Impellers  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501847"/>
            <a:ext cx="4117783" cy="301538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20888"/>
            <a:ext cx="3282359" cy="259228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373934" y="2445535"/>
            <a:ext cx="397866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Cut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830360" y="2445535"/>
            <a:ext cx="1033424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Fillet and fold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774576" y="2445535"/>
            <a:ext cx="1254959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Straight hydrofoil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14736" y="2445534"/>
            <a:ext cx="758541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Cut inner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125827" y="2445535"/>
            <a:ext cx="774507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Cut outer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831844" y="5272775"/>
            <a:ext cx="2952328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Propeller type impeller using cuts and fillets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513080" y="5272774"/>
            <a:ext cx="549318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Fillets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3895" y1="72493" x2="43895" y2="724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023" y="4293096"/>
            <a:ext cx="1216057" cy="94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27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1145</TotalTime>
  <Words>261</Words>
  <Application>Microsoft Office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Mixer App</vt:lpstr>
      <vt:lpstr>Contents</vt:lpstr>
      <vt:lpstr>Purpose</vt:lpstr>
      <vt:lpstr>The User Interface</vt:lpstr>
      <vt:lpstr>The User Interface</vt:lpstr>
      <vt:lpstr>Tank Types</vt:lpstr>
      <vt:lpstr>Axial Impellers</vt:lpstr>
      <vt:lpstr>Radial Impellers</vt:lpstr>
      <vt:lpstr>Great Variety of Designs Possible for Pitched and Hydrofoil Impellers  </vt:lpstr>
      <vt:lpstr>Embedded Model</vt:lpstr>
      <vt:lpstr>Example Results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Mixer App</dc:title>
  <dc:creator>Ed Fontes</dc:creator>
  <cp:lastModifiedBy>Matilda Ringh</cp:lastModifiedBy>
  <cp:revision>24</cp:revision>
  <dcterms:created xsi:type="dcterms:W3CDTF">2015-06-24T11:27:18Z</dcterms:created>
  <dcterms:modified xsi:type="dcterms:W3CDTF">2015-08-07T06:58:41Z</dcterms:modified>
</cp:coreProperties>
</file>