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64" r:id="rId6"/>
    <p:sldId id="265" r:id="rId7"/>
    <p:sldId id="268" r:id="rId8"/>
    <p:sldId id="258" r:id="rId9"/>
    <p:sldId id="266" r:id="rId10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-85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© Copyright </a:t>
            </a:r>
            <a:r>
              <a:rPr lang="en-US" sz="8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2015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www.comsol.com/trademarks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094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23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4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6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130425"/>
            <a:ext cx="8496944" cy="1470025"/>
          </a:xfrm>
        </p:spPr>
        <p:txBody>
          <a:bodyPr>
            <a:normAutofit/>
          </a:bodyPr>
          <a:lstStyle/>
          <a:p>
            <a:r>
              <a:rPr lang="sv-SE" sz="4000" dirty="0" smtClean="0"/>
              <a:t>Geothermal Heating </a:t>
            </a:r>
            <a:r>
              <a:rPr lang="sv-SE" sz="4000" dirty="0" smtClean="0"/>
              <a:t>from</a:t>
            </a:r>
            <a:r>
              <a:rPr lang="sv-SE" sz="4000" dirty="0" smtClean="0"/>
              <a:t> </a:t>
            </a:r>
            <a:r>
              <a:rPr lang="sv-SE" sz="4000" dirty="0" smtClean="0"/>
              <a:t>a Pond Loop</a:t>
            </a:r>
            <a:endParaRPr lang="sv-S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Ponds and lakes can serve as thermal reservoirs in geothermal heating applications</a:t>
            </a:r>
          </a:p>
          <a:p>
            <a:r>
              <a:rPr lang="en-US" dirty="0" smtClean="0"/>
              <a:t>Modeling can be used to calculate the pressure losses and temperature increase as fluid circulates through a pipe system</a:t>
            </a:r>
            <a:endParaRPr lang="en-US" sz="2400" dirty="0" smtClean="0"/>
          </a:p>
          <a:p>
            <a:r>
              <a:rPr lang="en-US" dirty="0" smtClean="0"/>
              <a:t>COMSOL’s Pipe Flow interfaces </a:t>
            </a:r>
            <a:r>
              <a:rPr lang="en-US" dirty="0" smtClean="0"/>
              <a:t>allow </a:t>
            </a:r>
            <a:r>
              <a:rPr lang="en-US" dirty="0" smtClean="0"/>
              <a:t>you to efficiently model pipe systems in 3D</a:t>
            </a:r>
            <a:endParaRPr lang="en-US" sz="2400" dirty="0" smtClean="0"/>
          </a:p>
          <a:p>
            <a:endParaRPr lang="en-US" dirty="0" smtClean="0"/>
          </a:p>
          <a:p>
            <a:endParaRPr lang="en-US" sz="2400" dirty="0" smtClean="0"/>
          </a:p>
          <a:p>
            <a:endParaRPr lang="en-US" dirty="0" smtClean="0"/>
          </a:p>
          <a:p>
            <a:endParaRPr lang="en-US" sz="2400" dirty="0" smtClean="0"/>
          </a:p>
          <a:p>
            <a:endParaRPr lang="en-US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density polyethylene pipe (</a:t>
            </a:r>
            <a:r>
              <a:rPr lang="en-US" dirty="0" smtClean="0">
                <a:sym typeface="Symbol"/>
              </a:rPr>
              <a:t></a:t>
            </a:r>
            <a:r>
              <a:rPr lang="en-US" dirty="0" smtClean="0"/>
              <a:t> 20 mm) is rolled into sixteen coils that are mounted on two sleds. The coil groups are connected to feed and return piping with </a:t>
            </a:r>
            <a:r>
              <a:rPr lang="en-US" dirty="0" smtClean="0">
                <a:sym typeface="Symbol"/>
              </a:rPr>
              <a:t></a:t>
            </a:r>
            <a:r>
              <a:rPr lang="en-US" dirty="0" smtClean="0"/>
              <a:t> 50 mm. Total piping is 1446 m</a:t>
            </a:r>
          </a:p>
          <a:p>
            <a:r>
              <a:rPr lang="en-US" dirty="0" smtClean="0"/>
              <a:t>Geometry drawn as lines in 3D</a:t>
            </a:r>
          </a:p>
          <a:p>
            <a:r>
              <a:rPr lang="en-US" dirty="0" smtClean="0"/>
              <a:t>Heat exchange with the pond increases the fluid temperature in the loop</a:t>
            </a:r>
          </a:p>
          <a:p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Geometry and </a:t>
            </a:r>
            <a:br>
              <a:rPr lang="en-US" dirty="0" smtClean="0"/>
            </a:br>
            <a:r>
              <a:rPr lang="en-US" dirty="0" smtClean="0"/>
              <a:t>Operating Principles</a:t>
            </a:r>
            <a:endParaRPr lang="sv-SE" sz="3600" dirty="0"/>
          </a:p>
        </p:txBody>
      </p:sp>
      <p:grpSp>
        <p:nvGrpSpPr>
          <p:cNvPr id="5" name="Group 4"/>
          <p:cNvGrpSpPr/>
          <p:nvPr/>
        </p:nvGrpSpPr>
        <p:grpSpPr>
          <a:xfrm>
            <a:off x="1673678" y="4339057"/>
            <a:ext cx="5796644" cy="2051240"/>
            <a:chOff x="877510" y="3967588"/>
            <a:chExt cx="6939806" cy="2455767"/>
          </a:xfrm>
        </p:grpSpPr>
        <p:pic>
          <p:nvPicPr>
            <p:cNvPr id="4" name="Picture 3" descr="geothermal_heating_geometry1.png"/>
            <p:cNvPicPr>
              <a:picLocks noChangeAspect="1"/>
            </p:cNvPicPr>
            <p:nvPr/>
          </p:nvPicPr>
          <p:blipFill rotWithShape="1">
            <a:blip r:embed="rId2" cstate="print"/>
            <a:srcRect l="15451" t="25810" r="4045" b="39551"/>
            <a:stretch/>
          </p:blipFill>
          <p:spPr>
            <a:xfrm rot="360000">
              <a:off x="2269382" y="4228448"/>
              <a:ext cx="5124521" cy="1653688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3895962" y="3967588"/>
              <a:ext cx="3921354" cy="2455767"/>
            </a:xfrm>
            <a:prstGeom prst="ellipse">
              <a:avLst/>
            </a:prstGeom>
            <a:blipFill dpi="0" rotWithShape="1">
              <a:blip r:embed="rId3" cstate="print">
                <a:alphaModFix amt="20000"/>
              </a:blip>
              <a:srcRect/>
              <a:tile tx="0" ty="0" sx="100000" sy="100000" flip="none" algn="tl"/>
            </a:blip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30" name="Picture 6" descr="C:\Users\henrik.COMSOLNT\AppData\Local\Microsoft\Windows\Temporary Internet Files\Content.IE5\CJCGYCMP\MC900433839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77510" y="4192715"/>
              <a:ext cx="1828572" cy="1828572"/>
            </a:xfrm>
            <a:prstGeom prst="rect">
              <a:avLst/>
            </a:prstGeom>
            <a:noFill/>
          </p:spPr>
        </p:pic>
        <p:cxnSp>
          <p:nvCxnSpPr>
            <p:cNvPr id="13" name="Straight Arrow Connector 12"/>
            <p:cNvCxnSpPr/>
            <p:nvPr/>
          </p:nvCxnSpPr>
          <p:spPr>
            <a:xfrm rot="240000" flipV="1">
              <a:off x="2745919" y="5183294"/>
              <a:ext cx="392502" cy="2251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10560000" flipV="1">
              <a:off x="2673465" y="4973950"/>
              <a:ext cx="392502" cy="15314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368" y="685800"/>
            <a:ext cx="8291264" cy="1143000"/>
          </a:xfrm>
        </p:spPr>
        <p:txBody>
          <a:bodyPr>
            <a:noAutofit/>
          </a:bodyPr>
          <a:lstStyle/>
          <a:p>
            <a:r>
              <a:rPr lang="sv-SE" dirty="0" smtClean="0"/>
              <a:t>The Non-Isothermal Pipe Flow Interface</a:t>
            </a:r>
            <a:endParaRPr lang="sv-S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Provides a 1D model for fluid flow to solve for the velocity, pressure, and temperature in 3D pipe systems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504" y="2806469"/>
            <a:ext cx="2622992" cy="3312368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368" y="685800"/>
            <a:ext cx="8291264" cy="1143000"/>
          </a:xfrm>
        </p:spPr>
        <p:txBody>
          <a:bodyPr>
            <a:noAutofit/>
          </a:bodyPr>
          <a:lstStyle/>
          <a:p>
            <a:r>
              <a:rPr lang="sv-SE" dirty="0" smtClean="0"/>
              <a:t>The Non-Isothermal Pipe Flow Interface</a:t>
            </a:r>
            <a:endParaRPr lang="sv-S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Flow equations account for friction losses through the Darcy friction factor, </a:t>
            </a:r>
            <a:r>
              <a:rPr lang="en-US" i="1" dirty="0" err="1" smtClean="0">
                <a:latin typeface="Galliard" pitchFamily="18" charset="0"/>
              </a:rPr>
              <a:t>f</a:t>
            </a:r>
            <a:r>
              <a:rPr lang="en-US" baseline="-25000" dirty="0" err="1" smtClean="0"/>
              <a:t>D</a:t>
            </a:r>
            <a:endParaRPr lang="en-US" dirty="0" smtClean="0"/>
          </a:p>
          <a:p>
            <a:r>
              <a:rPr lang="en-US" dirty="0" smtClean="0"/>
              <a:t>Expressions for  </a:t>
            </a:r>
            <a:r>
              <a:rPr lang="en-US" i="1" dirty="0" err="1" smtClean="0">
                <a:latin typeface="Galliard" pitchFamily="18" charset="0"/>
              </a:rPr>
              <a:t>f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 </a:t>
            </a:r>
            <a:r>
              <a:rPr lang="en-US" dirty="0" smtClean="0"/>
              <a:t>are </a:t>
            </a:r>
            <a:r>
              <a:rPr lang="en-US" dirty="0" smtClean="0"/>
              <a:t>predefined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833687"/>
            <a:ext cx="2808312" cy="1612617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331640" y="4043742"/>
                <a:ext cx="2829236" cy="1192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𝜌</m:t>
                      </m:r>
                      <m:f>
                        <m:fPr>
                          <m:ctrlPr>
                            <a:rPr lang="en-US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𝑢</m:t>
                          </m:r>
                        </m:num>
                        <m:den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sv-SE" b="0" i="1" smtClean="0">
                          <a:latin typeface="Cambria Math"/>
                        </a:rPr>
                        <m:t>−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∇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𝑝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sv-SE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sv-SE" b="0" i="0" smtClean="0">
                              <a:latin typeface="Cambria Math"/>
                              <a:ea typeface="Cambria Math"/>
                            </a:rPr>
                            <m:t>D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  <m:r>
                        <a:rPr lang="sv-SE" b="0" i="1" smtClean="0">
                          <a:latin typeface="Cambria Math"/>
                        </a:rPr>
                        <m:t>𝑢</m:t>
                      </m:r>
                      <m:d>
                        <m:dPr>
                          <m:begChr m:val="|"/>
                          <m:endChr m:val="|"/>
                          <m:ctrlPr>
                            <a:rPr lang="sv-SE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sv-SE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𝜌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sv-SE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sv-SE" b="1" i="1" smtClean="0">
                          <a:latin typeface="Cambria Math"/>
                          <a:ea typeface="Cambria Math"/>
                        </a:rPr>
                        <m:t>𝛁</m:t>
                      </m:r>
                      <m:r>
                        <a:rPr lang="sv-SE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sv-SE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𝑢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sv-SE" b="0" i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4043742"/>
                <a:ext cx="2829236" cy="119250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Model Setup</a:t>
            </a:r>
            <a:endParaRPr lang="sv-S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 surface roughness values from a list</a:t>
            </a:r>
          </a:p>
          <a:p>
            <a:r>
              <a:rPr lang="en-US" dirty="0" smtClean="0"/>
              <a:t>Fluid properties are available from a built-in material library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646" y="3013911"/>
            <a:ext cx="2954708" cy="292196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eothermal_heating_results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204864"/>
            <a:ext cx="5328592" cy="3996444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Results</a:t>
            </a:r>
            <a:endParaRPr lang="sv-SE" sz="3600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Friction is evaluated </a:t>
            </a:r>
            <a:r>
              <a:rPr lang="en-US" dirty="0" smtClean="0"/>
              <a:t>locally. Plot of Darcy friction factor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f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,</a:t>
            </a:r>
            <a:r>
              <a:rPr lang="en-US" dirty="0" smtClean="0"/>
              <a:t> dimensionless).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geothermal_heating_results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8000" y="2204864"/>
            <a:ext cx="5328000" cy="3996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Results – Pressure Losses</a:t>
            </a:r>
            <a:endParaRPr lang="sv-SE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pressure loss over the pipe system is 100 </a:t>
            </a:r>
            <a:r>
              <a:rPr lang="en-US" dirty="0" err="1" smtClean="0"/>
              <a:t>kPa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031521" y="4059222"/>
            <a:ext cx="40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eothermal_heating_result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8000" y="2204864"/>
            <a:ext cx="5328000" cy="3996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Results – Temperature Increase</a:t>
            </a:r>
            <a:endParaRPr lang="sv-SE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temperature in the fluid increases by 5 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83554" y="4079181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5805</TotalTime>
  <Words>268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Geothermal Heating from a Pond Loop</vt:lpstr>
      <vt:lpstr>Background and Motivation</vt:lpstr>
      <vt:lpstr>Application Geometry and  Operating Principles</vt:lpstr>
      <vt:lpstr>The Non-Isothermal Pipe Flow Interface</vt:lpstr>
      <vt:lpstr>The Non-Isothermal Pipe Flow Interface</vt:lpstr>
      <vt:lpstr>Model Setup</vt:lpstr>
      <vt:lpstr>Results</vt:lpstr>
      <vt:lpstr>Results – Pressure Losses</vt:lpstr>
      <vt:lpstr>Results – Temperature Increase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niklas</dc:creator>
  <cp:lastModifiedBy>niklas</cp:lastModifiedBy>
  <cp:revision>52</cp:revision>
  <dcterms:created xsi:type="dcterms:W3CDTF">2011-09-07T09:32:49Z</dcterms:created>
  <dcterms:modified xsi:type="dcterms:W3CDTF">2015-09-03T07:40:40Z</dcterms:modified>
</cp:coreProperties>
</file>