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5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00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50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46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0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5475"/>
            <a:ext cx="8077200" cy="1046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51038"/>
            <a:ext cx="3962400" cy="1995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951038"/>
            <a:ext cx="3962400" cy="1995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09600" y="4098925"/>
            <a:ext cx="8077200" cy="199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76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1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9639A236-6156-4AB9-B8FD-58EE86120779}" type="datetimeFigureOut">
              <a:rPr lang="en-GB" smtClean="0"/>
              <a:t>31/03/2015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E2E7C4E5-A7F8-48BF-AFAF-379E11D02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3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Simple Diffuse Double Layer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264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 (bulk boundary)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Bulk:</a:t>
            </a:r>
            <a:endParaRPr lang="en-GB" sz="2400" dirty="0"/>
          </a:p>
          <a:p>
            <a:pPr lvl="1"/>
            <a:r>
              <a:rPr lang="en-GB" sz="2000" dirty="0"/>
              <a:t>Set </a:t>
            </a:r>
            <a:r>
              <a:rPr lang="en-GB" sz="2000" b="1" dirty="0"/>
              <a:t>Ground</a:t>
            </a:r>
            <a:r>
              <a:rPr lang="en-GB" sz="2000" dirty="0"/>
              <a:t> in </a:t>
            </a:r>
            <a:r>
              <a:rPr lang="en-GB" sz="2000" b="1" dirty="0"/>
              <a:t>Electrostatics</a:t>
            </a:r>
            <a:r>
              <a:rPr lang="en-GB" sz="2000" dirty="0"/>
              <a:t>.</a:t>
            </a:r>
          </a:p>
          <a:p>
            <a:pPr lvl="1"/>
            <a:r>
              <a:rPr lang="en-GB" sz="2000" dirty="0"/>
              <a:t>Bulk boundary must be several Debye lengths from the surface in order that the electric field tends to zero here.</a:t>
            </a:r>
          </a:p>
          <a:p>
            <a:pPr lvl="1"/>
            <a:r>
              <a:rPr lang="en-GB" sz="2000" dirty="0"/>
              <a:t>Set </a:t>
            </a:r>
            <a:r>
              <a:rPr lang="en-GB" sz="2000" b="1" dirty="0"/>
              <a:t>Concentration </a:t>
            </a:r>
            <a:r>
              <a:rPr lang="en-GB" sz="2000" dirty="0"/>
              <a:t>condition to define bulk ion concentrations.</a:t>
            </a:r>
          </a:p>
          <a:p>
            <a:pPr lvl="1"/>
            <a:r>
              <a:rPr lang="en-GB" sz="2000" dirty="0"/>
              <a:t>Bulk ion concentrations must be defined to give a neutral solution.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137" y="4513177"/>
            <a:ext cx="5419725" cy="35242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486" y="5261726"/>
            <a:ext cx="5153025" cy="5143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685535" y="5594844"/>
            <a:ext cx="420130" cy="181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444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Parametric sweep on voltage vs potential of zero charge (PZC) of the working electrode, from 1 to 10 mV.</a:t>
            </a:r>
          </a:p>
          <a:p>
            <a:endParaRPr lang="en-GB" dirty="0"/>
          </a:p>
          <a:p>
            <a:r>
              <a:rPr lang="en-GB" dirty="0" smtClean="0"/>
              <a:t>Potential and  concentration profiles for the double layer.</a:t>
            </a:r>
          </a:p>
          <a:p>
            <a:r>
              <a:rPr lang="en-GB" dirty="0" smtClean="0"/>
              <a:t>Output “</a:t>
            </a:r>
            <a:r>
              <a:rPr lang="en-GB" dirty="0" err="1" smtClean="0"/>
              <a:t>rho_surf</a:t>
            </a:r>
            <a:r>
              <a:rPr lang="en-GB" dirty="0" smtClean="0"/>
              <a:t>” to find surface charge.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691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potential (</a:t>
            </a:r>
            <a:r>
              <a:rPr lang="el-GR" dirty="0" smtClean="0"/>
              <a:t>φ</a:t>
            </a:r>
            <a:r>
              <a:rPr lang="en-GB" baseline="-25000" dirty="0" smtClean="0"/>
              <a:t>M</a:t>
            </a:r>
            <a:r>
              <a:rPr lang="en-GB" dirty="0" smtClean="0"/>
              <a:t> = 10 mV)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2805" y="1828800"/>
            <a:ext cx="2885303" cy="43434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Electric potential plot showing:</a:t>
            </a:r>
          </a:p>
          <a:p>
            <a:pPr lvl="1"/>
            <a:r>
              <a:rPr lang="en-GB" sz="2000" dirty="0" smtClean="0"/>
              <a:t>potential drop in the Stern layer (a few %)</a:t>
            </a:r>
          </a:p>
          <a:p>
            <a:pPr lvl="1"/>
            <a:r>
              <a:rPr lang="en-GB" sz="2000" dirty="0" smtClean="0"/>
              <a:t>finite extent of the diffuse double layer, over a few Debye lengths.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637" y="2224217"/>
            <a:ext cx="4559643" cy="34197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7489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Concentrations (</a:t>
            </a:r>
            <a:r>
              <a:rPr lang="el-GR" dirty="0" smtClean="0"/>
              <a:t>φ</a:t>
            </a:r>
            <a:r>
              <a:rPr lang="en-GB" baseline="-25000" dirty="0" smtClean="0"/>
              <a:t>M</a:t>
            </a:r>
            <a:r>
              <a:rPr lang="en-GB" dirty="0" smtClean="0"/>
              <a:t> = 10 mV)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2805" y="1828800"/>
            <a:ext cx="2885303" cy="43434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Concentration profile showing:</a:t>
            </a:r>
          </a:p>
          <a:p>
            <a:pPr lvl="1"/>
            <a:r>
              <a:rPr lang="en-GB" sz="2000" dirty="0"/>
              <a:t>d</a:t>
            </a:r>
            <a:r>
              <a:rPr lang="en-GB" sz="2000" dirty="0" smtClean="0"/>
              <a:t>epletion of </a:t>
            </a:r>
            <a:r>
              <a:rPr lang="en-GB" sz="2000" dirty="0" err="1" smtClean="0"/>
              <a:t>cations</a:t>
            </a:r>
            <a:r>
              <a:rPr lang="en-GB" sz="2000" dirty="0" smtClean="0"/>
              <a:t> and excess of anions at a positively charged surface</a:t>
            </a:r>
          </a:p>
          <a:p>
            <a:pPr lvl="1"/>
            <a:r>
              <a:rPr lang="en-GB" sz="2000" dirty="0" err="1" smtClean="0"/>
              <a:t>nanometer</a:t>
            </a:r>
            <a:r>
              <a:rPr lang="en-GB" sz="2000" dirty="0" smtClean="0"/>
              <a:t> extent of the diffuse double layer.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136" y="2021435"/>
            <a:ext cx="4862970" cy="36472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0137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charge density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2986216" cy="278438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Relation of double layer voltage to charge.</a:t>
            </a:r>
          </a:p>
          <a:p>
            <a:pPr lvl="1"/>
            <a:r>
              <a:rPr lang="en-GB" sz="1800" dirty="0" smtClean="0"/>
              <a:t>The derivative of this plot gives the “differential capacitance” of the electrode.</a:t>
            </a:r>
          </a:p>
          <a:p>
            <a:pPr lvl="1"/>
            <a:r>
              <a:rPr lang="en-GB" sz="1800" dirty="0" smtClean="0"/>
              <a:t>For low voltages vs PZC, GCS theory gives:</a:t>
            </a:r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i="1" dirty="0"/>
          </a:p>
          <a:p>
            <a:pPr lvl="1"/>
            <a:endParaRPr lang="en-GB" sz="1800" dirty="0"/>
          </a:p>
        </p:txBody>
      </p:sp>
      <p:graphicFrame>
        <p:nvGraphicFramePr>
          <p:cNvPr id="6" name="Content Placeholder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450769"/>
              </p:ext>
            </p:extLst>
          </p:nvPr>
        </p:nvGraphicFramePr>
        <p:xfrm>
          <a:off x="975498" y="4842635"/>
          <a:ext cx="2086983" cy="88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3" imgW="1015920" imgH="431640" progId="Equation.3">
                  <p:embed/>
                </p:oleObj>
              </mc:Choice>
              <mc:Fallback>
                <p:oleObj name="Equation" r:id="rId3" imgW="10159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5498" y="4842635"/>
                        <a:ext cx="2086983" cy="886414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9777" y="5747026"/>
            <a:ext cx="2718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panose="020F0302020204030204" pitchFamily="34" charset="0"/>
              </a:rPr>
              <a:t>(</a:t>
            </a:r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i="1" dirty="0" smtClean="0">
                <a:latin typeface="Calibri Light" panose="020F0302020204030204" pitchFamily="34" charset="0"/>
              </a:rPr>
              <a:t> </a:t>
            </a:r>
            <a:r>
              <a:rPr lang="en-GB" sz="1400" dirty="0" smtClean="0">
                <a:latin typeface="Calibri Light" panose="020F0302020204030204" pitchFamily="34" charset="0"/>
              </a:rPr>
              <a:t>is electrode area)</a:t>
            </a:r>
            <a:endParaRPr lang="en-GB" sz="1400" dirty="0">
              <a:latin typeface="Calibri Light" panose="020F03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8419" y="1889658"/>
            <a:ext cx="4477128" cy="33578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293076" y="5485690"/>
            <a:ext cx="326424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 Light" panose="020F0302020204030204" pitchFamily="34" charset="0"/>
              </a:rPr>
              <a:t>Note the small positive deviation at higher voltage where the “low voltage” linearization is less accurate.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 Light" panose="020F0302020204030204" pitchFamily="34" charset="0"/>
              </a:rPr>
              <a:t>There is a general exact solution (at higher potential) but it is more verbose!</a:t>
            </a:r>
            <a:endParaRPr lang="en-GB" sz="1200" dirty="0">
              <a:latin typeface="Calibri Light" panose="020F0302020204030204" pitchFamily="34" charset="0"/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V="1">
            <a:off x="4925198" y="2677298"/>
            <a:ext cx="2768943" cy="28083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567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 and further reading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Original papers: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L.G</a:t>
            </a:r>
            <a:r>
              <a:rPr lang="en-GB" sz="1800" dirty="0"/>
              <a:t>. </a:t>
            </a:r>
            <a:r>
              <a:rPr lang="en-GB" sz="1800" dirty="0" err="1"/>
              <a:t>Gouy</a:t>
            </a:r>
            <a:r>
              <a:rPr lang="en-GB" sz="1800" dirty="0"/>
              <a:t>, </a:t>
            </a:r>
            <a:r>
              <a:rPr lang="en-GB" sz="1800" i="1" dirty="0"/>
              <a:t>C. R. </a:t>
            </a:r>
            <a:r>
              <a:rPr lang="en-GB" sz="1800" i="1" dirty="0" err="1"/>
              <a:t>Hebd</a:t>
            </a:r>
            <a:r>
              <a:rPr lang="en-GB" sz="1800" i="1" dirty="0"/>
              <a:t>. </a:t>
            </a:r>
            <a:r>
              <a:rPr lang="en-GB" sz="1800" i="1" dirty="0" smtClean="0"/>
              <a:t>Séances </a:t>
            </a:r>
            <a:r>
              <a:rPr lang="en-GB" sz="1800" i="1" dirty="0"/>
              <a:t>Acad. Sci.</a:t>
            </a:r>
            <a:r>
              <a:rPr lang="en-GB" sz="1800" dirty="0"/>
              <a:t>, 1909, </a:t>
            </a:r>
            <a:r>
              <a:rPr lang="en-GB" sz="1800" b="1" dirty="0"/>
              <a:t>149</a:t>
            </a:r>
            <a:r>
              <a:rPr lang="en-GB" sz="1800" dirty="0"/>
              <a:t>, 654–657</a:t>
            </a:r>
            <a:r>
              <a:rPr lang="en-GB" sz="18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D.L</a:t>
            </a:r>
            <a:r>
              <a:rPr lang="en-GB" sz="1800" dirty="0"/>
              <a:t>. Chapman, </a:t>
            </a:r>
            <a:r>
              <a:rPr lang="en-GB" sz="1800" i="1" dirty="0"/>
              <a:t>Philos. Mag.</a:t>
            </a:r>
            <a:r>
              <a:rPr lang="en-GB" sz="1800" dirty="0"/>
              <a:t>, 1913, </a:t>
            </a:r>
            <a:r>
              <a:rPr lang="en-GB" sz="1800" b="1" dirty="0"/>
              <a:t>25</a:t>
            </a:r>
            <a:r>
              <a:rPr lang="en-GB" sz="1800" dirty="0"/>
              <a:t>, 475–481</a:t>
            </a:r>
            <a:r>
              <a:rPr lang="en-GB" sz="18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de-DE" sz="1800" dirty="0"/>
              <a:t>O. Stern, </a:t>
            </a:r>
            <a:r>
              <a:rPr lang="de-DE" sz="1800" i="1" dirty="0"/>
              <a:t>Z. </a:t>
            </a:r>
            <a:r>
              <a:rPr lang="de-DE" sz="1800" i="1" dirty="0" smtClean="0"/>
              <a:t>Elektrochem</a:t>
            </a:r>
            <a:r>
              <a:rPr lang="de-DE" sz="1800" i="1" dirty="0"/>
              <a:t>.</a:t>
            </a:r>
            <a:r>
              <a:rPr lang="de-DE" sz="1800" dirty="0"/>
              <a:t>, 1924, </a:t>
            </a:r>
            <a:r>
              <a:rPr lang="de-DE" sz="1800" b="1" dirty="0"/>
              <a:t>30</a:t>
            </a:r>
            <a:r>
              <a:rPr lang="de-DE" sz="1800" dirty="0"/>
              <a:t>, 508–516</a:t>
            </a:r>
            <a:r>
              <a:rPr lang="de-DE" sz="18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de-DE" sz="2000" dirty="0" smtClean="0"/>
              <a:t>Reference works: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Chapter </a:t>
            </a:r>
            <a:r>
              <a:rPr lang="en-GB" sz="1800" dirty="0"/>
              <a:t>7: “Structure of the Electrical Double </a:t>
            </a:r>
            <a:r>
              <a:rPr lang="en-GB" sz="1800" dirty="0" smtClean="0"/>
              <a:t>Layer” in J. Newman and K.E. Thomas-</a:t>
            </a:r>
            <a:r>
              <a:rPr lang="en-GB" sz="1800" dirty="0" err="1" smtClean="0"/>
              <a:t>Alyea</a:t>
            </a:r>
            <a:r>
              <a:rPr lang="en-GB" sz="1800" dirty="0" smtClean="0"/>
              <a:t>, </a:t>
            </a:r>
            <a:r>
              <a:rPr lang="en-GB" sz="1800" i="1" dirty="0" smtClean="0"/>
              <a:t>Electrochemical Systems, 3</a:t>
            </a:r>
            <a:r>
              <a:rPr lang="en-GB" sz="1800" i="1" baseline="30000" dirty="0" smtClean="0"/>
              <a:t>rd</a:t>
            </a:r>
            <a:r>
              <a:rPr lang="en-GB" sz="1800" i="1" dirty="0" smtClean="0"/>
              <a:t> ed.</a:t>
            </a:r>
            <a:r>
              <a:rPr lang="en-GB" sz="1800" dirty="0" smtClean="0"/>
              <a:t>, 2004, Wiley.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Chapter 13: “Double-Layer </a:t>
            </a:r>
            <a:r>
              <a:rPr lang="en-GB" sz="1800" dirty="0"/>
              <a:t>Structure and </a:t>
            </a:r>
            <a:r>
              <a:rPr lang="en-GB" sz="1800" dirty="0" smtClean="0"/>
              <a:t>Adsorption” in </a:t>
            </a:r>
            <a:r>
              <a:rPr lang="en-GB" sz="1800" i="1" dirty="0" smtClean="0"/>
              <a:t>Electrochemical Methods: Fundamentals and Applications, 2</a:t>
            </a:r>
            <a:r>
              <a:rPr lang="en-GB" sz="1800" i="1" baseline="30000" dirty="0" smtClean="0"/>
              <a:t>nd</a:t>
            </a:r>
            <a:r>
              <a:rPr lang="en-GB" sz="1800" i="1" dirty="0" smtClean="0"/>
              <a:t> ed.</a:t>
            </a:r>
            <a:r>
              <a:rPr lang="en-GB" sz="1800" dirty="0" smtClean="0"/>
              <a:t>, 2001, Wiley.</a:t>
            </a:r>
          </a:p>
          <a:p>
            <a:pPr lvl="1">
              <a:lnSpc>
                <a:spcPct val="120000"/>
              </a:lnSpc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5925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988717" y="2899718"/>
            <a:ext cx="2860348" cy="2421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631532" y="2899718"/>
            <a:ext cx="1349138" cy="2421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Double layer theory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3793524" cy="43434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When a polarizable electrode is held at a certain voltage compared to a reference, it will have a corresponding net surface charge density.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This charge attracts or repels ions in the </a:t>
            </a:r>
            <a:r>
              <a:rPr lang="en-GB" dirty="0" err="1" smtClean="0"/>
              <a:t>neighboring</a:t>
            </a:r>
            <a:r>
              <a:rPr lang="en-GB" dirty="0" smtClean="0"/>
              <a:t> solution, depending on their charge.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At equilibrium, there is a layer of space charge density adjacent to the electrode due to unequal amounts of different types of ions.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The charge in solution is equal and opposite to the charge on the electrode: “double layer”.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972432" y="2899718"/>
            <a:ext cx="4119" cy="2421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457302" y="2899718"/>
            <a:ext cx="8238" cy="235602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66786" y="2522147"/>
            <a:ext cx="107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alibri Light" panose="020F0302020204030204" pitchFamily="34" charset="0"/>
              </a:rPr>
              <a:t>electrode</a:t>
            </a:r>
            <a:endParaRPr lang="en-GB" b="1" dirty="0">
              <a:latin typeface="Calibri Light" panose="020F03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2555" y="2522146"/>
            <a:ext cx="118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alibri Light" panose="020F0302020204030204" pitchFamily="34" charset="0"/>
              </a:rPr>
              <a:t>electrolyte</a:t>
            </a:r>
            <a:endParaRPr lang="en-GB" b="1" dirty="0">
              <a:latin typeface="Calibri Light" panose="020F03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1532" y="3893063"/>
            <a:ext cx="1306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charge = +</a:t>
            </a:r>
            <a:r>
              <a:rPr lang="en-GB" i="1" dirty="0" smtClean="0">
                <a:latin typeface="Calibri Light" panose="020F0302020204030204" pitchFamily="34" charset="0"/>
              </a:rPr>
              <a:t>Q</a:t>
            </a:r>
            <a:endParaRPr lang="en-GB" i="1" dirty="0"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3968" y="3893063"/>
            <a:ext cx="125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charge = -</a:t>
            </a:r>
            <a:r>
              <a:rPr lang="en-GB" i="1" dirty="0" smtClean="0">
                <a:latin typeface="Calibri Light" panose="020F0302020204030204" pitchFamily="34" charset="0"/>
              </a:rPr>
              <a:t>Q</a:t>
            </a:r>
            <a:endParaRPr lang="en-GB" i="1" dirty="0">
              <a:latin typeface="Calibri Light" panose="020F03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42362" y="3893063"/>
            <a:ext cx="1152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charge = 0</a:t>
            </a:r>
            <a:endParaRPr lang="en-GB" i="1" dirty="0">
              <a:latin typeface="Calibri Light" panose="020F03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3777" y="3262183"/>
            <a:ext cx="130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alibri Light" panose="020F0302020204030204" pitchFamily="34" charset="0"/>
              </a:rPr>
              <a:t>double layer</a:t>
            </a:r>
          </a:p>
          <a:p>
            <a:pPr algn="ctr"/>
            <a:r>
              <a:rPr lang="en-GB" sz="1400" dirty="0" smtClean="0">
                <a:latin typeface="Calibri Light" panose="020F0302020204030204" pitchFamily="34" charset="0"/>
              </a:rPr>
              <a:t>(space charge)</a:t>
            </a:r>
            <a:endParaRPr lang="en-GB" sz="1400" dirty="0">
              <a:latin typeface="Calibri Light" panose="020F03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73588" y="3262183"/>
            <a:ext cx="1375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Calibri Light" panose="020F0302020204030204" pitchFamily="34" charset="0"/>
              </a:rPr>
              <a:t>bulk solution</a:t>
            </a:r>
          </a:p>
          <a:p>
            <a:pPr algn="ctr"/>
            <a:r>
              <a:rPr lang="en-GB" sz="1400" dirty="0" smtClean="0">
                <a:latin typeface="Calibri Light" panose="020F0302020204030204" pitchFamily="34" charset="0"/>
              </a:rPr>
              <a:t>(electroneutral)</a:t>
            </a:r>
            <a:endParaRPr lang="en-GB" sz="1400" dirty="0">
              <a:latin typeface="Calibri Light" panose="020F03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31532" y="2413686"/>
            <a:ext cx="4217533" cy="29079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631532" y="5420497"/>
            <a:ext cx="416463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latin typeface="Calibri Light" panose="020F0302020204030204" pitchFamily="34" charset="0"/>
              </a:rPr>
              <a:t>Simplified schematic of the double layer.</a:t>
            </a:r>
            <a:endParaRPr lang="en-GB" sz="1600" i="1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371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Electrostatics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The electric field obeys Gauss’s law.</a:t>
            </a:r>
          </a:p>
          <a:p>
            <a:pPr lvl="1"/>
            <a:r>
              <a:rPr lang="en-GB" dirty="0" smtClean="0"/>
              <a:t>assume that solvent permittivity is unaffected by ion density (dilute solution).</a:t>
            </a:r>
          </a:p>
          <a:p>
            <a:pPr lvl="1"/>
            <a:r>
              <a:rPr lang="en-GB" dirty="0" smtClean="0"/>
              <a:t>assume that only dissolved ions contribute to the space charge density in solution.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27178706"/>
              </p:ext>
            </p:extLst>
          </p:nvPr>
        </p:nvGraphicFramePr>
        <p:xfrm>
          <a:off x="5715000" y="1849479"/>
          <a:ext cx="1921476" cy="946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876240" imgH="431640" progId="Equation.3">
                  <p:embed/>
                </p:oleObj>
              </mc:Choice>
              <mc:Fallback>
                <p:oleObj name="Equation" r:id="rId3" imgW="8762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5000" y="1849479"/>
                        <a:ext cx="1921476" cy="946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79719"/>
              </p:ext>
            </p:extLst>
          </p:nvPr>
        </p:nvGraphicFramePr>
        <p:xfrm>
          <a:off x="5784485" y="3026889"/>
          <a:ext cx="1924608" cy="811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5" imgW="812520" imgH="342720" progId="Equation.3">
                  <p:embed/>
                </p:oleObj>
              </mc:Choice>
              <mc:Fallback>
                <p:oleObj name="Equation" r:id="rId5" imgW="812520" imgH="342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84485" y="3026889"/>
                        <a:ext cx="1924608" cy="811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214551" y="3994382"/>
            <a:ext cx="3064476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dirty="0" smtClean="0"/>
              <a:t> = electric field (V/m)</a:t>
            </a: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GB" sz="1400" i="1" dirty="0" smtClean="0"/>
              <a:t> </a:t>
            </a:r>
            <a:r>
              <a:rPr lang="en-GB" sz="1400" dirty="0" smtClean="0"/>
              <a:t>= space charge density (C/m</a:t>
            </a:r>
            <a:r>
              <a:rPr lang="en-GB" sz="1400" baseline="30000" dirty="0" smtClean="0"/>
              <a:t>3</a:t>
            </a:r>
            <a:r>
              <a:rPr lang="en-GB" sz="1400" dirty="0" smtClean="0"/>
              <a:t>)</a:t>
            </a:r>
          </a:p>
          <a:p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GB" sz="1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soln</a:t>
            </a:r>
            <a:r>
              <a:rPr lang="en-GB" sz="1400" dirty="0" smtClean="0"/>
              <a:t> = solvent dielectric constant</a:t>
            </a: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GB" sz="1400" baseline="-25000" dirty="0" smtClean="0"/>
              <a:t>0</a:t>
            </a:r>
            <a:r>
              <a:rPr lang="en-GB" sz="1400" dirty="0" smtClean="0"/>
              <a:t> = vacuum permittivity</a:t>
            </a: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400" dirty="0" smtClean="0"/>
              <a:t> = Faraday constant (= absolute charge on one mole of electrons)</a:t>
            </a:r>
          </a:p>
          <a:p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dirty="0" smtClean="0"/>
              <a:t> = charge number of ion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= concentration of ion </a:t>
            </a:r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mol</a:t>
            </a:r>
            <a:r>
              <a:rPr lang="en-GB" sz="1400" dirty="0" smtClean="0"/>
              <a:t>/m</a:t>
            </a:r>
            <a:r>
              <a:rPr lang="en-GB" sz="1400" baseline="30000" dirty="0" smtClean="0"/>
              <a:t>3</a:t>
            </a:r>
            <a:r>
              <a:rPr lang="en-GB" sz="1400" dirty="0" smtClean="0"/>
              <a:t>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231089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Dilute species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Dilute species (low concentration) obey the Nernst-Planck equations for mass transport.</a:t>
            </a:r>
          </a:p>
          <a:p>
            <a:pPr lvl="1"/>
            <a:r>
              <a:rPr lang="en-GB" dirty="0" smtClean="0"/>
              <a:t>flux includes diffusion and migration terms</a:t>
            </a:r>
          </a:p>
          <a:p>
            <a:pPr lvl="1"/>
            <a:r>
              <a:rPr lang="en-GB" dirty="0" smtClean="0"/>
              <a:t>assume no reactions in solution (no source term)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476189"/>
              </p:ext>
            </p:extLst>
          </p:nvPr>
        </p:nvGraphicFramePr>
        <p:xfrm>
          <a:off x="5605274" y="2133602"/>
          <a:ext cx="1972053" cy="804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3" imgW="965160" imgH="393480" progId="Equation.3">
                  <p:embed/>
                </p:oleObj>
              </mc:Choice>
              <mc:Fallback>
                <p:oleObj name="Equation" r:id="rId3" imgW="9651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05274" y="2133602"/>
                        <a:ext cx="1972053" cy="804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473028"/>
              </p:ext>
            </p:extLst>
          </p:nvPr>
        </p:nvGraphicFramePr>
        <p:xfrm>
          <a:off x="5229338" y="3253947"/>
          <a:ext cx="2723923" cy="458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Equation" r:id="rId5" imgW="1358640" imgH="228600" progId="Equation.3">
                  <p:embed/>
                </p:oleObj>
              </mc:Choice>
              <mc:Fallback>
                <p:oleObj name="Equation" r:id="rId5" imgW="1358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29338" y="3253947"/>
                        <a:ext cx="2723923" cy="458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23554"/>
              </p:ext>
            </p:extLst>
          </p:nvPr>
        </p:nvGraphicFramePr>
        <p:xfrm>
          <a:off x="6077291" y="4082883"/>
          <a:ext cx="1008771" cy="568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7" imgW="698400" imgH="393480" progId="Equation.3">
                  <p:embed/>
                </p:oleObj>
              </mc:Choice>
              <mc:Fallback>
                <p:oleObj name="Equation" r:id="rId7" imgW="698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77291" y="4082883"/>
                        <a:ext cx="1008771" cy="568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29338" y="4857237"/>
            <a:ext cx="30085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= molar flux of ion </a:t>
            </a:r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mol</a:t>
            </a:r>
            <a:r>
              <a:rPr lang="en-GB" sz="1400" dirty="0" smtClean="0"/>
              <a:t>/(m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*s))</a:t>
            </a: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= diffusion coefficient of ion </a:t>
            </a:r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(m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/s)</a:t>
            </a:r>
          </a:p>
          <a:p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= electrical mobility of ion </a:t>
            </a:r>
            <a:r>
              <a:rPr lang="en-GB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 smtClean="0"/>
              <a:t> </a:t>
            </a:r>
            <a:r>
              <a:rPr lang="en-GB" sz="1400" dirty="0" smtClean="0"/>
              <a:t>(m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/s/V)</a:t>
            </a: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400" i="1" dirty="0" smtClean="0"/>
              <a:t> </a:t>
            </a:r>
            <a:r>
              <a:rPr lang="en-GB" sz="1400" dirty="0" smtClean="0"/>
              <a:t>= gas constant</a:t>
            </a:r>
          </a:p>
          <a:p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400" i="1" dirty="0" smtClean="0"/>
              <a:t> </a:t>
            </a:r>
            <a:r>
              <a:rPr lang="en-GB" sz="1400" dirty="0" smtClean="0"/>
              <a:t>= temperature (K)</a:t>
            </a:r>
          </a:p>
        </p:txBody>
      </p:sp>
    </p:spTree>
    <p:extLst>
      <p:ext uri="{BB962C8B-B14F-4D97-AF65-F5344CB8AC3E}">
        <p14:creationId xmlns:p14="http://schemas.microsoft.com/office/powerpoint/2010/main" val="3147045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Nernst-Planck-Poisson equations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Combine the equations at steady-state.</a:t>
            </a:r>
          </a:p>
          <a:p>
            <a:pPr lvl="1">
              <a:lnSpc>
                <a:spcPct val="110000"/>
              </a:lnSpc>
            </a:pPr>
            <a:r>
              <a:rPr lang="en-GB" b="1" dirty="0" smtClean="0"/>
              <a:t>Nernst-Planck-Poisson</a:t>
            </a:r>
            <a:r>
              <a:rPr lang="en-GB" dirty="0" smtClean="0"/>
              <a:t> (or </a:t>
            </a:r>
            <a:r>
              <a:rPr lang="en-GB" b="1" dirty="0" smtClean="0"/>
              <a:t>Poisson-Nernst-Planck</a:t>
            </a:r>
            <a:r>
              <a:rPr lang="en-GB" dirty="0" smtClean="0"/>
              <a:t>) equations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describes charge and mass distribution in dilute electrolyte.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for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 smtClean="0"/>
              <a:t> ions, gives (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en-GB" dirty="0" smtClean="0"/>
              <a:t>) equations in (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en-GB" dirty="0" smtClean="0"/>
              <a:t>) unknowns: </a:t>
            </a:r>
          </a:p>
          <a:p>
            <a:pPr lvl="2">
              <a:lnSpc>
                <a:spcPct val="110000"/>
              </a:lnSpc>
            </a:pP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 smtClean="0"/>
              <a:t> ion concentrations</a:t>
            </a:r>
          </a:p>
          <a:p>
            <a:pPr lvl="2">
              <a:lnSpc>
                <a:spcPct val="110000"/>
              </a:lnSpc>
            </a:pPr>
            <a:r>
              <a:rPr lang="en-GB" dirty="0" smtClean="0"/>
              <a:t>electric potential (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dirty="0" smtClean="0"/>
              <a:t>)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64743902"/>
              </p:ext>
            </p:extLst>
          </p:nvPr>
        </p:nvGraphicFramePr>
        <p:xfrm>
          <a:off x="4648200" y="3063875"/>
          <a:ext cx="4038600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1917360" imgH="888840" progId="Equation.3">
                  <p:embed/>
                </p:oleObj>
              </mc:Choice>
              <mc:Fallback>
                <p:oleObj name="Equation" r:id="rId3" imgW="1917360" imgH="888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8200" y="3063875"/>
                        <a:ext cx="4038600" cy="1871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8463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Gouy</a:t>
            </a:r>
            <a:r>
              <a:rPr lang="en-GB" dirty="0" smtClean="0"/>
              <a:t>-Chapman theory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sz="2400" dirty="0" smtClean="0"/>
              <a:t>Solve Nernst-Planck-Poisson equations at steady-state to find double layer structure.</a:t>
            </a:r>
          </a:p>
          <a:p>
            <a:pPr>
              <a:lnSpc>
                <a:spcPct val="110000"/>
              </a:lnSpc>
            </a:pPr>
            <a:r>
              <a:rPr lang="en-GB" sz="2400" dirty="0" smtClean="0"/>
              <a:t>Specify a charge density or fixed potential at the electrode surface.</a:t>
            </a:r>
          </a:p>
          <a:p>
            <a:pPr>
              <a:lnSpc>
                <a:spcPct val="110000"/>
              </a:lnSpc>
            </a:pPr>
            <a:r>
              <a:rPr lang="en-GB" sz="2400" dirty="0" smtClean="0"/>
              <a:t>Set electroneutral bulk concentrations and zero electrical potential at large distance.</a:t>
            </a:r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22845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Key prediction of </a:t>
            </a:r>
            <a:r>
              <a:rPr lang="en-GB" dirty="0" err="1" smtClean="0"/>
              <a:t>Gouy</a:t>
            </a:r>
            <a:r>
              <a:rPr lang="en-GB" dirty="0" smtClean="0"/>
              <a:t>-Chapman theory: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extent of the double layer (region of space charge density) is of the order of the Debye length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dirty="0" smtClean="0"/>
              <a:t>.</a:t>
            </a:r>
          </a:p>
          <a:p>
            <a:pPr lvl="1">
              <a:lnSpc>
                <a:spcPct val="120000"/>
              </a:lnSpc>
            </a:pPr>
            <a:endParaRPr lang="en-GB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846389"/>
              </p:ext>
            </p:extLst>
          </p:nvPr>
        </p:nvGraphicFramePr>
        <p:xfrm>
          <a:off x="5813425" y="4232275"/>
          <a:ext cx="198755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Equation" r:id="rId3" imgW="1054080" imgH="482400" progId="Equation.3">
                  <p:embed/>
                </p:oleObj>
              </mc:Choice>
              <mc:Fallback>
                <p:oleObj name="Equation" r:id="rId3" imgW="10540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13425" y="4232275"/>
                        <a:ext cx="1987550" cy="911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059944"/>
              </p:ext>
            </p:extLst>
          </p:nvPr>
        </p:nvGraphicFramePr>
        <p:xfrm>
          <a:off x="5998714" y="5262434"/>
          <a:ext cx="1670454" cy="619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Equation" r:id="rId5" imgW="1130040" imgH="419040" progId="Equation.3">
                  <p:embed/>
                </p:oleObj>
              </mc:Choice>
              <mc:Fallback>
                <p:oleObj name="Equation" r:id="rId5" imgW="113004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98714" y="5262434"/>
                        <a:ext cx="1670454" cy="6193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9769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Stern modification (GCS theory)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/>
              <a:t>Account for potential drop across the region from the metal surface to the centre line of the closest approach of an ion.</a:t>
            </a:r>
          </a:p>
          <a:p>
            <a:pPr lvl="1">
              <a:lnSpc>
                <a:spcPct val="120000"/>
              </a:lnSpc>
            </a:pPr>
            <a:r>
              <a:rPr lang="en-GB" sz="2000" dirty="0" smtClean="0"/>
              <a:t>This line is called the outer Helmholtz plane (OHP).</a:t>
            </a:r>
          </a:p>
          <a:p>
            <a:pPr lvl="1">
              <a:lnSpc>
                <a:spcPct val="120000"/>
              </a:lnSpc>
            </a:pPr>
            <a:r>
              <a:rPr lang="en-GB" sz="2000" dirty="0" smtClean="0"/>
              <a:t>Region outside the OHP is the “diffuse double layer” where there is space charge due to ion excess / depletion.</a:t>
            </a:r>
          </a:p>
          <a:p>
            <a:pPr lvl="1">
              <a:lnSpc>
                <a:spcPct val="120000"/>
              </a:lnSpc>
            </a:pPr>
            <a:r>
              <a:rPr lang="en-GB" sz="2000" dirty="0" smtClean="0"/>
              <a:t>Region inside the OHP is the “compact double layer” or “Stern layer” where the electric field is near-constant.</a:t>
            </a:r>
          </a:p>
          <a:p>
            <a:pPr>
              <a:lnSpc>
                <a:spcPct val="120000"/>
              </a:lnSpc>
            </a:pPr>
            <a:endParaRPr lang="en-GB" sz="2400" dirty="0" smtClean="0"/>
          </a:p>
          <a:p>
            <a:pPr>
              <a:lnSpc>
                <a:spcPct val="120000"/>
              </a:lnSpc>
            </a:pPr>
            <a:r>
              <a:rPr lang="en-GB" sz="2400" dirty="0" smtClean="0"/>
              <a:t>Treat the solvent inside the OHP as a classical rectilinear dielectric of fixed length (</a:t>
            </a:r>
            <a:r>
              <a:rPr lang="en-GB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 smtClean="0"/>
              <a:t>), usually &lt; 1 nm.</a:t>
            </a:r>
          </a:p>
          <a:p>
            <a:endParaRPr lang="en-GB" sz="2400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9099379"/>
              </p:ext>
            </p:extLst>
          </p:nvPr>
        </p:nvGraphicFramePr>
        <p:xfrm>
          <a:off x="5221288" y="3522663"/>
          <a:ext cx="2890837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3" imgW="1307880" imgH="431640" progId="Equation.3">
                  <p:embed/>
                </p:oleObj>
              </mc:Choice>
              <mc:Fallback>
                <p:oleObj name="Equation" r:id="rId3" imgW="13078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1288" y="3522663"/>
                        <a:ext cx="2890837" cy="954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6682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Setup (interfaces and domains)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Couple </a:t>
            </a:r>
            <a:r>
              <a:rPr lang="en-GB" b="1" dirty="0" smtClean="0"/>
              <a:t>Electrostatics </a:t>
            </a:r>
            <a:r>
              <a:rPr lang="en-GB" dirty="0" smtClean="0"/>
              <a:t>with </a:t>
            </a:r>
            <a:r>
              <a:rPr lang="en-GB" b="1" dirty="0" smtClean="0"/>
              <a:t>Transport of Diluted Species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Solve for as many concentrations as there are ions.</a:t>
            </a:r>
          </a:p>
          <a:p>
            <a:pPr lvl="1"/>
            <a:r>
              <a:rPr lang="en-GB" dirty="0" smtClean="0"/>
              <a:t>Add a </a:t>
            </a:r>
            <a:r>
              <a:rPr lang="en-GB" b="1" dirty="0" smtClean="0"/>
              <a:t>Space Charge Density</a:t>
            </a:r>
            <a:r>
              <a:rPr lang="en-GB" dirty="0" smtClean="0"/>
              <a:t> to electrostatics according to the ion concentrations.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012" y="2191265"/>
            <a:ext cx="2228850" cy="19716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733535" y="2842054"/>
            <a:ext cx="1515762" cy="181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130" y="4607783"/>
            <a:ext cx="3934340" cy="105473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1954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Setup (electrode boundary)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3447535" cy="4343400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Electrode:</a:t>
            </a:r>
          </a:p>
          <a:p>
            <a:pPr lvl="1"/>
            <a:r>
              <a:rPr lang="en-GB" sz="2000" dirty="0" smtClean="0"/>
              <a:t>Set a </a:t>
            </a:r>
            <a:r>
              <a:rPr lang="en-GB" sz="2000" b="1" dirty="0" smtClean="0"/>
              <a:t>Surface Charge Density</a:t>
            </a:r>
            <a:r>
              <a:rPr lang="en-GB" sz="2000" dirty="0" smtClean="0"/>
              <a:t> in </a:t>
            </a:r>
            <a:r>
              <a:rPr lang="en-GB" sz="2000" b="1" dirty="0" smtClean="0"/>
              <a:t>Electrostatics</a:t>
            </a:r>
            <a:r>
              <a:rPr lang="en-GB" sz="2000" dirty="0" smtClean="0"/>
              <a:t>.</a:t>
            </a:r>
          </a:p>
          <a:p>
            <a:pPr lvl="1"/>
            <a:r>
              <a:rPr lang="en-GB" sz="2000" dirty="0" smtClean="0"/>
              <a:t>The surface charge density is a function of the applied voltage and the local electric potential according to the Stern expression.</a:t>
            </a:r>
          </a:p>
          <a:p>
            <a:pPr lvl="1"/>
            <a:r>
              <a:rPr lang="en-GB" sz="2000" dirty="0" smtClean="0"/>
              <a:t>Set </a:t>
            </a:r>
            <a:r>
              <a:rPr lang="en-GB" sz="2000" b="1" dirty="0" smtClean="0"/>
              <a:t>No Flux</a:t>
            </a:r>
            <a:r>
              <a:rPr lang="en-GB" sz="2000" dirty="0" smtClean="0"/>
              <a:t> of ions (no electrode reaction).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193" y="2232455"/>
            <a:ext cx="4479699" cy="30891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19092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5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50" id="{E904E657-B24C-413D-B0CE-D39A6599F04E}" vid="{3C3077E3-C7EE-4884-9E10-011C7EB334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COMSOL50</Template>
  <TotalTime>104</TotalTime>
  <Words>946</Words>
  <Application>Microsoft Office PowerPoint</Application>
  <PresentationFormat>On-screen Show (4:3)</PresentationFormat>
  <Paragraphs>104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COMSOL50</vt:lpstr>
      <vt:lpstr>Equation</vt:lpstr>
      <vt:lpstr>Simple Diffuse Double Layer</vt:lpstr>
      <vt:lpstr>Double layer theory</vt:lpstr>
      <vt:lpstr>Electrostatics</vt:lpstr>
      <vt:lpstr>Dilute species transport</vt:lpstr>
      <vt:lpstr>Nernst-Planck-Poisson equations</vt:lpstr>
      <vt:lpstr>Gouy-Chapman theory</vt:lpstr>
      <vt:lpstr>Stern modification (GCS theory)</vt:lpstr>
      <vt:lpstr>Setup (interfaces and domains)</vt:lpstr>
      <vt:lpstr>Setup (electrode boundary)</vt:lpstr>
      <vt:lpstr>Setup (bulk boundary)</vt:lpstr>
      <vt:lpstr>Results</vt:lpstr>
      <vt:lpstr>Electric potential (φM = 10 mV)</vt:lpstr>
      <vt:lpstr>Concentrations (φM = 10 mV)</vt:lpstr>
      <vt:lpstr>Surface charge density</vt:lpstr>
      <vt:lpstr>References and further reading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Diffuse Double Layer</dc:title>
  <dc:creator>Edmund Dickinson</dc:creator>
  <cp:lastModifiedBy>Edmund Dickinson</cp:lastModifiedBy>
  <cp:revision>18</cp:revision>
  <dcterms:created xsi:type="dcterms:W3CDTF">2015-03-27T11:10:07Z</dcterms:created>
  <dcterms:modified xsi:type="dcterms:W3CDTF">2015-03-31T10:24:37Z</dcterms:modified>
</cp:coreProperties>
</file>