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65" r:id="rId3"/>
    <p:sldId id="281" r:id="rId4"/>
    <p:sldId id="284" r:id="rId5"/>
    <p:sldId id="285" r:id="rId6"/>
    <p:sldId id="270" r:id="rId7"/>
    <p:sldId id="282" r:id="rId8"/>
    <p:sldId id="286" r:id="rId9"/>
    <p:sldId id="287" r:id="rId10"/>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OMSOL" initials="C" lastIdx="1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2" autoAdjust="0"/>
    <p:restoredTop sz="93148" autoAdjust="0"/>
  </p:normalViewPr>
  <p:slideViewPr>
    <p:cSldViewPr>
      <p:cViewPr>
        <p:scale>
          <a:sx n="67" d="100"/>
          <a:sy n="67" d="100"/>
        </p:scale>
        <p:origin x="-918" y="-72"/>
      </p:cViewPr>
      <p:guideLst>
        <p:guide orient="horz" pos="2160"/>
        <p:guide pos="2880"/>
      </p:guideLst>
    </p:cSldViewPr>
  </p:slideViewPr>
  <p:outlineViewPr>
    <p:cViewPr>
      <p:scale>
        <a:sx n="33" d="100"/>
        <a:sy n="33" d="100"/>
      </p:scale>
      <p:origin x="0" y="89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7" Type="http://schemas.openxmlformats.org/officeDocument/2006/relationships/image" Target="../media/image11.wmf"/><Relationship Id="rId2" Type="http://schemas.openxmlformats.org/officeDocument/2006/relationships/image" Target="../media/image6.wmf"/><Relationship Id="rId1" Type="http://schemas.openxmlformats.org/officeDocument/2006/relationships/image" Target="../media/image5.wmf"/><Relationship Id="rId6" Type="http://schemas.openxmlformats.org/officeDocument/2006/relationships/image" Target="../media/image10.wmf"/><Relationship Id="rId5" Type="http://schemas.openxmlformats.org/officeDocument/2006/relationships/image" Target="../media/image9.wmf"/><Relationship Id="rId4"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CF19F6-4158-42CD-AD57-EE5F51374869}" type="datetimeFigureOut">
              <a:rPr lang="sv-SE" smtClean="0"/>
              <a:pPr/>
              <a:t>2014-02-19</a:t>
            </a:fld>
            <a:endParaRPr lang="sv-S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F3B24A-2E59-4563-9805-F82E0DE2C1F4}" type="slidenum">
              <a:rPr lang="sv-SE" smtClean="0"/>
              <a:pPr/>
              <a:t>‹#›</a:t>
            </a:fld>
            <a:endParaRPr lang="sv-SE"/>
          </a:p>
        </p:txBody>
      </p:sp>
    </p:spTree>
    <p:extLst>
      <p:ext uri="{BB962C8B-B14F-4D97-AF65-F5344CB8AC3E}">
        <p14:creationId xmlns:p14="http://schemas.microsoft.com/office/powerpoint/2010/main" val="22151195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v-SE" dirty="0" smtClean="0"/>
              <a:t>You</a:t>
            </a:r>
            <a:r>
              <a:rPr lang="sv-SE" baseline="0" dirty="0" smtClean="0"/>
              <a:t> can use the heading from the model documentation for the title.</a:t>
            </a:r>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lgn="l">
              <a:defRPr sz="3600"/>
            </a:lvl1pPr>
          </a:lstStyle>
          <a:p>
            <a:r>
              <a:rPr lang="en-US" smtClean="0"/>
              <a:t>Click to edit Master title style</a:t>
            </a:r>
            <a:endParaRPr lang="sv-SE"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v-SE"/>
          </a:p>
        </p:txBody>
      </p:sp>
      <p:sp>
        <p:nvSpPr>
          <p:cNvPr id="4" name="Date Placeholder 3"/>
          <p:cNvSpPr>
            <a:spLocks noGrp="1"/>
          </p:cNvSpPr>
          <p:nvPr>
            <p:ph type="dt" sz="half" idx="10"/>
          </p:nvPr>
        </p:nvSpPr>
        <p:spPr/>
        <p:txBody>
          <a:bodyPr/>
          <a:lstStyle/>
          <a:p>
            <a:fld id="{8676503E-C48B-4691-B107-154C388AAEEF}" type="datetimeFigureOut">
              <a:rPr lang="sv-SE" smtClean="0"/>
              <a:pPr/>
              <a:t>2014-02-19</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8A63B328-6A69-416F-B4B7-832239A48569}" type="slidenum">
              <a:rPr lang="sv-SE" smtClean="0"/>
              <a:pPr/>
              <a:t>‹#›</a:t>
            </a:fld>
            <a:endParaRPr lang="sv-S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fld id="{8676503E-C48B-4691-B107-154C388AAEEF}" type="datetimeFigureOut">
              <a:rPr lang="sv-SE" smtClean="0"/>
              <a:pPr/>
              <a:t>2014-02-19</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8A63B328-6A69-416F-B4B7-832239A48569}" type="slidenum">
              <a:rPr lang="sv-SE" smtClean="0"/>
              <a:pPr/>
              <a:t>‹#›</a:t>
            </a:fld>
            <a:endParaRPr lang="sv-S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v-S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fld id="{8676503E-C48B-4691-B107-154C388AAEEF}" type="datetimeFigureOut">
              <a:rPr lang="sv-SE" smtClean="0"/>
              <a:pPr/>
              <a:t>2014-02-19</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8A63B328-6A69-416F-B4B7-832239A48569}" type="slidenum">
              <a:rPr lang="sv-SE" smtClean="0"/>
              <a:pPr/>
              <a:t>‹#›</a:t>
            </a:fld>
            <a:endParaRPr lang="sv-S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600"/>
            </a:lvl1pPr>
          </a:lstStyle>
          <a:p>
            <a:r>
              <a:rPr lang="en-US" smtClean="0"/>
              <a:t>Click to edit Master title style</a:t>
            </a:r>
            <a:endParaRPr lang="sv-SE"/>
          </a:p>
        </p:txBody>
      </p:sp>
      <p:sp>
        <p:nvSpPr>
          <p:cNvPr id="3" name="Content Placeholder 2"/>
          <p:cNvSpPr>
            <a:spLocks noGrp="1"/>
          </p:cNvSpPr>
          <p:nvPr>
            <p:ph idx="1"/>
          </p:nvPr>
        </p:nvSpPr>
        <p:spPr/>
        <p:txBody>
          <a:bodyPr>
            <a:normAutofit/>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dirty="0"/>
          </a:p>
        </p:txBody>
      </p:sp>
      <p:sp>
        <p:nvSpPr>
          <p:cNvPr id="4" name="Date Placeholder 3"/>
          <p:cNvSpPr>
            <a:spLocks noGrp="1"/>
          </p:cNvSpPr>
          <p:nvPr>
            <p:ph type="dt" sz="half" idx="10"/>
          </p:nvPr>
        </p:nvSpPr>
        <p:spPr/>
        <p:txBody>
          <a:bodyPr/>
          <a:lstStyle/>
          <a:p>
            <a:fld id="{8676503E-C48B-4691-B107-154C388AAEEF}" type="datetimeFigureOut">
              <a:rPr lang="sv-SE" smtClean="0"/>
              <a:pPr/>
              <a:t>2014-02-19</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8A63B328-6A69-416F-B4B7-832239A48569}" type="slidenum">
              <a:rPr lang="sv-SE" smtClean="0"/>
              <a:pPr/>
              <a:t>‹#›</a:t>
            </a:fld>
            <a:endParaRPr lang="sv-S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v-S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76503E-C48B-4691-B107-154C388AAEEF}" type="datetimeFigureOut">
              <a:rPr lang="sv-SE" smtClean="0"/>
              <a:pPr/>
              <a:t>2014-02-19</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8A63B328-6A69-416F-B4B7-832239A48569}" type="slidenum">
              <a:rPr lang="sv-SE" smtClean="0"/>
              <a:pPr/>
              <a:t>‹#›</a:t>
            </a:fld>
            <a:endParaRPr lang="sv-S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600"/>
            </a:lvl1pPr>
          </a:lstStyle>
          <a:p>
            <a:r>
              <a:rPr lang="en-US" smtClean="0"/>
              <a:t>Click to edit Master title style</a:t>
            </a:r>
            <a:endParaRPr lang="sv-SE" dirty="0"/>
          </a:p>
        </p:txBody>
      </p:sp>
      <p:sp>
        <p:nvSpPr>
          <p:cNvPr id="3" name="Content Placeholder 2"/>
          <p:cNvSpPr>
            <a:spLocks noGrp="1"/>
          </p:cNvSpPr>
          <p:nvPr>
            <p:ph sz="half" idx="1"/>
          </p:nvPr>
        </p:nvSpPr>
        <p:spPr>
          <a:xfrm>
            <a:off x="457200" y="1600200"/>
            <a:ext cx="4038600" cy="4525963"/>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dirty="0"/>
          </a:p>
        </p:txBody>
      </p:sp>
      <p:sp>
        <p:nvSpPr>
          <p:cNvPr id="4" name="Content Placeholder 3"/>
          <p:cNvSpPr>
            <a:spLocks noGrp="1"/>
          </p:cNvSpPr>
          <p:nvPr>
            <p:ph sz="half" idx="2"/>
          </p:nvPr>
        </p:nvSpPr>
        <p:spPr>
          <a:xfrm>
            <a:off x="4648200" y="1600200"/>
            <a:ext cx="4038600" cy="4525963"/>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dirty="0"/>
          </a:p>
        </p:txBody>
      </p:sp>
      <p:sp>
        <p:nvSpPr>
          <p:cNvPr id="5" name="Date Placeholder 4"/>
          <p:cNvSpPr>
            <a:spLocks noGrp="1"/>
          </p:cNvSpPr>
          <p:nvPr>
            <p:ph type="dt" sz="half" idx="10"/>
          </p:nvPr>
        </p:nvSpPr>
        <p:spPr/>
        <p:txBody>
          <a:bodyPr/>
          <a:lstStyle/>
          <a:p>
            <a:fld id="{8676503E-C48B-4691-B107-154C388AAEEF}" type="datetimeFigureOut">
              <a:rPr lang="sv-SE" smtClean="0"/>
              <a:pPr/>
              <a:t>2014-02-19</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8A63B328-6A69-416F-B4B7-832239A48569}" type="slidenum">
              <a:rPr lang="sv-SE" smtClean="0"/>
              <a:pPr/>
              <a:t>‹#›</a:t>
            </a:fld>
            <a:endParaRPr lang="sv-S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v-S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7" name="Date Placeholder 6"/>
          <p:cNvSpPr>
            <a:spLocks noGrp="1"/>
          </p:cNvSpPr>
          <p:nvPr>
            <p:ph type="dt" sz="half" idx="10"/>
          </p:nvPr>
        </p:nvSpPr>
        <p:spPr/>
        <p:txBody>
          <a:bodyPr/>
          <a:lstStyle/>
          <a:p>
            <a:fld id="{8676503E-C48B-4691-B107-154C388AAEEF}" type="datetimeFigureOut">
              <a:rPr lang="sv-SE" smtClean="0"/>
              <a:pPr/>
              <a:t>2014-02-19</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8A63B328-6A69-416F-B4B7-832239A48569}" type="slidenum">
              <a:rPr lang="sv-SE" smtClean="0"/>
              <a:pPr/>
              <a:t>‹#›</a:t>
            </a:fld>
            <a:endParaRPr lang="sv-S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Date Placeholder 2"/>
          <p:cNvSpPr>
            <a:spLocks noGrp="1"/>
          </p:cNvSpPr>
          <p:nvPr>
            <p:ph type="dt" sz="half" idx="10"/>
          </p:nvPr>
        </p:nvSpPr>
        <p:spPr/>
        <p:txBody>
          <a:bodyPr/>
          <a:lstStyle/>
          <a:p>
            <a:fld id="{8676503E-C48B-4691-B107-154C388AAEEF}" type="datetimeFigureOut">
              <a:rPr lang="sv-SE" smtClean="0"/>
              <a:pPr/>
              <a:t>2014-02-19</a:t>
            </a:fld>
            <a:endParaRPr lang="sv-SE"/>
          </a:p>
        </p:txBody>
      </p:sp>
      <p:sp>
        <p:nvSpPr>
          <p:cNvPr id="4" name="Footer Placeholder 3"/>
          <p:cNvSpPr>
            <a:spLocks noGrp="1"/>
          </p:cNvSpPr>
          <p:nvPr>
            <p:ph type="ftr" sz="quarter" idx="11"/>
          </p:nvPr>
        </p:nvSpPr>
        <p:spPr/>
        <p:txBody>
          <a:bodyPr/>
          <a:lstStyle/>
          <a:p>
            <a:endParaRPr lang="sv-SE"/>
          </a:p>
        </p:txBody>
      </p:sp>
      <p:sp>
        <p:nvSpPr>
          <p:cNvPr id="5" name="Slide Number Placeholder 4"/>
          <p:cNvSpPr>
            <a:spLocks noGrp="1"/>
          </p:cNvSpPr>
          <p:nvPr>
            <p:ph type="sldNum" sz="quarter" idx="12"/>
          </p:nvPr>
        </p:nvSpPr>
        <p:spPr/>
        <p:txBody>
          <a:bodyPr/>
          <a:lstStyle/>
          <a:p>
            <a:fld id="{8A63B328-6A69-416F-B4B7-832239A48569}" type="slidenum">
              <a:rPr lang="sv-SE" smtClean="0"/>
              <a:pPr/>
              <a:t>‹#›</a:t>
            </a:fld>
            <a:endParaRPr lang="sv-S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76503E-C48B-4691-B107-154C388AAEEF}" type="datetimeFigureOut">
              <a:rPr lang="sv-SE" smtClean="0"/>
              <a:pPr/>
              <a:t>2014-02-19</a:t>
            </a:fld>
            <a:endParaRPr lang="sv-SE"/>
          </a:p>
        </p:txBody>
      </p:sp>
      <p:sp>
        <p:nvSpPr>
          <p:cNvPr id="3" name="Footer Placeholder 2"/>
          <p:cNvSpPr>
            <a:spLocks noGrp="1"/>
          </p:cNvSpPr>
          <p:nvPr>
            <p:ph type="ftr" sz="quarter" idx="11"/>
          </p:nvPr>
        </p:nvSpPr>
        <p:spPr/>
        <p:txBody>
          <a:bodyPr/>
          <a:lstStyle/>
          <a:p>
            <a:endParaRPr lang="sv-SE"/>
          </a:p>
        </p:txBody>
      </p:sp>
      <p:sp>
        <p:nvSpPr>
          <p:cNvPr id="4" name="Slide Number Placeholder 3"/>
          <p:cNvSpPr>
            <a:spLocks noGrp="1"/>
          </p:cNvSpPr>
          <p:nvPr>
            <p:ph type="sldNum" sz="quarter" idx="12"/>
          </p:nvPr>
        </p:nvSpPr>
        <p:spPr/>
        <p:txBody>
          <a:bodyPr/>
          <a:lstStyle/>
          <a:p>
            <a:fld id="{8A63B328-6A69-416F-B4B7-832239A48569}" type="slidenum">
              <a:rPr lang="sv-SE" smtClean="0"/>
              <a:pPr/>
              <a:t>‹#›</a:t>
            </a:fld>
            <a:endParaRPr lang="sv-S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v-S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76503E-C48B-4691-B107-154C388AAEEF}" type="datetimeFigureOut">
              <a:rPr lang="sv-SE" smtClean="0"/>
              <a:pPr/>
              <a:t>2014-02-19</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8A63B328-6A69-416F-B4B7-832239A48569}" type="slidenum">
              <a:rPr lang="sv-SE" smtClean="0"/>
              <a:pPr/>
              <a:t>‹#›</a:t>
            </a:fld>
            <a:endParaRPr lang="sv-S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v-S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sv-S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76503E-C48B-4691-B107-154C388AAEEF}" type="datetimeFigureOut">
              <a:rPr lang="sv-SE" smtClean="0"/>
              <a:pPr/>
              <a:t>2014-02-19</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8A63B328-6A69-416F-B4B7-832239A48569}" type="slidenum">
              <a:rPr lang="sv-SE" smtClean="0"/>
              <a:pPr/>
              <a:t>‹#›</a:t>
            </a:fld>
            <a:endParaRPr lang="sv-S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OH_General_2009_light.jpg"/>
          <p:cNvPicPr>
            <a:picLocks noChangeAspect="1"/>
          </p:cNvPicPr>
          <p:nvPr/>
        </p:nvPicPr>
        <p:blipFill>
          <a:blip r:embed="rId13" cstate="print"/>
          <a:stretch>
            <a:fillRect/>
          </a:stretch>
        </p:blipFill>
        <p:spPr>
          <a:xfrm>
            <a:off x="0" y="1607"/>
            <a:ext cx="9144000" cy="6854785"/>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v-SE"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76503E-C48B-4691-B107-154C388AAEEF}" type="datetimeFigureOut">
              <a:rPr lang="sv-SE" smtClean="0"/>
              <a:pPr/>
              <a:t>2014-02-19</a:t>
            </a:fld>
            <a:endParaRPr lang="sv-SE"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3B328-6A69-416F-B4B7-832239A48569}" type="slidenum">
              <a:rPr lang="sv-SE" smtClean="0"/>
              <a:pPr/>
              <a:t>‹#›</a:t>
            </a:fld>
            <a:endParaRPr lang="sv-S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oleObject2.bin"/><Relationship Id="rId4" Type="http://schemas.openxmlformats.org/officeDocument/2006/relationships/image" Target="../media/image2.wmf"/></Relationships>
</file>

<file path=ppt/slides/_rels/slide5.xml.rels><?xml version="1.0" encoding="UTF-8" standalone="yes"?>
<Relationships xmlns="http://schemas.openxmlformats.org/package/2006/relationships"><Relationship Id="rId8" Type="http://schemas.openxmlformats.org/officeDocument/2006/relationships/image" Target="../media/image7.wmf"/><Relationship Id="rId13" Type="http://schemas.openxmlformats.org/officeDocument/2006/relationships/oleObject" Target="../embeddings/oleObject9.bin"/><Relationship Id="rId3" Type="http://schemas.openxmlformats.org/officeDocument/2006/relationships/oleObject" Target="../embeddings/oleObject4.bin"/><Relationship Id="rId7" Type="http://schemas.openxmlformats.org/officeDocument/2006/relationships/oleObject" Target="../embeddings/oleObject6.bin"/><Relationship Id="rId12" Type="http://schemas.openxmlformats.org/officeDocument/2006/relationships/image" Target="../media/image9.wmf"/><Relationship Id="rId2" Type="http://schemas.openxmlformats.org/officeDocument/2006/relationships/slideLayout" Target="../slideLayouts/slideLayout2.xml"/><Relationship Id="rId16" Type="http://schemas.openxmlformats.org/officeDocument/2006/relationships/image" Target="../media/image11.wmf"/><Relationship Id="rId1" Type="http://schemas.openxmlformats.org/officeDocument/2006/relationships/vmlDrawing" Target="../drawings/vmlDrawing2.vml"/><Relationship Id="rId6" Type="http://schemas.openxmlformats.org/officeDocument/2006/relationships/image" Target="../media/image6.wmf"/><Relationship Id="rId11" Type="http://schemas.openxmlformats.org/officeDocument/2006/relationships/oleObject" Target="../embeddings/oleObject8.bin"/><Relationship Id="rId5" Type="http://schemas.openxmlformats.org/officeDocument/2006/relationships/oleObject" Target="../embeddings/oleObject5.bin"/><Relationship Id="rId15" Type="http://schemas.openxmlformats.org/officeDocument/2006/relationships/oleObject" Target="../embeddings/oleObject10.bin"/><Relationship Id="rId10" Type="http://schemas.openxmlformats.org/officeDocument/2006/relationships/image" Target="../media/image8.wmf"/><Relationship Id="rId4" Type="http://schemas.openxmlformats.org/officeDocument/2006/relationships/image" Target="../media/image5.wmf"/><Relationship Id="rId9" Type="http://schemas.openxmlformats.org/officeDocument/2006/relationships/oleObject" Target="../embeddings/oleObject7.bin"/><Relationship Id="rId14" Type="http://schemas.openxmlformats.org/officeDocument/2006/relationships/image" Target="../media/image10.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2.wmf"/></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060848"/>
            <a:ext cx="7992888" cy="1470025"/>
          </a:xfrm>
        </p:spPr>
        <p:txBody>
          <a:bodyPr>
            <a:normAutofit/>
          </a:bodyPr>
          <a:lstStyle/>
          <a:p>
            <a:pPr algn="ctr"/>
            <a:r>
              <a:rPr lang="sv-SE" dirty="0" smtClean="0"/>
              <a:t>Modeling of Zinc-Silver oxide Batteries</a:t>
            </a:r>
            <a:endParaRPr lang="sv-SE" sz="3600" dirty="0"/>
          </a:p>
        </p:txBody>
      </p:sp>
      <p:sp>
        <p:nvSpPr>
          <p:cNvPr id="4" name="TextBox 3"/>
          <p:cNvSpPr txBox="1"/>
          <p:nvPr/>
        </p:nvSpPr>
        <p:spPr>
          <a:xfrm>
            <a:off x="323528" y="6296778"/>
            <a:ext cx="3888432" cy="246221"/>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000" dirty="0" smtClean="0">
                <a:latin typeface="Arial" pitchFamily="34" charset="0"/>
                <a:cs typeface="Arial" pitchFamily="34" charset="0"/>
              </a:rPr>
              <a:t>© </a:t>
            </a:r>
            <a:r>
              <a:rPr lang="sv-SE" sz="1000" dirty="0" smtClean="0">
                <a:latin typeface="Arial" pitchFamily="34" charset="0"/>
                <a:cs typeface="Arial" pitchFamily="34" charset="0"/>
              </a:rPr>
              <a:t>2014 </a:t>
            </a:r>
            <a:r>
              <a:rPr lang="sv-SE" sz="1000" dirty="0" smtClean="0">
                <a:latin typeface="Arial" pitchFamily="34" charset="0"/>
                <a:cs typeface="Arial" pitchFamily="34" charset="0"/>
              </a:rPr>
              <a:t>COMSOL. All</a:t>
            </a:r>
            <a:r>
              <a:rPr lang="sv-SE" sz="1000" baseline="0" dirty="0" smtClean="0">
                <a:latin typeface="Arial" pitchFamily="34" charset="0"/>
                <a:cs typeface="Arial" pitchFamily="34" charset="0"/>
              </a:rPr>
              <a:t> rights reserved.</a:t>
            </a:r>
            <a:endParaRPr lang="sv-SE" sz="1000" kern="1200" dirty="0" smtClean="0">
              <a:solidFill>
                <a:schemeClr val="tx1"/>
              </a:solidFill>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600" dirty="0" smtClean="0"/>
              <a:t>Background and Motivation</a:t>
            </a:r>
            <a:endParaRPr lang="sv-SE" sz="3600" dirty="0"/>
          </a:p>
        </p:txBody>
      </p:sp>
      <p:sp>
        <p:nvSpPr>
          <p:cNvPr id="3" name="Content Placeholder 2"/>
          <p:cNvSpPr>
            <a:spLocks noGrp="1"/>
          </p:cNvSpPr>
          <p:nvPr>
            <p:ph idx="1"/>
          </p:nvPr>
        </p:nvSpPr>
        <p:spPr>
          <a:xfrm>
            <a:off x="457200" y="1556792"/>
            <a:ext cx="8229600" cy="4381947"/>
          </a:xfrm>
        </p:spPr>
        <p:txBody>
          <a:bodyPr>
            <a:noAutofit/>
          </a:bodyPr>
          <a:lstStyle/>
          <a:p>
            <a:r>
              <a:rPr lang="en-US" sz="1800" dirty="0" smtClean="0"/>
              <a:t>Zinc-Silver oxide (Zn-AgO) batteries are used in different industries due to </a:t>
            </a:r>
            <a:r>
              <a:rPr lang="en-US" sz="1800" dirty="0"/>
              <a:t>their </a:t>
            </a:r>
            <a:r>
              <a:rPr lang="en-US" sz="1800" dirty="0" smtClean="0"/>
              <a:t>high </a:t>
            </a:r>
            <a:r>
              <a:rPr lang="en-US" sz="1800" dirty="0"/>
              <a:t>capacity per unit weight</a:t>
            </a:r>
            <a:r>
              <a:rPr lang="en-US" sz="1800" dirty="0" smtClean="0"/>
              <a:t>.</a:t>
            </a:r>
          </a:p>
          <a:p>
            <a:r>
              <a:rPr lang="en-US" sz="1800" dirty="0"/>
              <a:t>In this work, </a:t>
            </a:r>
            <a:r>
              <a:rPr lang="en-US" sz="1800" dirty="0" smtClean="0"/>
              <a:t>discharge </a:t>
            </a:r>
            <a:r>
              <a:rPr lang="en-US" sz="1800" dirty="0"/>
              <a:t>of a </a:t>
            </a:r>
            <a:r>
              <a:rPr lang="en-US" sz="1800" dirty="0" smtClean="0"/>
              <a:t>Zn-AgO battery is simulated using </a:t>
            </a:r>
            <a:r>
              <a:rPr lang="en-US" sz="1800" dirty="0"/>
              <a:t>the Battery with Binary Electrolyte </a:t>
            </a:r>
            <a:r>
              <a:rPr lang="en-US" sz="1800" dirty="0" smtClean="0"/>
              <a:t>interface. </a:t>
            </a:r>
          </a:p>
          <a:p>
            <a:r>
              <a:rPr lang="en-US" sz="1800" dirty="0" smtClean="0"/>
              <a:t>The </a:t>
            </a:r>
            <a:r>
              <a:rPr lang="en-US" sz="1800" dirty="0"/>
              <a:t>electrochemical </a:t>
            </a:r>
            <a:r>
              <a:rPr lang="en-US" sz="1800" dirty="0" smtClean="0"/>
              <a:t>reactions in the positive and negative electrodes lead to changes in porosity and species concentration in the electrodes. This is modeled using </a:t>
            </a:r>
            <a:r>
              <a:rPr lang="sv-SE" sz="1800" dirty="0"/>
              <a:t>’Domain ODEs and DAEs’ </a:t>
            </a:r>
            <a:r>
              <a:rPr lang="sv-SE" sz="1800" dirty="0" smtClean="0"/>
              <a:t>interfaces.</a:t>
            </a:r>
            <a:endParaRPr lang="sv-SE" sz="1800" dirty="0"/>
          </a:p>
          <a:p>
            <a:r>
              <a:rPr lang="sv-SE" sz="1800" dirty="0" smtClean="0"/>
              <a:t>The model can be used for studying the performance of Zn-AgO batteries and for providing insights towards cell design. </a:t>
            </a:r>
          </a:p>
          <a:p>
            <a:r>
              <a:rPr lang="sv-SE" sz="1800" dirty="0" smtClean="0"/>
              <a:t>In this work, model analysis is done to relate the drop in cell voltage at the end of discharge to the spcecies concentration in the electrodes, thereby indicating the limiting electrode in the cell. </a:t>
            </a:r>
          </a:p>
          <a:p>
            <a:r>
              <a:rPr lang="sv-SE" sz="1800" dirty="0" smtClean="0"/>
              <a:t>Additionally, the model provides a motivation for a new feature in the battery interfaces for describing changes in porosity and species concentration in the electrodes.</a:t>
            </a:r>
            <a:endParaRPr lang="en-US" sz="1800" dirty="0" smtClean="0"/>
          </a:p>
          <a:p>
            <a:endParaRPr lang="en-US" sz="1800" dirty="0"/>
          </a:p>
          <a:p>
            <a:endParaRPr lang="en-US" sz="1800" dirty="0" smtClean="0"/>
          </a:p>
          <a:p>
            <a:endParaRPr lang="en-US" sz="1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1800" dirty="0" smtClean="0"/>
              <a:t>A 1D isothermal cell model for Zn-AgO battery is presented.</a:t>
            </a:r>
          </a:p>
          <a:p>
            <a:r>
              <a:rPr lang="en-US" sz="1800" dirty="0" smtClean="0"/>
              <a:t>The negative electrode is made of zinc powder and the positive electrode is composed of a mixture of AgO and Ag</a:t>
            </a:r>
            <a:r>
              <a:rPr lang="en-US" sz="1800" baseline="-25000" dirty="0" smtClean="0"/>
              <a:t>2</a:t>
            </a:r>
            <a:r>
              <a:rPr lang="en-US" sz="1800" dirty="0" smtClean="0"/>
              <a:t>O. A separator material is used between the electrodes. This unit cell is filled with a solution of concentrated potassium hydroxide KOH. </a:t>
            </a:r>
          </a:p>
          <a:p>
            <a:r>
              <a:rPr lang="en-US" sz="1800" dirty="0" smtClean="0"/>
              <a:t>The reactions considered in the porous electrodes are as follows,</a:t>
            </a:r>
          </a:p>
          <a:p>
            <a:pPr lvl="1">
              <a:buFont typeface="Wingdings" panose="05000000000000000000" pitchFamily="2" charset="2"/>
              <a:buChar char="Ø"/>
            </a:pPr>
            <a:r>
              <a:rPr lang="en-US" sz="1600" dirty="0" smtClean="0"/>
              <a:t>Positive:        Ag</a:t>
            </a:r>
            <a:r>
              <a:rPr lang="en-US" sz="1600" baseline="-25000" dirty="0" smtClean="0"/>
              <a:t>2</a:t>
            </a:r>
            <a:r>
              <a:rPr lang="en-US" sz="1600" dirty="0" smtClean="0"/>
              <a:t>O + H</a:t>
            </a:r>
            <a:r>
              <a:rPr lang="en-US" sz="1600" baseline="-25000" dirty="0" smtClean="0"/>
              <a:t>2</a:t>
            </a:r>
            <a:r>
              <a:rPr lang="en-US" sz="1600" dirty="0" smtClean="0"/>
              <a:t>O + 2e</a:t>
            </a:r>
            <a:r>
              <a:rPr lang="en-US" sz="1600" baseline="30000" dirty="0" smtClean="0"/>
              <a:t>-</a:t>
            </a:r>
            <a:r>
              <a:rPr lang="en-US" sz="1600" dirty="0" smtClean="0"/>
              <a:t>  </a:t>
            </a:r>
            <a:r>
              <a:rPr lang="en-US" sz="1600" dirty="0" smtClean="0">
                <a:sym typeface="Wingdings" panose="05000000000000000000" pitchFamily="2" charset="2"/>
              </a:rPr>
              <a:t> 2Ag + 2OH</a:t>
            </a:r>
            <a:r>
              <a:rPr lang="en-US" sz="1600" baseline="30000" dirty="0" smtClean="0">
                <a:sym typeface="Wingdings" panose="05000000000000000000" pitchFamily="2" charset="2"/>
              </a:rPr>
              <a:t>-</a:t>
            </a:r>
          </a:p>
          <a:p>
            <a:pPr marL="457200" lvl="1" indent="0">
              <a:buNone/>
            </a:pPr>
            <a:r>
              <a:rPr lang="en-US" sz="1600" dirty="0">
                <a:sym typeface="Wingdings" panose="05000000000000000000" pitchFamily="2" charset="2"/>
              </a:rPr>
              <a:t> </a:t>
            </a:r>
            <a:r>
              <a:rPr lang="en-US" sz="1600" dirty="0" smtClean="0">
                <a:sym typeface="Wingdings" panose="05000000000000000000" pitchFamily="2" charset="2"/>
              </a:rPr>
              <a:t>                            2AgO + H</a:t>
            </a:r>
            <a:r>
              <a:rPr lang="en-US" sz="1600" baseline="-25000" dirty="0" smtClean="0">
                <a:sym typeface="Wingdings" panose="05000000000000000000" pitchFamily="2" charset="2"/>
              </a:rPr>
              <a:t>2</a:t>
            </a:r>
            <a:r>
              <a:rPr lang="en-US" sz="1600" dirty="0" smtClean="0">
                <a:sym typeface="Wingdings" panose="05000000000000000000" pitchFamily="2" charset="2"/>
              </a:rPr>
              <a:t>O + 2e</a:t>
            </a:r>
            <a:r>
              <a:rPr lang="en-US" sz="1600" baseline="30000" dirty="0" smtClean="0">
                <a:sym typeface="Wingdings" panose="05000000000000000000" pitchFamily="2" charset="2"/>
              </a:rPr>
              <a:t>-</a:t>
            </a:r>
            <a:r>
              <a:rPr lang="en-US" sz="1600" dirty="0" smtClean="0">
                <a:sym typeface="Wingdings" panose="05000000000000000000" pitchFamily="2" charset="2"/>
              </a:rPr>
              <a:t>   Ag</a:t>
            </a:r>
            <a:r>
              <a:rPr lang="en-US" sz="1600" baseline="-25000" dirty="0" smtClean="0">
                <a:sym typeface="Wingdings" panose="05000000000000000000" pitchFamily="2" charset="2"/>
              </a:rPr>
              <a:t>2</a:t>
            </a:r>
            <a:r>
              <a:rPr lang="en-US" sz="1600" dirty="0" smtClean="0">
                <a:sym typeface="Wingdings" panose="05000000000000000000" pitchFamily="2" charset="2"/>
              </a:rPr>
              <a:t>O + 2OH</a:t>
            </a:r>
            <a:r>
              <a:rPr lang="en-US" sz="1600" baseline="30000" dirty="0" smtClean="0">
                <a:sym typeface="Wingdings" panose="05000000000000000000" pitchFamily="2" charset="2"/>
              </a:rPr>
              <a:t>-</a:t>
            </a:r>
          </a:p>
          <a:p>
            <a:pPr lvl="1">
              <a:buFont typeface="Wingdings" panose="05000000000000000000" pitchFamily="2" charset="2"/>
              <a:buChar char="Ø"/>
            </a:pPr>
            <a:r>
              <a:rPr lang="en-US" sz="1600" dirty="0" smtClean="0"/>
              <a:t>Negative:      Zn +</a:t>
            </a:r>
            <a:r>
              <a:rPr lang="en-US" sz="1600" dirty="0" smtClean="0">
                <a:sym typeface="Wingdings" panose="05000000000000000000" pitchFamily="2" charset="2"/>
              </a:rPr>
              <a:t> 2OH</a:t>
            </a:r>
            <a:r>
              <a:rPr lang="en-US" sz="1600" baseline="30000" dirty="0" smtClean="0">
                <a:sym typeface="Wingdings" panose="05000000000000000000" pitchFamily="2" charset="2"/>
              </a:rPr>
              <a:t>-  </a:t>
            </a:r>
            <a:r>
              <a:rPr lang="en-US" sz="1600" dirty="0" smtClean="0">
                <a:sym typeface="Wingdings" panose="05000000000000000000" pitchFamily="2" charset="2"/>
              </a:rPr>
              <a:t> </a:t>
            </a:r>
            <a:r>
              <a:rPr lang="en-US" sz="1600" dirty="0" err="1" smtClean="0">
                <a:sym typeface="Wingdings" panose="05000000000000000000" pitchFamily="2" charset="2"/>
              </a:rPr>
              <a:t>ZnO</a:t>
            </a:r>
            <a:r>
              <a:rPr lang="en-US" sz="1600" dirty="0" smtClean="0">
                <a:sym typeface="Wingdings" panose="05000000000000000000" pitchFamily="2" charset="2"/>
              </a:rPr>
              <a:t> </a:t>
            </a:r>
            <a:r>
              <a:rPr lang="en-US" sz="1600" dirty="0" smtClean="0"/>
              <a:t>+ </a:t>
            </a:r>
            <a:r>
              <a:rPr lang="en-US" sz="1600" dirty="0"/>
              <a:t>H</a:t>
            </a:r>
            <a:r>
              <a:rPr lang="en-US" sz="1600" baseline="-25000" dirty="0"/>
              <a:t>2</a:t>
            </a:r>
            <a:r>
              <a:rPr lang="en-US" sz="1600" dirty="0"/>
              <a:t>O + </a:t>
            </a:r>
            <a:r>
              <a:rPr lang="en-US" sz="1600" dirty="0" smtClean="0"/>
              <a:t>2e</a:t>
            </a:r>
            <a:r>
              <a:rPr lang="en-US" sz="1600" baseline="30000" dirty="0" smtClean="0"/>
              <a:t>-</a:t>
            </a:r>
            <a:endParaRPr lang="en-US" sz="1600" baseline="30000" dirty="0" smtClean="0"/>
          </a:p>
          <a:p>
            <a:r>
              <a:rPr lang="en-US" sz="1800" dirty="0" smtClean="0"/>
              <a:t>The reactants and products of the above reactions have different densities, thereby leading to porosity changes in the electrodes. </a:t>
            </a:r>
          </a:p>
          <a:p>
            <a:r>
              <a:rPr lang="en-US" sz="1800" dirty="0" smtClean="0"/>
              <a:t>The model is based on a study presented in </a:t>
            </a:r>
            <a:r>
              <a:rPr lang="en-US" sz="1800" i="1" dirty="0"/>
              <a:t>J. </a:t>
            </a:r>
            <a:r>
              <a:rPr lang="en-US" sz="1800" i="1" dirty="0" err="1"/>
              <a:t>Electrochem</a:t>
            </a:r>
            <a:r>
              <a:rPr lang="en-US" sz="1800" i="1" dirty="0"/>
              <a:t>. Soc.</a:t>
            </a:r>
            <a:r>
              <a:rPr lang="en-US" sz="1800" dirty="0"/>
              <a:t>, </a:t>
            </a:r>
            <a:r>
              <a:rPr lang="en-US" sz="1800" b="1" dirty="0" smtClean="0"/>
              <a:t>159</a:t>
            </a:r>
            <a:r>
              <a:rPr lang="en-US" sz="1800" dirty="0" smtClean="0"/>
              <a:t>, A1986 2012 </a:t>
            </a:r>
            <a:endParaRPr lang="en-IN" sz="1800" dirty="0"/>
          </a:p>
          <a:p>
            <a:pPr marL="0" indent="0">
              <a:buNone/>
            </a:pPr>
            <a:endParaRPr lang="en-US" sz="1800" dirty="0"/>
          </a:p>
        </p:txBody>
      </p:sp>
      <p:sp>
        <p:nvSpPr>
          <p:cNvPr id="14342" name="Rectangle 6"/>
          <p:cNvSpPr>
            <a:spLocks noGrp="1" noChangeArrowheads="1"/>
          </p:cNvSpPr>
          <p:nvPr>
            <p:ph type="title"/>
          </p:nvPr>
        </p:nvSpPr>
        <p:spPr>
          <a:noFill/>
          <a:ln/>
        </p:spPr>
        <p:txBody>
          <a:bodyPr/>
          <a:lstStyle/>
          <a:p>
            <a:r>
              <a:rPr lang="sv-SE" dirty="0" smtClean="0"/>
              <a:t>Model</a:t>
            </a:r>
            <a:endParaRPr lang="en-US" dirty="0"/>
          </a:p>
        </p:txBody>
      </p:sp>
    </p:spTree>
    <p:extLst>
      <p:ext uri="{BB962C8B-B14F-4D97-AF65-F5344CB8AC3E}">
        <p14:creationId xmlns:p14="http://schemas.microsoft.com/office/powerpoint/2010/main" val="31957921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1800" dirty="0" smtClean="0"/>
              <a:t>The Battery with Binary Electrolyte interface describes the following processes,</a:t>
            </a:r>
          </a:p>
          <a:p>
            <a:pPr lvl="1">
              <a:buFont typeface="Wingdings" panose="05000000000000000000" pitchFamily="2" charset="2"/>
              <a:buChar char="Ø"/>
            </a:pPr>
            <a:r>
              <a:rPr lang="en-US" sz="1600" dirty="0"/>
              <a:t>Electronic current conduction in the electrodes </a:t>
            </a:r>
            <a:endParaRPr lang="en-US" sz="1600" b="1" dirty="0"/>
          </a:p>
          <a:p>
            <a:pPr lvl="1">
              <a:buFont typeface="Wingdings" panose="05000000000000000000" pitchFamily="2" charset="2"/>
              <a:buChar char="Ø"/>
            </a:pPr>
            <a:r>
              <a:rPr lang="en-US" sz="1600" dirty="0" smtClean="0"/>
              <a:t>Ionic </a:t>
            </a:r>
            <a:r>
              <a:rPr lang="en-US" sz="1600" dirty="0"/>
              <a:t>charge transport in the electrodes and electrolyte/separator </a:t>
            </a:r>
            <a:endParaRPr lang="en-US" sz="1600" dirty="0" smtClean="0"/>
          </a:p>
          <a:p>
            <a:pPr lvl="1">
              <a:buFont typeface="Wingdings" panose="05000000000000000000" pitchFamily="2" charset="2"/>
              <a:buChar char="Ø"/>
            </a:pPr>
            <a:r>
              <a:rPr lang="en-US" sz="1600" dirty="0"/>
              <a:t>Material transport in the electrolyte </a:t>
            </a:r>
            <a:endParaRPr lang="en-US" sz="1600" dirty="0" smtClean="0"/>
          </a:p>
          <a:p>
            <a:pPr lvl="1">
              <a:buFont typeface="Wingdings" panose="05000000000000000000" pitchFamily="2" charset="2"/>
              <a:buChar char="Ø"/>
            </a:pPr>
            <a:r>
              <a:rPr lang="en-US" sz="1600" dirty="0"/>
              <a:t>E</a:t>
            </a:r>
            <a:r>
              <a:rPr lang="en-US" sz="1600" dirty="0" smtClean="0"/>
              <a:t>lectrochemical reaction kinetics in the electrodes.</a:t>
            </a:r>
            <a:endParaRPr lang="en-US" sz="1600" dirty="0" smtClean="0"/>
          </a:p>
          <a:p>
            <a:r>
              <a:rPr lang="en-US" sz="1800" dirty="0" smtClean="0"/>
              <a:t>The kinetic expressions for the electrode reactions (described in the previous slides) are as follows, </a:t>
            </a:r>
            <a:endParaRPr lang="en-US" sz="1400" dirty="0"/>
          </a:p>
          <a:p>
            <a:endParaRPr lang="en-US" sz="1800" dirty="0" smtClean="0"/>
          </a:p>
          <a:p>
            <a:pPr marL="0" indent="0">
              <a:buNone/>
            </a:pPr>
            <a:endParaRPr lang="en-US" sz="1800" dirty="0"/>
          </a:p>
        </p:txBody>
      </p:sp>
      <p:sp>
        <p:nvSpPr>
          <p:cNvPr id="14342" name="Rectangle 6"/>
          <p:cNvSpPr>
            <a:spLocks noGrp="1" noChangeArrowheads="1"/>
          </p:cNvSpPr>
          <p:nvPr>
            <p:ph type="title"/>
          </p:nvPr>
        </p:nvSpPr>
        <p:spPr>
          <a:noFill/>
          <a:ln/>
        </p:spPr>
        <p:txBody>
          <a:bodyPr/>
          <a:lstStyle/>
          <a:p>
            <a:r>
              <a:rPr lang="sv-SE" dirty="0" smtClean="0"/>
              <a:t>Model Equations</a:t>
            </a:r>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1336510696"/>
              </p:ext>
            </p:extLst>
          </p:nvPr>
        </p:nvGraphicFramePr>
        <p:xfrm>
          <a:off x="1518520" y="3731888"/>
          <a:ext cx="6552728" cy="708025"/>
        </p:xfrm>
        <a:graphic>
          <a:graphicData uri="http://schemas.openxmlformats.org/presentationml/2006/ole">
            <mc:AlternateContent xmlns:mc="http://schemas.openxmlformats.org/markup-compatibility/2006">
              <mc:Choice xmlns:v="urn:schemas-microsoft-com:vml" Requires="v">
                <p:oleObj spid="_x0000_s3185" name="Equation" r:id="rId3" imgW="6108480" imgH="609480" progId="Equation.3">
                  <p:embed/>
                </p:oleObj>
              </mc:Choice>
              <mc:Fallback>
                <p:oleObj name="Equation" r:id="rId3" imgW="6108480" imgH="609480" progId="Equation.3">
                  <p:embed/>
                  <p:pic>
                    <p:nvPicPr>
                      <p:cNvPr id="0" name="Object 11"/>
                      <p:cNvPicPr>
                        <a:picLocks noChangeAspect="1" noChangeArrowheads="1"/>
                      </p:cNvPicPr>
                      <p:nvPr/>
                    </p:nvPicPr>
                    <p:blipFill>
                      <a:blip r:embed="rId4"/>
                      <a:srcRect/>
                      <a:stretch>
                        <a:fillRect/>
                      </a:stretch>
                    </p:blipFill>
                    <p:spPr bwMode="auto">
                      <a:xfrm>
                        <a:off x="1518520" y="3731888"/>
                        <a:ext cx="6552728" cy="708025"/>
                      </a:xfrm>
                      <a:prstGeom prst="rect">
                        <a:avLst/>
                      </a:prstGeom>
                      <a:noFill/>
                      <a:ln>
                        <a:noFill/>
                      </a:ln>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1867337889"/>
              </p:ext>
            </p:extLst>
          </p:nvPr>
        </p:nvGraphicFramePr>
        <p:xfrm>
          <a:off x="1501777" y="4465638"/>
          <a:ext cx="6673850" cy="708025"/>
        </p:xfrm>
        <a:graphic>
          <a:graphicData uri="http://schemas.openxmlformats.org/presentationml/2006/ole">
            <mc:AlternateContent xmlns:mc="http://schemas.openxmlformats.org/markup-compatibility/2006">
              <mc:Choice xmlns:v="urn:schemas-microsoft-com:vml" Requires="v">
                <p:oleObj spid="_x0000_s3186" name="Equation" r:id="rId5" imgW="6222960" imgH="609480" progId="Equation.3">
                  <p:embed/>
                </p:oleObj>
              </mc:Choice>
              <mc:Fallback>
                <p:oleObj name="Equation" r:id="rId5" imgW="6222960" imgH="609480" progId="Equation.3">
                  <p:embed/>
                  <p:pic>
                    <p:nvPicPr>
                      <p:cNvPr id="0" name="Object 2"/>
                      <p:cNvPicPr>
                        <a:picLocks noChangeAspect="1" noChangeArrowheads="1"/>
                      </p:cNvPicPr>
                      <p:nvPr/>
                    </p:nvPicPr>
                    <p:blipFill>
                      <a:blip r:embed="rId6"/>
                      <a:srcRect/>
                      <a:stretch>
                        <a:fillRect/>
                      </a:stretch>
                    </p:blipFill>
                    <p:spPr bwMode="auto">
                      <a:xfrm>
                        <a:off x="1501777" y="4465638"/>
                        <a:ext cx="66738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450967024"/>
              </p:ext>
            </p:extLst>
          </p:nvPr>
        </p:nvGraphicFramePr>
        <p:xfrm>
          <a:off x="1577975" y="5157788"/>
          <a:ext cx="6469063" cy="708025"/>
        </p:xfrm>
        <a:graphic>
          <a:graphicData uri="http://schemas.openxmlformats.org/presentationml/2006/ole">
            <mc:AlternateContent xmlns:mc="http://schemas.openxmlformats.org/markup-compatibility/2006">
              <mc:Choice xmlns:v="urn:schemas-microsoft-com:vml" Requires="v">
                <p:oleObj spid="_x0000_s3187" name="Equation" r:id="rId7" imgW="6032160" imgH="609480" progId="Equation.3">
                  <p:embed/>
                </p:oleObj>
              </mc:Choice>
              <mc:Fallback>
                <p:oleObj name="Equation" r:id="rId7" imgW="6032160" imgH="609480" progId="Equation.3">
                  <p:embed/>
                  <p:pic>
                    <p:nvPicPr>
                      <p:cNvPr id="0" name="Object 3"/>
                      <p:cNvPicPr>
                        <a:picLocks noChangeAspect="1" noChangeArrowheads="1"/>
                      </p:cNvPicPr>
                      <p:nvPr/>
                    </p:nvPicPr>
                    <p:blipFill>
                      <a:blip r:embed="rId8"/>
                      <a:srcRect/>
                      <a:stretch>
                        <a:fillRect/>
                      </a:stretch>
                    </p:blipFill>
                    <p:spPr bwMode="auto">
                      <a:xfrm>
                        <a:off x="1577975" y="5157788"/>
                        <a:ext cx="64690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2223985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1800" dirty="0" smtClean="0"/>
              <a:t>The porosity change in the positive electrode is,</a:t>
            </a:r>
          </a:p>
          <a:p>
            <a:endParaRPr lang="en-US" sz="1800" dirty="0" smtClean="0"/>
          </a:p>
          <a:p>
            <a:endParaRPr lang="en-US" sz="1800" dirty="0"/>
          </a:p>
          <a:p>
            <a:r>
              <a:rPr lang="en-US" sz="1800" dirty="0" smtClean="0"/>
              <a:t>Similarly, the porosity change in the negative electrode is,</a:t>
            </a:r>
          </a:p>
          <a:p>
            <a:endParaRPr lang="en-US" sz="1800" dirty="0" smtClean="0"/>
          </a:p>
          <a:p>
            <a:endParaRPr lang="en-US" sz="1800" dirty="0" smtClean="0"/>
          </a:p>
          <a:p>
            <a:r>
              <a:rPr lang="en-US" sz="1800" dirty="0" smtClean="0"/>
              <a:t>The expressions for change in concentration of species in the positive electrode are,</a:t>
            </a:r>
          </a:p>
          <a:p>
            <a:endParaRPr lang="en-US" sz="1800" dirty="0"/>
          </a:p>
          <a:p>
            <a:endParaRPr lang="en-US" sz="1800" dirty="0" smtClean="0"/>
          </a:p>
          <a:p>
            <a:r>
              <a:rPr lang="en-US" sz="1800" dirty="0" smtClean="0"/>
              <a:t>The </a:t>
            </a:r>
            <a:r>
              <a:rPr lang="en-US" sz="1800" dirty="0"/>
              <a:t>expressions for change in concentration of species in the </a:t>
            </a:r>
            <a:r>
              <a:rPr lang="en-US" sz="1800" dirty="0" smtClean="0"/>
              <a:t>negative electrode </a:t>
            </a:r>
            <a:r>
              <a:rPr lang="en-US" sz="1800" dirty="0"/>
              <a:t>are,</a:t>
            </a:r>
            <a:endParaRPr lang="en-US" sz="1800" dirty="0" smtClean="0"/>
          </a:p>
          <a:p>
            <a:endParaRPr lang="en-US" sz="1800" dirty="0"/>
          </a:p>
          <a:p>
            <a:endParaRPr lang="en-US" sz="1800" dirty="0" smtClean="0"/>
          </a:p>
          <a:p>
            <a:endParaRPr lang="en-US" sz="1400" dirty="0"/>
          </a:p>
          <a:p>
            <a:endParaRPr lang="en-US" sz="1800" dirty="0" smtClean="0"/>
          </a:p>
          <a:p>
            <a:pPr marL="0" indent="0">
              <a:buNone/>
            </a:pPr>
            <a:endParaRPr lang="en-US" sz="1800" dirty="0" smtClean="0"/>
          </a:p>
          <a:p>
            <a:pPr marL="0" indent="0">
              <a:buNone/>
            </a:pPr>
            <a:endParaRPr lang="en-US" sz="1800" dirty="0"/>
          </a:p>
        </p:txBody>
      </p:sp>
      <p:sp>
        <p:nvSpPr>
          <p:cNvPr id="14342" name="Rectangle 6"/>
          <p:cNvSpPr>
            <a:spLocks noGrp="1" noChangeArrowheads="1"/>
          </p:cNvSpPr>
          <p:nvPr>
            <p:ph type="title"/>
          </p:nvPr>
        </p:nvSpPr>
        <p:spPr>
          <a:noFill/>
          <a:ln/>
        </p:spPr>
        <p:txBody>
          <a:bodyPr/>
          <a:lstStyle/>
          <a:p>
            <a:r>
              <a:rPr lang="sv-SE" dirty="0" smtClean="0"/>
              <a:t>Model Equations</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1996788343"/>
              </p:ext>
            </p:extLst>
          </p:nvPr>
        </p:nvGraphicFramePr>
        <p:xfrm>
          <a:off x="1489372" y="1989138"/>
          <a:ext cx="4522788" cy="590550"/>
        </p:xfrm>
        <a:graphic>
          <a:graphicData uri="http://schemas.openxmlformats.org/presentationml/2006/ole">
            <mc:AlternateContent xmlns:mc="http://schemas.openxmlformats.org/markup-compatibility/2006">
              <mc:Choice xmlns:v="urn:schemas-microsoft-com:vml" Requires="v">
                <p:oleObj spid="_x0000_s4329" name="Equation" r:id="rId3" imgW="4216320" imgH="507960" progId="Equation.3">
                  <p:embed/>
                </p:oleObj>
              </mc:Choice>
              <mc:Fallback>
                <p:oleObj name="Equation" r:id="rId3" imgW="4216320" imgH="507960" progId="Equation.3">
                  <p:embed/>
                  <p:pic>
                    <p:nvPicPr>
                      <p:cNvPr id="0" name="Object 2"/>
                      <p:cNvPicPr>
                        <a:picLocks noChangeAspect="1" noChangeArrowheads="1"/>
                      </p:cNvPicPr>
                      <p:nvPr/>
                    </p:nvPicPr>
                    <p:blipFill>
                      <a:blip r:embed="rId4"/>
                      <a:srcRect/>
                      <a:stretch>
                        <a:fillRect/>
                      </a:stretch>
                    </p:blipFill>
                    <p:spPr bwMode="auto">
                      <a:xfrm>
                        <a:off x="1489372" y="1989138"/>
                        <a:ext cx="4522788"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505567864"/>
              </p:ext>
            </p:extLst>
          </p:nvPr>
        </p:nvGraphicFramePr>
        <p:xfrm>
          <a:off x="1475085" y="2968625"/>
          <a:ext cx="2152650" cy="560388"/>
        </p:xfrm>
        <a:graphic>
          <a:graphicData uri="http://schemas.openxmlformats.org/presentationml/2006/ole">
            <mc:AlternateContent xmlns:mc="http://schemas.openxmlformats.org/markup-compatibility/2006">
              <mc:Choice xmlns:v="urn:schemas-microsoft-com:vml" Requires="v">
                <p:oleObj spid="_x0000_s4330" name="Equation" r:id="rId5" imgW="2006280" imgH="482400" progId="Equation.3">
                  <p:embed/>
                </p:oleObj>
              </mc:Choice>
              <mc:Fallback>
                <p:oleObj name="Equation" r:id="rId5" imgW="2006280" imgH="482400" progId="Equation.3">
                  <p:embed/>
                  <p:pic>
                    <p:nvPicPr>
                      <p:cNvPr id="0" name="Object 5"/>
                      <p:cNvPicPr>
                        <a:picLocks noChangeAspect="1" noChangeArrowheads="1"/>
                      </p:cNvPicPr>
                      <p:nvPr/>
                    </p:nvPicPr>
                    <p:blipFill>
                      <a:blip r:embed="rId6"/>
                      <a:srcRect/>
                      <a:stretch>
                        <a:fillRect/>
                      </a:stretch>
                    </p:blipFill>
                    <p:spPr bwMode="auto">
                      <a:xfrm>
                        <a:off x="1475085" y="2968625"/>
                        <a:ext cx="2152650" cy="5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866935336"/>
              </p:ext>
            </p:extLst>
          </p:nvPr>
        </p:nvGraphicFramePr>
        <p:xfrm>
          <a:off x="1517278" y="4191744"/>
          <a:ext cx="1565275" cy="487362"/>
        </p:xfrm>
        <a:graphic>
          <a:graphicData uri="http://schemas.openxmlformats.org/presentationml/2006/ole">
            <mc:AlternateContent xmlns:mc="http://schemas.openxmlformats.org/markup-compatibility/2006">
              <mc:Choice xmlns:v="urn:schemas-microsoft-com:vml" Requires="v">
                <p:oleObj spid="_x0000_s4331" name="Equation" r:id="rId7" imgW="1460160" imgH="419040" progId="Equation.3">
                  <p:embed/>
                </p:oleObj>
              </mc:Choice>
              <mc:Fallback>
                <p:oleObj name="Equation" r:id="rId7" imgW="1460160" imgH="419040" progId="Equation.3">
                  <p:embed/>
                  <p:pic>
                    <p:nvPicPr>
                      <p:cNvPr id="0" name="Object 5"/>
                      <p:cNvPicPr>
                        <a:picLocks noChangeAspect="1" noChangeArrowheads="1"/>
                      </p:cNvPicPr>
                      <p:nvPr/>
                    </p:nvPicPr>
                    <p:blipFill>
                      <a:blip r:embed="rId8"/>
                      <a:srcRect/>
                      <a:stretch>
                        <a:fillRect/>
                      </a:stretch>
                    </p:blipFill>
                    <p:spPr bwMode="auto">
                      <a:xfrm>
                        <a:off x="1517278" y="4191744"/>
                        <a:ext cx="1565275"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874560184"/>
              </p:ext>
            </p:extLst>
          </p:nvPr>
        </p:nvGraphicFramePr>
        <p:xfrm>
          <a:off x="3595142" y="4191943"/>
          <a:ext cx="1306512" cy="487362"/>
        </p:xfrm>
        <a:graphic>
          <a:graphicData uri="http://schemas.openxmlformats.org/presentationml/2006/ole">
            <mc:AlternateContent xmlns:mc="http://schemas.openxmlformats.org/markup-compatibility/2006">
              <mc:Choice xmlns:v="urn:schemas-microsoft-com:vml" Requires="v">
                <p:oleObj spid="_x0000_s4332" name="Equation" r:id="rId9" imgW="1218960" imgH="419040" progId="Equation.3">
                  <p:embed/>
                </p:oleObj>
              </mc:Choice>
              <mc:Fallback>
                <p:oleObj name="Equation" r:id="rId9" imgW="1218960" imgH="419040" progId="Equation.3">
                  <p:embed/>
                  <p:pic>
                    <p:nvPicPr>
                      <p:cNvPr id="0" name="Object 7"/>
                      <p:cNvPicPr>
                        <a:picLocks noChangeAspect="1" noChangeArrowheads="1"/>
                      </p:cNvPicPr>
                      <p:nvPr/>
                    </p:nvPicPr>
                    <p:blipFill>
                      <a:blip r:embed="rId10"/>
                      <a:srcRect/>
                      <a:stretch>
                        <a:fillRect/>
                      </a:stretch>
                    </p:blipFill>
                    <p:spPr bwMode="auto">
                      <a:xfrm>
                        <a:off x="3595142" y="4191943"/>
                        <a:ext cx="130651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4294965843"/>
              </p:ext>
            </p:extLst>
          </p:nvPr>
        </p:nvGraphicFramePr>
        <p:xfrm>
          <a:off x="5580112" y="4164013"/>
          <a:ext cx="1333500" cy="487362"/>
        </p:xfrm>
        <a:graphic>
          <a:graphicData uri="http://schemas.openxmlformats.org/presentationml/2006/ole">
            <mc:AlternateContent xmlns:mc="http://schemas.openxmlformats.org/markup-compatibility/2006">
              <mc:Choice xmlns:v="urn:schemas-microsoft-com:vml" Requires="v">
                <p:oleObj spid="_x0000_s4333" name="Equation" r:id="rId11" imgW="1244520" imgH="419040" progId="Equation.3">
                  <p:embed/>
                </p:oleObj>
              </mc:Choice>
              <mc:Fallback>
                <p:oleObj name="Equation" r:id="rId11" imgW="1244520" imgH="419040" progId="Equation.3">
                  <p:embed/>
                  <p:pic>
                    <p:nvPicPr>
                      <p:cNvPr id="0" name="Object 8"/>
                      <p:cNvPicPr>
                        <a:picLocks noChangeAspect="1" noChangeArrowheads="1"/>
                      </p:cNvPicPr>
                      <p:nvPr/>
                    </p:nvPicPr>
                    <p:blipFill>
                      <a:blip r:embed="rId12"/>
                      <a:srcRect/>
                      <a:stretch>
                        <a:fillRect/>
                      </a:stretch>
                    </p:blipFill>
                    <p:spPr bwMode="auto">
                      <a:xfrm>
                        <a:off x="5580112" y="4164013"/>
                        <a:ext cx="13335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427317472"/>
              </p:ext>
            </p:extLst>
          </p:nvPr>
        </p:nvGraphicFramePr>
        <p:xfrm>
          <a:off x="1494284" y="5445125"/>
          <a:ext cx="1143000" cy="457200"/>
        </p:xfrm>
        <a:graphic>
          <a:graphicData uri="http://schemas.openxmlformats.org/presentationml/2006/ole">
            <mc:AlternateContent xmlns:mc="http://schemas.openxmlformats.org/markup-compatibility/2006">
              <mc:Choice xmlns:v="urn:schemas-microsoft-com:vml" Requires="v">
                <p:oleObj spid="_x0000_s4334" name="Equation" r:id="rId13" imgW="1066680" imgH="393480" progId="Equation.3">
                  <p:embed/>
                </p:oleObj>
              </mc:Choice>
              <mc:Fallback>
                <p:oleObj name="Equation" r:id="rId13" imgW="1066680" imgH="393480" progId="Equation.3">
                  <p:embed/>
                  <p:pic>
                    <p:nvPicPr>
                      <p:cNvPr id="0" name="Object 7"/>
                      <p:cNvPicPr>
                        <a:picLocks noChangeAspect="1" noChangeArrowheads="1"/>
                      </p:cNvPicPr>
                      <p:nvPr/>
                    </p:nvPicPr>
                    <p:blipFill>
                      <a:blip r:embed="rId14"/>
                      <a:srcRect/>
                      <a:stretch>
                        <a:fillRect/>
                      </a:stretch>
                    </p:blipFill>
                    <p:spPr bwMode="auto">
                      <a:xfrm>
                        <a:off x="1494284" y="5445125"/>
                        <a:ext cx="114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956817947"/>
              </p:ext>
            </p:extLst>
          </p:nvPr>
        </p:nvGraphicFramePr>
        <p:xfrm>
          <a:off x="3248918" y="5430838"/>
          <a:ext cx="1035050" cy="457200"/>
        </p:xfrm>
        <a:graphic>
          <a:graphicData uri="http://schemas.openxmlformats.org/presentationml/2006/ole">
            <mc:AlternateContent xmlns:mc="http://schemas.openxmlformats.org/markup-compatibility/2006">
              <mc:Choice xmlns:v="urn:schemas-microsoft-com:vml" Requires="v">
                <p:oleObj spid="_x0000_s4335" name="Equation" r:id="rId15" imgW="965160" imgH="393480" progId="Equation.3">
                  <p:embed/>
                </p:oleObj>
              </mc:Choice>
              <mc:Fallback>
                <p:oleObj name="Equation" r:id="rId15" imgW="965160" imgH="393480" progId="Equation.3">
                  <p:embed/>
                  <p:pic>
                    <p:nvPicPr>
                      <p:cNvPr id="0" name="Object 10"/>
                      <p:cNvPicPr>
                        <a:picLocks noChangeAspect="1" noChangeArrowheads="1"/>
                      </p:cNvPicPr>
                      <p:nvPr/>
                    </p:nvPicPr>
                    <p:blipFill>
                      <a:blip r:embed="rId16"/>
                      <a:srcRect/>
                      <a:stretch>
                        <a:fillRect/>
                      </a:stretch>
                    </p:blipFill>
                    <p:spPr bwMode="auto">
                      <a:xfrm>
                        <a:off x="3248918" y="5430838"/>
                        <a:ext cx="10350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9592335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p:cNvSpPr>
            <a:spLocks noGrp="1" noChangeArrowheads="1"/>
          </p:cNvSpPr>
          <p:nvPr>
            <p:ph type="title"/>
          </p:nvPr>
        </p:nvSpPr>
        <p:spPr>
          <a:noFill/>
          <a:ln/>
        </p:spPr>
        <p:txBody>
          <a:bodyPr/>
          <a:lstStyle/>
          <a:p>
            <a:r>
              <a:rPr lang="sv-SE" dirty="0" smtClean="0"/>
              <a:t>Model Setup</a:t>
            </a:r>
            <a:endParaRPr lang="en-US" dirty="0"/>
          </a:p>
        </p:txBody>
      </p:sp>
      <p:sp>
        <p:nvSpPr>
          <p:cNvPr id="13317" name="Rectangle 5"/>
          <p:cNvSpPr>
            <a:spLocks noGrp="1" noChangeArrowheads="1"/>
          </p:cNvSpPr>
          <p:nvPr>
            <p:ph idx="1"/>
          </p:nvPr>
        </p:nvSpPr>
        <p:spPr>
          <a:xfrm>
            <a:off x="457200" y="1600200"/>
            <a:ext cx="8147248" cy="4525963"/>
          </a:xfrm>
          <a:noFill/>
          <a:ln/>
        </p:spPr>
        <p:txBody>
          <a:bodyPr>
            <a:normAutofit/>
          </a:bodyPr>
          <a:lstStyle/>
          <a:p>
            <a:r>
              <a:rPr lang="sv-SE" sz="1800" dirty="0" smtClean="0"/>
              <a:t>The ’Battery with Binary Electrolyte’ interface is used with Concentration dependent kinetics for the electrode kinetics.</a:t>
            </a:r>
          </a:p>
          <a:p>
            <a:endParaRPr lang="sv-SE" sz="1800" dirty="0" smtClean="0"/>
          </a:p>
          <a:p>
            <a:r>
              <a:rPr lang="sv-SE" sz="1800" dirty="0" smtClean="0"/>
              <a:t>’Domain ODEs and DAEs’ </a:t>
            </a:r>
            <a:r>
              <a:rPr lang="sv-SE" sz="1800" dirty="0" smtClean="0"/>
              <a:t>interfaces are used for </a:t>
            </a:r>
            <a:r>
              <a:rPr lang="sv-SE" sz="1800" dirty="0" smtClean="0"/>
              <a:t>modeling the porosity changes and </a:t>
            </a:r>
            <a:r>
              <a:rPr lang="en-US" sz="1800" dirty="0"/>
              <a:t>change in concentration of species </a:t>
            </a:r>
            <a:r>
              <a:rPr lang="sv-SE" sz="1800" dirty="0" smtClean="0"/>
              <a:t>in the electrodes.</a:t>
            </a:r>
          </a:p>
          <a:p>
            <a:endParaRPr lang="sv-SE" sz="1800" dirty="0"/>
          </a:p>
          <a:p>
            <a:r>
              <a:rPr lang="sv-SE" sz="1800" dirty="0" smtClean="0"/>
              <a:t>A discharge current density pulse is applied. A stop condition with a minimum voltage of 1.2V is imposed. </a:t>
            </a:r>
          </a:p>
          <a:p>
            <a:endParaRPr lang="sv-SE" sz="1800" dirty="0"/>
          </a:p>
          <a:p>
            <a:r>
              <a:rPr lang="sv-SE" sz="1800" dirty="0" smtClean="0"/>
              <a:t>A parametric study is done with two different initial concentrations of Zn in the negative electrode, to demonstrate the limiting electrode in the cell for each case. </a:t>
            </a:r>
            <a:endParaRPr lang="sv-SE" sz="1800" dirty="0" smtClean="0"/>
          </a:p>
          <a:p>
            <a:endParaRPr lang="en-US" sz="1800" dirty="0" smtClean="0"/>
          </a:p>
          <a:p>
            <a:endParaRPr lang="sv-SE" sz="1800" dirty="0" smtClean="0"/>
          </a:p>
          <a:p>
            <a:pPr marL="0" indent="0">
              <a:buNone/>
            </a:pPr>
            <a:endParaRPr lang="en-US" sz="1800" dirty="0"/>
          </a:p>
          <a:p>
            <a:endParaRPr lang="sv-SE" sz="1800" dirty="0"/>
          </a:p>
          <a:p>
            <a:endParaRPr lang="sv-SE" sz="1800" dirty="0"/>
          </a:p>
          <a:p>
            <a:endParaRPr lang="sv-SE" sz="1800" dirty="0" smtClean="0"/>
          </a:p>
          <a:p>
            <a:endParaRPr lang="sv-SE" sz="1800" dirty="0" smtClean="0"/>
          </a:p>
          <a:p>
            <a:endParaRPr lang="sv-SE" sz="1800" dirty="0" smtClean="0"/>
          </a:p>
          <a:p>
            <a:endParaRPr lang="sv-SE" sz="1800" dirty="0"/>
          </a:p>
          <a:p>
            <a:pPr marL="0" indent="0">
              <a:buNone/>
            </a:pPr>
            <a:endParaRPr lang="sv-SE" sz="1800" dirty="0"/>
          </a:p>
        </p:txBody>
      </p:sp>
      <p:graphicFrame>
        <p:nvGraphicFramePr>
          <p:cNvPr id="2" name="Object 1"/>
          <p:cNvGraphicFramePr>
            <a:graphicFrameLocks noChangeAspect="1"/>
          </p:cNvGraphicFramePr>
          <p:nvPr>
            <p:extLst>
              <p:ext uri="{D42A27DB-BD31-4B8C-83A1-F6EECF244321}">
                <p14:modId xmlns:p14="http://schemas.microsoft.com/office/powerpoint/2010/main" val="3828204154"/>
              </p:ext>
            </p:extLst>
          </p:nvPr>
        </p:nvGraphicFramePr>
        <p:xfrm>
          <a:off x="4502849" y="2091328"/>
          <a:ext cx="138303" cy="261239"/>
        </p:xfrm>
        <a:graphic>
          <a:graphicData uri="http://schemas.openxmlformats.org/presentationml/2006/ole">
            <mc:AlternateContent xmlns:mc="http://schemas.openxmlformats.org/markup-compatibility/2006">
              <mc:Choice xmlns:v="urn:schemas-microsoft-com:vml" Requires="v">
                <p:oleObj spid="_x0000_s2448" name="Equation" r:id="rId3" imgW="114120" imgH="215640" progId="Equation.3">
                  <p:embed/>
                </p:oleObj>
              </mc:Choice>
              <mc:Fallback>
                <p:oleObj name="Equation" r:id="rId3" imgW="114120" imgH="215640" progId="Equation.3">
                  <p:embed/>
                  <p:pic>
                    <p:nvPicPr>
                      <p:cNvPr id="0" name=""/>
                      <p:cNvPicPr/>
                      <p:nvPr/>
                    </p:nvPicPr>
                    <p:blipFill>
                      <a:blip r:embed="rId4"/>
                      <a:stretch>
                        <a:fillRect/>
                      </a:stretch>
                    </p:blipFill>
                    <p:spPr>
                      <a:xfrm>
                        <a:off x="4502849" y="2091328"/>
                        <a:ext cx="138303" cy="261239"/>
                      </a:xfrm>
                      <a:prstGeom prst="rect">
                        <a:avLst/>
                      </a:prstGeom>
                    </p:spPr>
                  </p:pic>
                </p:oleObj>
              </mc:Fallback>
            </mc:AlternateContent>
          </a:graphicData>
        </a:graphic>
      </p:graphicFrame>
      <p:sp>
        <p:nvSpPr>
          <p:cNvPr id="10" name="Rectangle 9"/>
          <p:cNvSpPr/>
          <p:nvPr/>
        </p:nvSpPr>
        <p:spPr>
          <a:xfrm>
            <a:off x="4810120" y="3399895"/>
            <a:ext cx="4627944" cy="400110"/>
          </a:xfrm>
          <a:prstGeom prst="rect">
            <a:avLst/>
          </a:prstGeom>
        </p:spPr>
        <p:txBody>
          <a:bodyPr wrap="square">
            <a:spAutoFit/>
          </a:bodyPr>
          <a:lstStyle/>
          <a:p>
            <a:endParaRPr lang="en-IN" sz="2000" dirty="0"/>
          </a:p>
        </p:txBody>
      </p:sp>
    </p:spTree>
    <p:extLst>
      <p:ext uri="{BB962C8B-B14F-4D97-AF65-F5344CB8AC3E}">
        <p14:creationId xmlns:p14="http://schemas.microsoft.com/office/powerpoint/2010/main" val="38088206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p:cNvSpPr>
            <a:spLocks noGrp="1" noChangeArrowheads="1"/>
          </p:cNvSpPr>
          <p:nvPr>
            <p:ph type="title"/>
          </p:nvPr>
        </p:nvSpPr>
        <p:spPr>
          <a:xfrm>
            <a:off x="323528" y="274638"/>
            <a:ext cx="8640960" cy="1143000"/>
          </a:xfrm>
          <a:noFill/>
          <a:ln/>
        </p:spPr>
        <p:txBody>
          <a:bodyPr>
            <a:normAutofit/>
          </a:bodyPr>
          <a:lstStyle/>
          <a:p>
            <a:r>
              <a:rPr lang="sv-SE" sz="3200" dirty="0" smtClean="0"/>
              <a:t>Results: </a:t>
            </a:r>
            <a:r>
              <a:rPr lang="sv-SE" sz="3200" dirty="0" smtClean="0"/>
              <a:t>Discharge </a:t>
            </a:r>
            <a:r>
              <a:rPr lang="sv-SE" sz="3200" dirty="0" smtClean="0"/>
              <a:t>Current density and Cell voltage</a:t>
            </a:r>
            <a:endParaRPr lang="en-US" sz="3200" dirty="0"/>
          </a:p>
        </p:txBody>
      </p:sp>
      <p:sp>
        <p:nvSpPr>
          <p:cNvPr id="2" name="Content Placeholder 1"/>
          <p:cNvSpPr>
            <a:spLocks noGrp="1"/>
          </p:cNvSpPr>
          <p:nvPr>
            <p:ph idx="1"/>
          </p:nvPr>
        </p:nvSpPr>
        <p:spPr>
          <a:xfrm>
            <a:off x="457200" y="1600200"/>
            <a:ext cx="8229600" cy="4709120"/>
          </a:xfrm>
        </p:spPr>
        <p:txBody>
          <a:bodyPr>
            <a:normAutofit/>
          </a:bodyPr>
          <a:lstStyle/>
          <a:p>
            <a:endParaRPr lang="en-US" dirty="0" smtClean="0"/>
          </a:p>
          <a:p>
            <a:endParaRPr lang="en-US" dirty="0"/>
          </a:p>
          <a:p>
            <a:endParaRPr lang="en-US" dirty="0" smtClean="0"/>
          </a:p>
          <a:p>
            <a:endParaRPr lang="en-US" dirty="0"/>
          </a:p>
          <a:p>
            <a:endParaRPr lang="en-US" dirty="0" smtClean="0"/>
          </a:p>
          <a:p>
            <a:endParaRPr lang="en-US" dirty="0"/>
          </a:p>
          <a:p>
            <a:pPr marL="285750" indent="-285750"/>
            <a:endParaRPr lang="en-IN" dirty="0" smtClean="0"/>
          </a:p>
          <a:p>
            <a:pPr marL="285750" indent="-285750"/>
            <a:endParaRPr lang="en-IN" sz="2200" dirty="0" smtClean="0"/>
          </a:p>
          <a:p>
            <a:pPr marL="285750" indent="-285750">
              <a:lnSpc>
                <a:spcPct val="110000"/>
              </a:lnSpc>
            </a:pPr>
            <a:r>
              <a:rPr lang="en-IN" sz="1800" dirty="0" smtClean="0"/>
              <a:t>The cell voltage profiles show that for a higher value of the initial Zn concentration, the cell lasts for a longer time before reaching the minimum voltage valu</a:t>
            </a:r>
            <a:r>
              <a:rPr lang="en-IN" sz="1800" dirty="0" smtClean="0"/>
              <a:t>e. </a:t>
            </a:r>
            <a:endParaRPr lang="en-IN" sz="1800" dirty="0" smtClean="0"/>
          </a:p>
          <a:p>
            <a:pPr marL="285750" indent="-285750">
              <a:lnSpc>
                <a:spcPct val="120000"/>
              </a:lnSpc>
            </a:pPr>
            <a:endParaRPr lang="en-IN" sz="1900" dirty="0" smtClean="0"/>
          </a:p>
          <a:p>
            <a:pPr marL="285750" indent="-285750">
              <a:lnSpc>
                <a:spcPct val="120000"/>
              </a:lnSpc>
            </a:pPr>
            <a:endParaRPr lang="en-IN" sz="1900" dirty="0"/>
          </a:p>
          <a:p>
            <a:pPr marL="285750" indent="-285750">
              <a:lnSpc>
                <a:spcPct val="120000"/>
              </a:lnSpc>
            </a:pPr>
            <a:endParaRPr lang="en-IN" sz="2300" dirty="0" smtClean="0"/>
          </a:p>
          <a:p>
            <a:pPr marL="285750" indent="-285750">
              <a:lnSpc>
                <a:spcPct val="120000"/>
              </a:lnSpc>
            </a:pPr>
            <a:endParaRPr lang="en-IN" sz="2300" dirty="0"/>
          </a:p>
          <a:p>
            <a:pPr marL="285750" indent="-285750">
              <a:lnSpc>
                <a:spcPct val="120000"/>
              </a:lnSpc>
            </a:pPr>
            <a:endParaRPr lang="en-IN" sz="3100" dirty="0" smtClean="0"/>
          </a:p>
          <a:p>
            <a:pPr marL="285750" indent="-285750">
              <a:lnSpc>
                <a:spcPct val="120000"/>
              </a:lnSpc>
            </a:pPr>
            <a:endParaRPr lang="en-US" sz="3100" dirty="0" smtClean="0"/>
          </a:p>
          <a:p>
            <a:pPr marL="285750" indent="-285750">
              <a:lnSpc>
                <a:spcPct val="120000"/>
              </a:lnSpc>
            </a:pPr>
            <a:endParaRPr lang="en-US" sz="3100" dirty="0"/>
          </a:p>
          <a:p>
            <a:pPr marL="285750" indent="-285750">
              <a:lnSpc>
                <a:spcPct val="120000"/>
              </a:lnSpc>
            </a:pPr>
            <a:endParaRPr lang="en-US" sz="3100" dirty="0" smtClean="0"/>
          </a:p>
          <a:p>
            <a:pPr marL="285750" indent="-285750">
              <a:lnSpc>
                <a:spcPct val="120000"/>
              </a:lnSpc>
            </a:pPr>
            <a:endParaRPr lang="en-IN" sz="3100" dirty="0"/>
          </a:p>
          <a:p>
            <a:pPr marL="0" indent="0">
              <a:lnSpc>
                <a:spcPct val="120000"/>
              </a:lnSpc>
              <a:buNone/>
            </a:pPr>
            <a:endParaRPr lang="en-IN" sz="3800" dirty="0" smtClean="0"/>
          </a:p>
        </p:txBody>
      </p:sp>
      <p:sp>
        <p:nvSpPr>
          <p:cNvPr id="9" name="TextBox 8"/>
          <p:cNvSpPr txBox="1"/>
          <p:nvPr/>
        </p:nvSpPr>
        <p:spPr>
          <a:xfrm>
            <a:off x="939081" y="1506270"/>
            <a:ext cx="3560911" cy="338554"/>
          </a:xfrm>
          <a:prstGeom prst="rect">
            <a:avLst/>
          </a:prstGeom>
          <a:noFill/>
        </p:spPr>
        <p:txBody>
          <a:bodyPr wrap="none" rtlCol="0">
            <a:spAutoFit/>
          </a:bodyPr>
          <a:lstStyle/>
          <a:p>
            <a:r>
              <a:rPr lang="en-US" sz="1600" dirty="0" smtClean="0"/>
              <a:t>Applied discharge current density profile</a:t>
            </a:r>
            <a:endParaRPr lang="en-US" sz="1600" dirty="0"/>
          </a:p>
        </p:txBody>
      </p:sp>
      <p:sp>
        <p:nvSpPr>
          <p:cNvPr id="12" name="TextBox 11"/>
          <p:cNvSpPr txBox="1"/>
          <p:nvPr/>
        </p:nvSpPr>
        <p:spPr>
          <a:xfrm>
            <a:off x="4932040" y="1340768"/>
            <a:ext cx="3776482" cy="584775"/>
          </a:xfrm>
          <a:prstGeom prst="rect">
            <a:avLst/>
          </a:prstGeom>
          <a:noFill/>
        </p:spPr>
        <p:txBody>
          <a:bodyPr wrap="none" rtlCol="0">
            <a:spAutoFit/>
          </a:bodyPr>
          <a:lstStyle/>
          <a:p>
            <a:pPr algn="ctr"/>
            <a:r>
              <a:rPr lang="en-US" sz="1600" dirty="0" smtClean="0"/>
              <a:t>Cell voltage </a:t>
            </a:r>
          </a:p>
          <a:p>
            <a:pPr algn="ctr"/>
            <a:r>
              <a:rPr lang="en-US" sz="1600" dirty="0" smtClean="0"/>
              <a:t>(for two different initial Zn concentrations) </a:t>
            </a:r>
            <a:endParaRPr lang="en-US" sz="1600" dirty="0" smtClean="0"/>
          </a:p>
        </p:txBody>
      </p:sp>
      <p:pic>
        <p:nvPicPr>
          <p:cNvPr id="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4135" y="2041122"/>
            <a:ext cx="3970313" cy="29109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041121"/>
            <a:ext cx="3972035" cy="29109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509950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p:cNvSpPr>
            <a:spLocks noGrp="1" noChangeArrowheads="1"/>
          </p:cNvSpPr>
          <p:nvPr>
            <p:ph type="title"/>
          </p:nvPr>
        </p:nvSpPr>
        <p:spPr>
          <a:xfrm>
            <a:off x="323528" y="274638"/>
            <a:ext cx="8640960" cy="1143000"/>
          </a:xfrm>
          <a:noFill/>
          <a:ln/>
        </p:spPr>
        <p:txBody>
          <a:bodyPr>
            <a:normAutofit/>
          </a:bodyPr>
          <a:lstStyle/>
          <a:p>
            <a:r>
              <a:rPr lang="sv-SE" sz="2800" dirty="0" smtClean="0"/>
              <a:t>Results: </a:t>
            </a:r>
            <a:r>
              <a:rPr lang="sv-SE" sz="2800" dirty="0" smtClean="0"/>
              <a:t>Species concentration variation in electrodes  (low value of initial Zn concentration)</a:t>
            </a:r>
            <a:endParaRPr lang="en-US" sz="2800" dirty="0"/>
          </a:p>
        </p:txBody>
      </p:sp>
      <p:sp>
        <p:nvSpPr>
          <p:cNvPr id="2" name="Content Placeholder 1"/>
          <p:cNvSpPr>
            <a:spLocks noGrp="1"/>
          </p:cNvSpPr>
          <p:nvPr>
            <p:ph idx="1"/>
          </p:nvPr>
        </p:nvSpPr>
        <p:spPr>
          <a:xfrm>
            <a:off x="457200" y="1600200"/>
            <a:ext cx="8229600" cy="4709120"/>
          </a:xfrm>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a:p>
          <a:p>
            <a:pPr marL="285750" indent="-285750"/>
            <a:endParaRPr lang="en-IN" dirty="0" smtClean="0"/>
          </a:p>
          <a:p>
            <a:pPr marL="285750" indent="-285750"/>
            <a:endParaRPr lang="en-IN" sz="2200" dirty="0" smtClean="0"/>
          </a:p>
          <a:p>
            <a:pPr marL="285750" indent="-285750">
              <a:lnSpc>
                <a:spcPct val="110000"/>
              </a:lnSpc>
            </a:pPr>
            <a:r>
              <a:rPr lang="en-IN" sz="1800" dirty="0" smtClean="0"/>
              <a:t>For a low value of initial Zn concentration in the negative electrode, concentration of Zn drops close to 0 at the separator/negative </a:t>
            </a:r>
            <a:r>
              <a:rPr lang="en-IN" sz="1800" dirty="0"/>
              <a:t>electrode edge, at the end of </a:t>
            </a:r>
            <a:r>
              <a:rPr lang="en-IN" sz="1800" dirty="0" smtClean="0"/>
              <a:t>discharge. </a:t>
            </a:r>
          </a:p>
          <a:p>
            <a:pPr marL="285750" indent="-285750">
              <a:lnSpc>
                <a:spcPct val="110000"/>
              </a:lnSpc>
            </a:pPr>
            <a:r>
              <a:rPr lang="en-IN" sz="1800" dirty="0" smtClean="0"/>
              <a:t>The sharp </a:t>
            </a:r>
            <a:r>
              <a:rPr lang="en-IN" sz="1800" dirty="0"/>
              <a:t>drop in cell voltage towards the end of </a:t>
            </a:r>
            <a:r>
              <a:rPr lang="en-IN" sz="1800" dirty="0" smtClean="0"/>
              <a:t>discharge is due to the limitation of the negative electrode.</a:t>
            </a:r>
            <a:endParaRPr lang="en-IN" sz="1800" dirty="0" smtClean="0"/>
          </a:p>
          <a:p>
            <a:pPr marL="285750" indent="-285750">
              <a:lnSpc>
                <a:spcPct val="120000"/>
              </a:lnSpc>
            </a:pPr>
            <a:endParaRPr lang="en-IN" sz="1900" dirty="0" smtClean="0"/>
          </a:p>
          <a:p>
            <a:pPr marL="285750" indent="-285750">
              <a:lnSpc>
                <a:spcPct val="120000"/>
              </a:lnSpc>
            </a:pPr>
            <a:endParaRPr lang="en-IN" sz="1900" dirty="0"/>
          </a:p>
          <a:p>
            <a:pPr marL="285750" indent="-285750">
              <a:lnSpc>
                <a:spcPct val="120000"/>
              </a:lnSpc>
            </a:pPr>
            <a:endParaRPr lang="en-IN" sz="2300" dirty="0" smtClean="0"/>
          </a:p>
          <a:p>
            <a:pPr marL="285750" indent="-285750">
              <a:lnSpc>
                <a:spcPct val="120000"/>
              </a:lnSpc>
            </a:pPr>
            <a:endParaRPr lang="en-IN" sz="2300" dirty="0"/>
          </a:p>
          <a:p>
            <a:pPr marL="285750" indent="-285750">
              <a:lnSpc>
                <a:spcPct val="120000"/>
              </a:lnSpc>
            </a:pPr>
            <a:endParaRPr lang="en-IN" sz="3100" dirty="0" smtClean="0"/>
          </a:p>
          <a:p>
            <a:pPr marL="285750" indent="-285750">
              <a:lnSpc>
                <a:spcPct val="120000"/>
              </a:lnSpc>
            </a:pPr>
            <a:endParaRPr lang="en-US" sz="3100" dirty="0" smtClean="0"/>
          </a:p>
          <a:p>
            <a:pPr marL="285750" indent="-285750">
              <a:lnSpc>
                <a:spcPct val="120000"/>
              </a:lnSpc>
            </a:pPr>
            <a:endParaRPr lang="en-US" sz="3100" dirty="0"/>
          </a:p>
          <a:p>
            <a:pPr marL="285750" indent="-285750">
              <a:lnSpc>
                <a:spcPct val="120000"/>
              </a:lnSpc>
            </a:pPr>
            <a:endParaRPr lang="en-US" sz="3100" dirty="0" smtClean="0"/>
          </a:p>
          <a:p>
            <a:pPr marL="285750" indent="-285750">
              <a:lnSpc>
                <a:spcPct val="120000"/>
              </a:lnSpc>
            </a:pPr>
            <a:endParaRPr lang="en-IN" sz="3100" dirty="0"/>
          </a:p>
          <a:p>
            <a:pPr marL="0" indent="0">
              <a:lnSpc>
                <a:spcPct val="120000"/>
              </a:lnSpc>
              <a:buNone/>
            </a:pPr>
            <a:endParaRPr lang="en-IN" sz="3800" dirty="0" smtClean="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412776"/>
            <a:ext cx="4044143" cy="33947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9679" y="1412776"/>
            <a:ext cx="4380793" cy="33947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559510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p:cNvSpPr>
            <a:spLocks noGrp="1" noChangeArrowheads="1"/>
          </p:cNvSpPr>
          <p:nvPr>
            <p:ph type="title"/>
          </p:nvPr>
        </p:nvSpPr>
        <p:spPr>
          <a:xfrm>
            <a:off x="323528" y="274638"/>
            <a:ext cx="8640960" cy="1143000"/>
          </a:xfrm>
          <a:noFill/>
          <a:ln/>
        </p:spPr>
        <p:txBody>
          <a:bodyPr>
            <a:normAutofit/>
          </a:bodyPr>
          <a:lstStyle/>
          <a:p>
            <a:r>
              <a:rPr lang="sv-SE" sz="2800" dirty="0" smtClean="0"/>
              <a:t>Results: </a:t>
            </a:r>
            <a:r>
              <a:rPr lang="sv-SE" sz="2800" dirty="0" smtClean="0"/>
              <a:t>Species concentration variation in electrodes (high value of initial Zn concentration)</a:t>
            </a:r>
            <a:endParaRPr lang="en-US" sz="2800" dirty="0"/>
          </a:p>
        </p:txBody>
      </p:sp>
      <p:sp>
        <p:nvSpPr>
          <p:cNvPr id="2" name="Content Placeholder 1"/>
          <p:cNvSpPr>
            <a:spLocks noGrp="1"/>
          </p:cNvSpPr>
          <p:nvPr>
            <p:ph idx="1"/>
          </p:nvPr>
        </p:nvSpPr>
        <p:spPr>
          <a:xfrm>
            <a:off x="457200" y="1600200"/>
            <a:ext cx="8229600" cy="4709120"/>
          </a:xfrm>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a:p>
          <a:p>
            <a:pPr marL="285750" indent="-285750"/>
            <a:endParaRPr lang="en-IN" dirty="0" smtClean="0"/>
          </a:p>
          <a:p>
            <a:pPr marL="285750" indent="-285750"/>
            <a:endParaRPr lang="en-IN" sz="2200" dirty="0" smtClean="0"/>
          </a:p>
          <a:p>
            <a:pPr marL="285750" indent="-285750">
              <a:lnSpc>
                <a:spcPct val="110000"/>
              </a:lnSpc>
            </a:pPr>
            <a:r>
              <a:rPr lang="en-IN" sz="1800" dirty="0" smtClean="0"/>
              <a:t>For a high value of initial Zn concentration in the negative electrode, concentration of </a:t>
            </a:r>
            <a:r>
              <a:rPr lang="en-IN" sz="1800" dirty="0" err="1" smtClean="0"/>
              <a:t>AgO</a:t>
            </a:r>
            <a:r>
              <a:rPr lang="en-IN" sz="1800" dirty="0" smtClean="0"/>
              <a:t> drops close to 0 at the positive </a:t>
            </a:r>
            <a:r>
              <a:rPr lang="en-IN" sz="1800" dirty="0" smtClean="0"/>
              <a:t>electrode/separator </a:t>
            </a:r>
            <a:r>
              <a:rPr lang="en-IN" sz="1800" dirty="0"/>
              <a:t>edge, at the end of </a:t>
            </a:r>
            <a:r>
              <a:rPr lang="en-IN" sz="1800" dirty="0" smtClean="0"/>
              <a:t>discharge. </a:t>
            </a:r>
          </a:p>
          <a:p>
            <a:pPr marL="285750" indent="-285750">
              <a:lnSpc>
                <a:spcPct val="110000"/>
              </a:lnSpc>
            </a:pPr>
            <a:r>
              <a:rPr lang="en-IN" sz="1800" dirty="0"/>
              <a:t>The sharp drop in cell voltage towards the end of discharge is due to the limitation of the </a:t>
            </a:r>
            <a:r>
              <a:rPr lang="en-IN" sz="1800" dirty="0" smtClean="0"/>
              <a:t>positive electrode</a:t>
            </a:r>
            <a:r>
              <a:rPr lang="en-IN" sz="1800" dirty="0"/>
              <a:t>.</a:t>
            </a:r>
          </a:p>
          <a:p>
            <a:pPr marL="285750" indent="-285750">
              <a:lnSpc>
                <a:spcPct val="120000"/>
              </a:lnSpc>
            </a:pPr>
            <a:endParaRPr lang="en-IN" sz="1900" dirty="0" smtClean="0"/>
          </a:p>
          <a:p>
            <a:pPr marL="285750" indent="-285750">
              <a:lnSpc>
                <a:spcPct val="120000"/>
              </a:lnSpc>
            </a:pPr>
            <a:endParaRPr lang="en-IN" sz="1900" dirty="0"/>
          </a:p>
          <a:p>
            <a:pPr marL="285750" indent="-285750">
              <a:lnSpc>
                <a:spcPct val="120000"/>
              </a:lnSpc>
            </a:pPr>
            <a:endParaRPr lang="en-IN" sz="2300" dirty="0" smtClean="0"/>
          </a:p>
          <a:p>
            <a:pPr marL="285750" indent="-285750">
              <a:lnSpc>
                <a:spcPct val="120000"/>
              </a:lnSpc>
            </a:pPr>
            <a:endParaRPr lang="en-IN" sz="2300" dirty="0"/>
          </a:p>
          <a:p>
            <a:pPr marL="285750" indent="-285750">
              <a:lnSpc>
                <a:spcPct val="120000"/>
              </a:lnSpc>
            </a:pPr>
            <a:endParaRPr lang="en-IN" sz="3100" dirty="0" smtClean="0"/>
          </a:p>
          <a:p>
            <a:pPr marL="285750" indent="-285750">
              <a:lnSpc>
                <a:spcPct val="120000"/>
              </a:lnSpc>
            </a:pPr>
            <a:endParaRPr lang="en-US" sz="3100" dirty="0" smtClean="0"/>
          </a:p>
          <a:p>
            <a:pPr marL="285750" indent="-285750">
              <a:lnSpc>
                <a:spcPct val="120000"/>
              </a:lnSpc>
            </a:pPr>
            <a:endParaRPr lang="en-US" sz="3100" dirty="0"/>
          </a:p>
          <a:p>
            <a:pPr marL="285750" indent="-285750">
              <a:lnSpc>
                <a:spcPct val="120000"/>
              </a:lnSpc>
            </a:pPr>
            <a:endParaRPr lang="en-US" sz="3100" dirty="0" smtClean="0"/>
          </a:p>
          <a:p>
            <a:pPr marL="285750" indent="-285750">
              <a:lnSpc>
                <a:spcPct val="120000"/>
              </a:lnSpc>
            </a:pPr>
            <a:endParaRPr lang="en-IN" sz="3100" dirty="0"/>
          </a:p>
          <a:p>
            <a:pPr marL="0" indent="0">
              <a:lnSpc>
                <a:spcPct val="120000"/>
              </a:lnSpc>
              <a:buNone/>
            </a:pPr>
            <a:endParaRPr lang="en-IN" sz="3800" dirty="0" smtClean="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7" y="1441920"/>
            <a:ext cx="4032449" cy="33947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8821" y="1477925"/>
            <a:ext cx="4331759" cy="33226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65961547"/>
      </p:ext>
    </p:extLst>
  </p:cSld>
  <p:clrMapOvr>
    <a:masterClrMapping/>
  </p:clrMapOvr>
  <p:timing>
    <p:tnLst>
      <p:par>
        <p:cTn id="1" dur="indefinite" restart="never" nodeType="tmRoot"/>
      </p:par>
    </p:tnLst>
  </p:timing>
</p:sld>
</file>

<file path=ppt/theme/theme1.xml><?xml version="1.0" encoding="utf-8"?>
<a:theme xmlns:a="http://schemas.openxmlformats.org/drawingml/2006/main" name="Modeldb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Modeldb_template</Template>
  <TotalTime>30180</TotalTime>
  <Words>713</Words>
  <Application>Microsoft Office PowerPoint</Application>
  <PresentationFormat>On-screen Show (4:3)</PresentationFormat>
  <Paragraphs>118</Paragraphs>
  <Slides>9</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9</vt:i4>
      </vt:variant>
    </vt:vector>
  </HeadingPairs>
  <TitlesOfParts>
    <vt:vector size="12" baseType="lpstr">
      <vt:lpstr>Modeldb_template</vt:lpstr>
      <vt:lpstr>Equation</vt:lpstr>
      <vt:lpstr>Microsoft Equation 3.0</vt:lpstr>
      <vt:lpstr>Modeling of Zinc-Silver oxide Batteries</vt:lpstr>
      <vt:lpstr>Background and Motivation</vt:lpstr>
      <vt:lpstr>Model</vt:lpstr>
      <vt:lpstr>Model Equations</vt:lpstr>
      <vt:lpstr>Model Equations</vt:lpstr>
      <vt:lpstr>Model Setup</vt:lpstr>
      <vt:lpstr>Results: Discharge Current density and Cell voltage</vt:lpstr>
      <vt:lpstr>Results: Species concentration variation in electrodes  (low value of initial Zn concentration)</vt:lpstr>
      <vt:lpstr>Results: Species concentration variation in electrodes (high value of initial Zn concentration)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 Database Template</dc:title>
  <dc:creator>admin</dc:creator>
  <cp:lastModifiedBy>Kamakshi Jagannathan</cp:lastModifiedBy>
  <cp:revision>266</cp:revision>
  <dcterms:created xsi:type="dcterms:W3CDTF">2012-07-25T05:50:18Z</dcterms:created>
  <dcterms:modified xsi:type="dcterms:W3CDTF">2014-02-19T10:35:49Z</dcterms:modified>
</cp:coreProperties>
</file>