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60" r:id="rId3"/>
    <p:sldId id="261" r:id="rId4"/>
    <p:sldId id="257" r:id="rId5"/>
    <p:sldId id="262" r:id="rId6"/>
    <p:sldId id="263" r:id="rId7"/>
    <p:sldId id="258" r:id="rId8"/>
    <p:sldId id="259" r:id="rId9"/>
    <p:sldId id="264" r:id="rId10"/>
    <p:sldId id="281" r:id="rId11"/>
    <p:sldId id="282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80" r:id="rId22"/>
    <p:sldId id="283" r:id="rId23"/>
    <p:sldId id="286" r:id="rId24"/>
    <p:sldId id="289" r:id="rId25"/>
    <p:sldId id="290" r:id="rId26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5" autoAdjust="0"/>
    <p:restoredTop sz="86429" autoAdjust="0"/>
  </p:normalViewPr>
  <p:slideViewPr>
    <p:cSldViewPr>
      <p:cViewPr varScale="1">
        <p:scale>
          <a:sx n="115" d="100"/>
          <a:sy n="115" d="100"/>
        </p:scale>
        <p:origin x="-15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8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12" Type="http://schemas.openxmlformats.org/officeDocument/2006/relationships/image" Target="../media/image32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11" Type="http://schemas.openxmlformats.org/officeDocument/2006/relationships/image" Target="../media/image31.wmf"/><Relationship Id="rId5" Type="http://schemas.openxmlformats.org/officeDocument/2006/relationships/image" Target="../media/image26.wmf"/><Relationship Id="rId10" Type="http://schemas.openxmlformats.org/officeDocument/2006/relationships/image" Target="../media/image20.wmf"/><Relationship Id="rId4" Type="http://schemas.openxmlformats.org/officeDocument/2006/relationships/image" Target="../media/image25.wmf"/><Relationship Id="rId9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72660-FB7A-4888-BF36-AEB53B06ECDB}" type="datetimeFigureOut">
              <a:rPr lang="sv-SE" smtClean="0"/>
              <a:pPr/>
              <a:t>2014-10-28</a:t>
            </a:fld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0D636A-DF34-42B8-875B-E8FFBC0B1E82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72660-FB7A-4888-BF36-AEB53B06ECDB}" type="datetimeFigureOut">
              <a:rPr lang="sv-SE" smtClean="0"/>
              <a:pPr/>
              <a:t>2014-10-28</a:t>
            </a:fld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0D636A-DF34-42B8-875B-E8FFBC0B1E82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625475"/>
            <a:ext cx="2019300" cy="5470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25475"/>
            <a:ext cx="5905500" cy="5470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72660-FB7A-4888-BF36-AEB53B06ECDB}" type="datetimeFigureOut">
              <a:rPr lang="sv-SE" smtClean="0"/>
              <a:pPr/>
              <a:t>2014-10-28</a:t>
            </a:fld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0D636A-DF34-42B8-875B-E8FFBC0B1E82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72660-FB7A-4888-BF36-AEB53B06ECDB}" type="datetimeFigureOut">
              <a:rPr lang="sv-SE" smtClean="0"/>
              <a:pPr/>
              <a:t>2014-10-28</a:t>
            </a:fld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0D636A-DF34-42B8-875B-E8FFBC0B1E82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72660-FB7A-4888-BF36-AEB53B06ECDB}" type="datetimeFigureOut">
              <a:rPr lang="sv-SE" smtClean="0"/>
              <a:pPr/>
              <a:t>2014-10-28</a:t>
            </a:fld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0D636A-DF34-42B8-875B-E8FFBC0B1E82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51038"/>
            <a:ext cx="3962400" cy="4144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951038"/>
            <a:ext cx="3962400" cy="4144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72660-FB7A-4888-BF36-AEB53B06ECDB}" type="datetimeFigureOut">
              <a:rPr lang="sv-SE" smtClean="0"/>
              <a:pPr/>
              <a:t>2014-10-28</a:t>
            </a:fld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0D636A-DF34-42B8-875B-E8FFBC0B1E82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72660-FB7A-4888-BF36-AEB53B06ECDB}" type="datetimeFigureOut">
              <a:rPr lang="sv-SE" smtClean="0"/>
              <a:pPr/>
              <a:t>2014-10-28</a:t>
            </a:fld>
            <a:endParaRPr lang="sv-S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0D636A-DF34-42B8-875B-E8FFBC0B1E82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72660-FB7A-4888-BF36-AEB53B06ECDB}" type="datetimeFigureOut">
              <a:rPr lang="sv-SE" smtClean="0"/>
              <a:pPr/>
              <a:t>2014-10-28</a:t>
            </a:fld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0D636A-DF34-42B8-875B-E8FFBC0B1E82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72660-FB7A-4888-BF36-AEB53B06ECDB}" type="datetimeFigureOut">
              <a:rPr lang="sv-SE" smtClean="0"/>
              <a:pPr/>
              <a:t>2014-10-28</a:t>
            </a:fld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0D636A-DF34-42B8-875B-E8FFBC0B1E82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72660-FB7A-4888-BF36-AEB53B06ECDB}" type="datetimeFigureOut">
              <a:rPr lang="sv-SE" smtClean="0"/>
              <a:pPr/>
              <a:t>2014-10-28</a:t>
            </a:fld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0D636A-DF34-42B8-875B-E8FFBC0B1E82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72660-FB7A-4888-BF36-AEB53B06ECDB}" type="datetimeFigureOut">
              <a:rPr lang="sv-SE" smtClean="0"/>
              <a:pPr/>
              <a:t>2014-10-28</a:t>
            </a:fld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0D636A-DF34-42B8-875B-E8FFBC0B1E82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25475"/>
            <a:ext cx="8077200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Klicka här för att ändra format på bakgrundsrubriken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51038"/>
            <a:ext cx="8077200" cy="414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Klicka här för att ändra format på bakgrundstexten</a:t>
            </a:r>
          </a:p>
          <a:p>
            <a:pPr lvl="1"/>
            <a:r>
              <a:rPr lang="en-US" smtClean="0"/>
              <a:t>Nivå två</a:t>
            </a:r>
          </a:p>
          <a:p>
            <a:pPr lvl="2"/>
            <a:r>
              <a:rPr lang="en-US" smtClean="0"/>
              <a:t>Nivå tre</a:t>
            </a:r>
          </a:p>
          <a:p>
            <a:pPr lvl="3"/>
            <a:r>
              <a:rPr lang="en-US" smtClean="0"/>
              <a:t>Nivå fyra</a:t>
            </a:r>
          </a:p>
          <a:p>
            <a:pPr lvl="4"/>
            <a:r>
              <a:rPr lang="en-US" smtClean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fld id="{62672660-FB7A-4888-BF36-AEB53B06ECDB}" type="datetimeFigureOut">
              <a:rPr lang="sv-SE" smtClean="0"/>
              <a:pPr/>
              <a:t>2014-10-28</a:t>
            </a:fld>
            <a:endParaRPr lang="sv-S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endParaRPr lang="sv-S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D50D636A-DF34-42B8-875B-E8FFBC0B1E82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oleObject" Target="../embeddings/oleObject23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12" Type="http://schemas.openxmlformats.org/officeDocument/2006/relationships/oleObject" Target="../embeddings/oleObject2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5.bin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4.bin"/><Relationship Id="rId9" Type="http://schemas.openxmlformats.org/officeDocument/2006/relationships/oleObject" Target="../embeddings/oleObject19.bin"/><Relationship Id="rId14" Type="http://schemas.openxmlformats.org/officeDocument/2006/relationships/oleObject" Target="../embeddings/oleObject2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8.bin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Modeling in Electrochemical Engineering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smtClean="0"/>
              <a:t>Your Name</a:t>
            </a:r>
            <a:endParaRPr lang="en-US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Introduction: Transport</a:t>
            </a:r>
            <a:endParaRPr lang="en-US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noProof="0" smtClean="0"/>
              <a:t>Transport</a:t>
            </a:r>
          </a:p>
          <a:p>
            <a:pPr lvl="1"/>
            <a:r>
              <a:rPr lang="en-US" sz="1600" noProof="0" smtClean="0"/>
              <a:t>Flux = diff. + conv. + migration</a:t>
            </a:r>
          </a:p>
          <a:p>
            <a:pPr lvl="1"/>
            <a:endParaRPr lang="en-US" sz="1600" noProof="0" smtClean="0"/>
          </a:p>
          <a:p>
            <a:pPr lvl="1"/>
            <a:endParaRPr lang="en-US" sz="1600" noProof="0" smtClean="0"/>
          </a:p>
          <a:p>
            <a:pPr lvl="1"/>
            <a:r>
              <a:rPr lang="en-US" sz="1600" noProof="0" smtClean="0"/>
              <a:t>Current density</a:t>
            </a:r>
          </a:p>
          <a:p>
            <a:pPr lvl="1"/>
            <a:endParaRPr lang="en-US" sz="1600" noProof="0" smtClean="0"/>
          </a:p>
          <a:p>
            <a:pPr lvl="1"/>
            <a:endParaRPr lang="en-US" sz="1600" noProof="0" smtClean="0"/>
          </a:p>
          <a:p>
            <a:pPr lvl="1"/>
            <a:endParaRPr lang="en-US" sz="1600" noProof="0" smtClean="0"/>
          </a:p>
          <a:p>
            <a:pPr lvl="1"/>
            <a:r>
              <a:rPr lang="en-US" sz="1600" noProof="0" smtClean="0"/>
              <a:t>Electroneutrality</a:t>
            </a:r>
            <a:br>
              <a:rPr lang="en-US" sz="1600" noProof="0" smtClean="0"/>
            </a:br>
            <a:r>
              <a:rPr lang="en-US" sz="1600" noProof="0" smtClean="0"/>
              <a:t>sum of charges = 0</a:t>
            </a:r>
          </a:p>
          <a:p>
            <a:pPr lvl="1">
              <a:buNone/>
            </a:pPr>
            <a:endParaRPr lang="en-US" sz="1600" noProof="0" smtClean="0"/>
          </a:p>
          <a:p>
            <a:pPr lvl="1"/>
            <a:r>
              <a:rPr lang="en-US" sz="1600" noProof="0" smtClean="0"/>
              <a:t>Perfectly mixed</a:t>
            </a:r>
            <a:br>
              <a:rPr lang="en-US" sz="1600" noProof="0" smtClean="0"/>
            </a:br>
            <a:r>
              <a:rPr lang="en-US" sz="1600" noProof="0" smtClean="0"/>
              <a:t>primary and secondary</a:t>
            </a: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graphicFrame>
        <p:nvGraphicFramePr>
          <p:cNvPr id="37889" name="Object 1"/>
          <p:cNvGraphicFramePr>
            <a:graphicFrameLocks noChangeAspect="1"/>
          </p:cNvGraphicFramePr>
          <p:nvPr/>
        </p:nvGraphicFramePr>
        <p:xfrm>
          <a:off x="4929190" y="2285994"/>
          <a:ext cx="2976562" cy="357188"/>
        </p:xfrm>
        <a:graphic>
          <a:graphicData uri="http://schemas.openxmlformats.org/presentationml/2006/ole">
            <p:oleObj spid="_x0000_s37889" name="Equation" r:id="rId3" imgW="1904760" imgH="228600" progId="Equation.DSMT4">
              <p:embed/>
            </p:oleObj>
          </a:graphicData>
        </a:graphic>
      </p:graphicFrame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3619500" y="3143250"/>
          <a:ext cx="5138738" cy="992188"/>
        </p:xfrm>
        <a:graphic>
          <a:graphicData uri="http://schemas.openxmlformats.org/presentationml/2006/ole">
            <p:oleObj spid="_x0000_s37891" name="Equation" r:id="rId4" imgW="3288960" imgH="634680" progId="Equation.DSMT4">
              <p:embed/>
            </p:oleObj>
          </a:graphicData>
        </a:graphic>
      </p:graphicFrame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4429124" y="4214823"/>
          <a:ext cx="3849687" cy="714375"/>
        </p:xfrm>
        <a:graphic>
          <a:graphicData uri="http://schemas.openxmlformats.org/presentationml/2006/ole">
            <p:oleObj spid="_x0000_s37892" name="Equation" r:id="rId5" imgW="2463480" imgH="457200" progId="Equation.DSMT4">
              <p:embed/>
            </p:oleObj>
          </a:graphicData>
        </a:graphic>
      </p:graphicFrame>
      <p:graphicFrame>
        <p:nvGraphicFramePr>
          <p:cNvPr id="37893" name="Object 5"/>
          <p:cNvGraphicFramePr>
            <a:graphicFrameLocks noChangeAspect="1"/>
          </p:cNvGraphicFramePr>
          <p:nvPr/>
        </p:nvGraphicFramePr>
        <p:xfrm>
          <a:off x="4643438" y="5051425"/>
          <a:ext cx="2640012" cy="1090613"/>
        </p:xfrm>
        <a:graphic>
          <a:graphicData uri="http://schemas.openxmlformats.org/presentationml/2006/ole">
            <p:oleObj spid="_x0000_s37893" name="Equation" r:id="rId6" imgW="1688760" imgH="698400" progId="Equation.DSMT4">
              <p:embed/>
            </p:oleObj>
          </a:graphicData>
        </a:graphic>
      </p:graphicFrame>
      <p:graphicFrame>
        <p:nvGraphicFramePr>
          <p:cNvPr id="37894" name="Object 6"/>
          <p:cNvGraphicFramePr>
            <a:graphicFrameLocks noChangeAspect="1"/>
          </p:cNvGraphicFramePr>
          <p:nvPr/>
        </p:nvGraphicFramePr>
        <p:xfrm>
          <a:off x="1500166" y="3463929"/>
          <a:ext cx="1268412" cy="536575"/>
        </p:xfrm>
        <a:graphic>
          <a:graphicData uri="http://schemas.openxmlformats.org/presentationml/2006/ole">
            <p:oleObj spid="_x0000_s37894" name="Equation" r:id="rId7" imgW="812520" imgH="34272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254352" y="1701217"/>
            <a:ext cx="1298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smtClean="0"/>
              <a:t>Concentration</a:t>
            </a:r>
          </a:p>
          <a:p>
            <a:r>
              <a:rPr lang="sv-SE" sz="1400" dirty="0" smtClean="0"/>
              <a:t>Diffusivity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15008" y="1701217"/>
            <a:ext cx="1210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smtClean="0"/>
              <a:t>Flow velocity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76188" y="1714488"/>
            <a:ext cx="792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smtClean="0"/>
              <a:t>Charge</a:t>
            </a:r>
          </a:p>
          <a:p>
            <a:r>
              <a:rPr lang="sv-SE" sz="1400" dirty="0" smtClean="0"/>
              <a:t>Mobility</a:t>
            </a:r>
          </a:p>
        </p:txBody>
      </p:sp>
      <p:cxnSp>
        <p:nvCxnSpPr>
          <p:cNvPr id="16" name="Elbow Connector 15"/>
          <p:cNvCxnSpPr>
            <a:endCxn id="26" idx="0"/>
          </p:cNvCxnSpPr>
          <p:nvPr/>
        </p:nvCxnSpPr>
        <p:spPr>
          <a:xfrm>
            <a:off x="5214942" y="2071678"/>
            <a:ext cx="464347" cy="28575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48" idx="2"/>
            <a:endCxn id="28" idx="0"/>
          </p:cNvCxnSpPr>
          <p:nvPr/>
        </p:nvCxnSpPr>
        <p:spPr>
          <a:xfrm rot="16200000" flipH="1">
            <a:off x="5464975" y="1785926"/>
            <a:ext cx="428628" cy="714380"/>
          </a:xfrm>
          <a:prstGeom prst="bentConnector3">
            <a:avLst>
              <a:gd name="adj1" fmla="val 19524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643570" y="2357430"/>
            <a:ext cx="7143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Rectangle 27"/>
          <p:cNvSpPr/>
          <p:nvPr/>
        </p:nvSpPr>
        <p:spPr>
          <a:xfrm>
            <a:off x="6000760" y="2357430"/>
            <a:ext cx="7143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" name="Rectangle 29"/>
          <p:cNvSpPr/>
          <p:nvPr/>
        </p:nvSpPr>
        <p:spPr>
          <a:xfrm>
            <a:off x="6500826" y="2357430"/>
            <a:ext cx="7143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32" name="Elbow Connector 31"/>
          <p:cNvCxnSpPr>
            <a:stCxn id="13" idx="2"/>
            <a:endCxn id="30" idx="0"/>
          </p:cNvCxnSpPr>
          <p:nvPr/>
        </p:nvCxnSpPr>
        <p:spPr>
          <a:xfrm rot="16200000" flipH="1">
            <a:off x="6254205" y="2075090"/>
            <a:ext cx="348436" cy="21624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6858016" y="2357430"/>
            <a:ext cx="7143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37" name="Elbow Connector 36"/>
          <p:cNvCxnSpPr>
            <a:stCxn id="39" idx="1"/>
            <a:endCxn id="35" idx="0"/>
          </p:cNvCxnSpPr>
          <p:nvPr/>
        </p:nvCxnSpPr>
        <p:spPr>
          <a:xfrm rot="10800000" flipV="1">
            <a:off x="6893736" y="1857364"/>
            <a:ext cx="250033" cy="50006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7143768" y="1714488"/>
            <a:ext cx="7143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1" name="Rectangle 40"/>
          <p:cNvSpPr/>
          <p:nvPr/>
        </p:nvSpPr>
        <p:spPr>
          <a:xfrm>
            <a:off x="7072330" y="2357430"/>
            <a:ext cx="7143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2" name="Rectangle 41"/>
          <p:cNvSpPr/>
          <p:nvPr/>
        </p:nvSpPr>
        <p:spPr>
          <a:xfrm>
            <a:off x="7072330" y="1928802"/>
            <a:ext cx="7143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44" name="Elbow Connector 43"/>
          <p:cNvCxnSpPr>
            <a:stCxn id="42" idx="3"/>
            <a:endCxn id="41" idx="0"/>
          </p:cNvCxnSpPr>
          <p:nvPr/>
        </p:nvCxnSpPr>
        <p:spPr>
          <a:xfrm flipH="1">
            <a:off x="7108049" y="2071678"/>
            <a:ext cx="35719" cy="285752"/>
          </a:xfrm>
          <a:prstGeom prst="bentConnector4">
            <a:avLst>
              <a:gd name="adj1" fmla="val 121904"/>
              <a:gd name="adj2" fmla="val 75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5286380" y="1643050"/>
            <a:ext cx="7143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1" name="TextBox 50"/>
          <p:cNvSpPr txBox="1"/>
          <p:nvPr/>
        </p:nvSpPr>
        <p:spPr>
          <a:xfrm>
            <a:off x="7426269" y="2764033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smtClean="0"/>
              <a:t>Ionic potential</a:t>
            </a:r>
          </a:p>
        </p:txBody>
      </p:sp>
      <p:cxnSp>
        <p:nvCxnSpPr>
          <p:cNvPr id="52" name="Elbow Connector 36"/>
          <p:cNvCxnSpPr>
            <a:stCxn id="51" idx="0"/>
            <a:endCxn id="55" idx="3"/>
          </p:cNvCxnSpPr>
          <p:nvPr/>
        </p:nvCxnSpPr>
        <p:spPr>
          <a:xfrm rot="16200000" flipV="1">
            <a:off x="7868349" y="2561544"/>
            <a:ext cx="263727" cy="14125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7858148" y="2357430"/>
            <a:ext cx="7143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7" name="TextBox 56"/>
          <p:cNvSpPr txBox="1"/>
          <p:nvPr/>
        </p:nvSpPr>
        <p:spPr>
          <a:xfrm>
            <a:off x="5715008" y="2764033"/>
            <a:ext cx="16930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smtClean="0"/>
              <a:t>Faraday’s constant</a:t>
            </a:r>
            <a:endParaRPr lang="sv-SE" sz="1400" dirty="0"/>
          </a:p>
        </p:txBody>
      </p:sp>
      <p:sp>
        <p:nvSpPr>
          <p:cNvPr id="58" name="Rectangle 57"/>
          <p:cNvSpPr/>
          <p:nvPr/>
        </p:nvSpPr>
        <p:spPr>
          <a:xfrm>
            <a:off x="7286644" y="2285992"/>
            <a:ext cx="7143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60" name="Elbow Connector 59"/>
          <p:cNvCxnSpPr>
            <a:stCxn id="57" idx="0"/>
            <a:endCxn id="58" idx="2"/>
          </p:cNvCxnSpPr>
          <p:nvPr/>
        </p:nvCxnSpPr>
        <p:spPr>
          <a:xfrm rot="5400000" flipH="1" flipV="1">
            <a:off x="6845798" y="2287469"/>
            <a:ext cx="192289" cy="760841"/>
          </a:xfrm>
          <a:prstGeom prst="bentConnector3">
            <a:avLst>
              <a:gd name="adj1" fmla="val 27356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Right Arrow 62"/>
          <p:cNvSpPr/>
          <p:nvPr/>
        </p:nvSpPr>
        <p:spPr>
          <a:xfrm>
            <a:off x="2928926" y="3571876"/>
            <a:ext cx="50006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4" name="Right Arrow 63"/>
          <p:cNvSpPr/>
          <p:nvPr/>
        </p:nvSpPr>
        <p:spPr>
          <a:xfrm>
            <a:off x="3428992" y="4500570"/>
            <a:ext cx="50006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5" name="Right Arrow 64"/>
          <p:cNvSpPr/>
          <p:nvPr/>
        </p:nvSpPr>
        <p:spPr>
          <a:xfrm>
            <a:off x="4286248" y="2357430"/>
            <a:ext cx="50006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6" name="Right Arrow 65"/>
          <p:cNvSpPr/>
          <p:nvPr/>
        </p:nvSpPr>
        <p:spPr>
          <a:xfrm>
            <a:off x="3786182" y="5357826"/>
            <a:ext cx="50006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noProof="0" dirty="0" smtClean="0"/>
              <a:t>Introduction: Conservation of Species and Charge</a:t>
            </a:r>
            <a:endParaRPr lang="en-US" sz="2800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noProof="0" smtClean="0"/>
              <a:t>Conservation of species</a:t>
            </a:r>
            <a:br>
              <a:rPr lang="en-US" sz="1800" noProof="0" smtClean="0"/>
            </a:br>
            <a:r>
              <a:rPr lang="en-US" sz="1800" noProof="0" smtClean="0"/>
              <a:t>n-1 species, n:th through charge</a:t>
            </a:r>
            <a:br>
              <a:rPr lang="en-US" sz="1800" noProof="0" smtClean="0"/>
            </a:br>
            <a:r>
              <a:rPr lang="en-US" sz="1800" noProof="0" smtClean="0"/>
              <a:t>conservation</a:t>
            </a:r>
            <a:endParaRPr lang="en-US" sz="1600" noProof="0" smtClean="0"/>
          </a:p>
          <a:p>
            <a:pPr>
              <a:buNone/>
            </a:pPr>
            <a:endParaRPr lang="en-US" sz="1600" noProof="0" smtClean="0"/>
          </a:p>
          <a:p>
            <a:endParaRPr lang="en-US" sz="1600" noProof="0" smtClean="0"/>
          </a:p>
          <a:p>
            <a:endParaRPr lang="en-US" sz="1600" noProof="0" smtClean="0"/>
          </a:p>
          <a:p>
            <a:r>
              <a:rPr lang="en-US" sz="1600" noProof="0" smtClean="0"/>
              <a:t>Conservation of charge</a:t>
            </a:r>
          </a:p>
          <a:p>
            <a:endParaRPr lang="en-US" sz="1600" noProof="0" smtClean="0"/>
          </a:p>
          <a:p>
            <a:r>
              <a:rPr lang="en-US" sz="1600" noProof="0" smtClean="0"/>
              <a:t>Net charge is not accumulated, produced or consumed in the bulk electrolyte</a:t>
            </a:r>
          </a:p>
          <a:p>
            <a:endParaRPr lang="en-US" sz="1600" noProof="0" smtClean="0"/>
          </a:p>
          <a:p>
            <a:r>
              <a:rPr lang="en-US" sz="1600" noProof="0" smtClean="0"/>
              <a:t>For primary and secondary cases</a:t>
            </a: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graphicFrame>
        <p:nvGraphicFramePr>
          <p:cNvPr id="40967" name="Object 7"/>
          <p:cNvGraphicFramePr>
            <a:graphicFrameLocks noChangeAspect="1"/>
          </p:cNvGraphicFramePr>
          <p:nvPr/>
        </p:nvGraphicFramePr>
        <p:xfrm>
          <a:off x="4806950" y="1928813"/>
          <a:ext cx="3889375" cy="584200"/>
        </p:xfrm>
        <a:graphic>
          <a:graphicData uri="http://schemas.openxmlformats.org/presentationml/2006/ole">
            <p:oleObj spid="_x0000_s40967" name="Equation" r:id="rId3" imgW="2603160" imgH="393480" progId="Equation.DSMT4">
              <p:embed/>
            </p:oleObj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6643702" y="2692595"/>
            <a:ext cx="1249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smtClean="0"/>
              <a:t>Reaction rate</a:t>
            </a:r>
            <a:endParaRPr lang="sv-SE" sz="1400" dirty="0"/>
          </a:p>
        </p:txBody>
      </p:sp>
      <p:cxnSp>
        <p:nvCxnSpPr>
          <p:cNvPr id="40" name="Elbow Connector 39"/>
          <p:cNvCxnSpPr>
            <a:stCxn id="38" idx="0"/>
            <a:endCxn id="45" idx="2"/>
          </p:cNvCxnSpPr>
          <p:nvPr/>
        </p:nvCxnSpPr>
        <p:spPr>
          <a:xfrm rot="5400000" flipH="1" flipV="1">
            <a:off x="7734938" y="1890725"/>
            <a:ext cx="335165" cy="126857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8501090" y="2071678"/>
            <a:ext cx="7143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aphicFrame>
        <p:nvGraphicFramePr>
          <p:cNvPr id="40969" name="Object 9"/>
          <p:cNvGraphicFramePr>
            <a:graphicFrameLocks noChangeAspect="1"/>
          </p:cNvGraphicFramePr>
          <p:nvPr/>
        </p:nvGraphicFramePr>
        <p:xfrm>
          <a:off x="3783013" y="3498850"/>
          <a:ext cx="4646612" cy="752475"/>
        </p:xfrm>
        <a:graphic>
          <a:graphicData uri="http://schemas.openxmlformats.org/presentationml/2006/ole">
            <p:oleObj spid="_x0000_s40969" name="Equation" r:id="rId4" imgW="2971800" imgH="482400" progId="Equation.DSMT4">
              <p:embed/>
            </p:oleObj>
          </a:graphicData>
        </a:graphic>
      </p:graphicFrame>
      <p:graphicFrame>
        <p:nvGraphicFramePr>
          <p:cNvPr id="40973" name="Object 13"/>
          <p:cNvGraphicFramePr>
            <a:graphicFrameLocks noChangeAspect="1"/>
          </p:cNvGraphicFramePr>
          <p:nvPr/>
        </p:nvGraphicFramePr>
        <p:xfrm>
          <a:off x="4330700" y="4248161"/>
          <a:ext cx="4408488" cy="752475"/>
        </p:xfrm>
        <a:graphic>
          <a:graphicData uri="http://schemas.openxmlformats.org/presentationml/2006/ole">
            <p:oleObj spid="_x0000_s40973" name="Equation" r:id="rId5" imgW="2819160" imgH="482400" progId="Equation.DSMT4">
              <p:embed/>
            </p:oleObj>
          </a:graphicData>
        </a:graphic>
      </p:graphicFrame>
      <p:graphicFrame>
        <p:nvGraphicFramePr>
          <p:cNvPr id="40974" name="Object 14"/>
          <p:cNvGraphicFramePr>
            <a:graphicFrameLocks noChangeAspect="1"/>
          </p:cNvGraphicFramePr>
          <p:nvPr/>
        </p:nvGraphicFramePr>
        <p:xfrm>
          <a:off x="4572000" y="5294847"/>
          <a:ext cx="1598632" cy="491607"/>
        </p:xfrm>
        <a:graphic>
          <a:graphicData uri="http://schemas.openxmlformats.org/presentationml/2006/ole">
            <p:oleObj spid="_x0000_s40974" name="Equation" r:id="rId6" imgW="990360" imgH="3045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Modeling of Electrochemical Cells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Primary current </a:t>
            </a:r>
            <a:r>
              <a:rPr lang="en-US" noProof="0" dirty="0" smtClean="0"/>
              <a:t>distribution</a:t>
            </a:r>
            <a:endParaRPr lang="en-US" noProof="0" dirty="0" smtClean="0"/>
          </a:p>
          <a:p>
            <a:pPr lvl="1"/>
            <a:r>
              <a:rPr lang="en-US" noProof="0" dirty="0" smtClean="0"/>
              <a:t>Accounts only for Ohmic effects in the simulation of current density distribution and performance of the cell:</a:t>
            </a:r>
          </a:p>
          <a:p>
            <a:pPr lvl="2"/>
            <a:r>
              <a:rPr lang="en-US" noProof="0" dirty="0" smtClean="0"/>
              <a:t>Neglects the influence of concentration variations in the electrolyte</a:t>
            </a:r>
          </a:p>
          <a:p>
            <a:pPr lvl="2"/>
            <a:r>
              <a:rPr lang="en-US" noProof="0" dirty="0" smtClean="0"/>
              <a:t>Neglects the influence of electrode kinetics on the performance of the cell, i.e. activation overpotential is neglected (losses due to activation energy)</a:t>
            </a:r>
            <a:br>
              <a:rPr lang="en-US" noProof="0" dirty="0" smtClean="0"/>
            </a:br>
            <a:endParaRPr lang="en-US" noProof="0" dirty="0" smtClean="0"/>
          </a:p>
          <a:p>
            <a:r>
              <a:rPr lang="en-US" noProof="0" dirty="0" smtClean="0"/>
              <a:t>Secondary current </a:t>
            </a:r>
            <a:r>
              <a:rPr lang="en-US" noProof="0" dirty="0" smtClean="0"/>
              <a:t>distribution</a:t>
            </a:r>
            <a:endParaRPr lang="en-US" noProof="0" dirty="0" smtClean="0"/>
          </a:p>
          <a:p>
            <a:pPr lvl="1"/>
            <a:r>
              <a:rPr lang="en-US" noProof="0" dirty="0" smtClean="0"/>
              <a:t>Accounts only for Ohmic effects and the effect of electrode kinetics in the simulation of current density distribution and performance of the cell:</a:t>
            </a:r>
          </a:p>
          <a:p>
            <a:pPr lvl="2"/>
            <a:r>
              <a:rPr lang="en-US" noProof="0" dirty="0" smtClean="0"/>
              <a:t>Neglects the influence of concentration variations in the electrolyte</a:t>
            </a:r>
          </a:p>
          <a:p>
            <a:pPr lvl="2"/>
            <a:endParaRPr lang="en-US" noProof="0" dirty="0" smtClean="0"/>
          </a:p>
          <a:p>
            <a:r>
              <a:rPr lang="en-US" noProof="0" dirty="0" smtClean="0"/>
              <a:t>Tertiary current </a:t>
            </a:r>
            <a:r>
              <a:rPr lang="en-US" noProof="0" dirty="0" smtClean="0"/>
              <a:t>distribution</a:t>
            </a:r>
            <a:endParaRPr lang="en-US" noProof="0" dirty="0" smtClean="0"/>
          </a:p>
          <a:p>
            <a:pPr lvl="1"/>
            <a:r>
              <a:rPr lang="en-US" noProof="0" dirty="0" smtClean="0"/>
              <a:t>Accounts for Ohmic effects, effects of electrode kinetics, and the effects of concentration variations on the performance of a cell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Modeling of Electrochemical Cells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noProof="0" smtClean="0"/>
              <a:t>Non-porous electrodes</a:t>
            </a:r>
          </a:p>
          <a:p>
            <a:pPr lvl="1"/>
            <a:r>
              <a:rPr lang="en-US" sz="1400" noProof="0" smtClean="0"/>
              <a:t>Heterogeneous reactions</a:t>
            </a:r>
          </a:p>
          <a:p>
            <a:pPr lvl="1"/>
            <a:r>
              <a:rPr lang="en-US" sz="1400" noProof="0" smtClean="0"/>
              <a:t>Typically used for electrolysis, metal winning, and electrodeposition</a:t>
            </a:r>
          </a:p>
          <a:p>
            <a:pPr lvl="1"/>
            <a:endParaRPr lang="en-US" sz="1400" noProof="0" smtClean="0"/>
          </a:p>
          <a:p>
            <a:r>
              <a:rPr lang="en-US" sz="1800" noProof="0" smtClean="0"/>
              <a:t>Porous electrodes</a:t>
            </a:r>
          </a:p>
          <a:p>
            <a:pPr lvl="1"/>
            <a:r>
              <a:rPr lang="en-US" sz="1400" noProof="0" smtClean="0"/>
              <a:t>Reactions treated as homogeneous reaction in models although they are heterogeneous in reality</a:t>
            </a:r>
          </a:p>
          <a:p>
            <a:pPr lvl="1"/>
            <a:r>
              <a:rPr lang="en-US" sz="1400" noProof="0" smtClean="0"/>
              <a:t>Typically used for batteries, fuel cells, and in some cases also for electrolysis</a:t>
            </a:r>
          </a:p>
          <a:p>
            <a:pPr lvl="1"/>
            <a:endParaRPr lang="en-US" sz="1400" noProof="0" smtClean="0"/>
          </a:p>
          <a:p>
            <a:r>
              <a:rPr lang="en-US" sz="1800" noProof="0" smtClean="0"/>
              <a:t>Electrolytes</a:t>
            </a:r>
          </a:p>
          <a:p>
            <a:pPr lvl="1"/>
            <a:r>
              <a:rPr lang="en-US" sz="1400" noProof="0" smtClean="0"/>
              <a:t>Diluted and supporting electrolytes</a:t>
            </a:r>
          </a:p>
          <a:p>
            <a:pPr lvl="1"/>
            <a:r>
              <a:rPr lang="en-US" sz="1400" noProof="0" smtClean="0"/>
              <a:t>Concentrated electrolytes</a:t>
            </a:r>
          </a:p>
          <a:p>
            <a:pPr lvl="1"/>
            <a:r>
              <a:rPr lang="en-US" sz="1400" noProof="0" smtClean="0"/>
              <a:t>”Free” electrolytes with forced and free convection</a:t>
            </a:r>
          </a:p>
          <a:p>
            <a:pPr lvl="1"/>
            <a:r>
              <a:rPr lang="en-US" sz="1400" noProof="0" smtClean="0"/>
              <a:t>”Immobilized” electrolytes through the use of porous matrixes, negligible free convection, rarely forced convection</a:t>
            </a:r>
          </a:p>
          <a:p>
            <a:pPr lvl="1"/>
            <a:r>
              <a:rPr lang="en-US" sz="1400" noProof="0" smtClean="0"/>
              <a:t>Solid electrolytes, no convection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ire_electrode_ge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1857364"/>
            <a:ext cx="2714625" cy="4410075"/>
          </a:xfrm>
          <a:prstGeom prst="rect">
            <a:avLst/>
          </a:prstGeom>
        </p:spPr>
      </p:pic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noProof="0" smtClean="0"/>
              <a:t>Assumptions:</a:t>
            </a:r>
          </a:p>
          <a:p>
            <a:pPr lvl="1"/>
            <a:r>
              <a:rPr lang="en-US" sz="1800" noProof="0" smtClean="0"/>
              <a:t>Perfectly mixed </a:t>
            </a:r>
            <a:br>
              <a:rPr lang="en-US" sz="1800" noProof="0" smtClean="0"/>
            </a:br>
            <a:r>
              <a:rPr lang="en-US" sz="1800" noProof="0" smtClean="0"/>
              <a:t>electrolyte</a:t>
            </a:r>
          </a:p>
          <a:p>
            <a:pPr lvl="1"/>
            <a:r>
              <a:rPr lang="en-US" sz="1800" noProof="0" smtClean="0"/>
              <a:t>Negligible activation overpotential</a:t>
            </a:r>
          </a:p>
          <a:p>
            <a:pPr lvl="1"/>
            <a:r>
              <a:rPr lang="en-US" sz="1800" noProof="0" smtClean="0"/>
              <a:t>Negligible ohmic </a:t>
            </a:r>
            <a:br>
              <a:rPr lang="en-US" sz="1800" noProof="0" smtClean="0"/>
            </a:br>
            <a:r>
              <a:rPr lang="en-US" sz="1800" noProof="0" smtClean="0"/>
              <a:t>losses in the anode </a:t>
            </a:r>
            <a:br>
              <a:rPr lang="en-US" sz="1800" noProof="0" smtClean="0"/>
            </a:br>
            <a:r>
              <a:rPr lang="en-US" sz="1800" noProof="0" smtClean="0"/>
              <a:t>structure</a:t>
            </a:r>
            <a:endParaRPr lang="en-US" sz="18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 First Example: Primary </a:t>
            </a:r>
            <a:r>
              <a:rPr lang="en-US" noProof="0" dirty="0" smtClean="0"/>
              <a:t>Current Distribution</a:t>
            </a:r>
            <a:endParaRPr lang="en-US" noProof="0" dirty="0"/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4857752" y="3357562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215074" y="3143248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Anode: Wire electrode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143240" y="5068685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9592" y="4782933"/>
            <a:ext cx="2249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Cathodes: Flat-plate</a:t>
            </a:r>
            <a:br>
              <a:rPr lang="en-US" dirty="0" smtClean="0"/>
            </a:br>
            <a:r>
              <a:rPr lang="en-US" dirty="0" smtClean="0"/>
              <a:t>electrodes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215074" y="3711363"/>
            <a:ext cx="2249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Cathodes: Flat-plate</a:t>
            </a:r>
            <a:br>
              <a:rPr lang="en-US" dirty="0" smtClean="0"/>
            </a:br>
            <a:r>
              <a:rPr lang="en-US" dirty="0" smtClean="0"/>
              <a:t>electrodes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10800000">
            <a:off x="5429256" y="400050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>
            <a:off x="4857752" y="4643446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215074" y="448842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Electrolyte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wire_electrode_bou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6116" y="1857364"/>
            <a:ext cx="2714625" cy="4410075"/>
          </a:xfrm>
          <a:prstGeom prst="rect">
            <a:avLst/>
          </a:prstGeom>
        </p:spPr>
      </p:pic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noProof="0" smtClean="0"/>
              <a:t>Subdomain:</a:t>
            </a:r>
          </a:p>
          <a:p>
            <a:pPr lvl="1"/>
            <a:r>
              <a:rPr lang="en-US" sz="1800" noProof="0" smtClean="0"/>
              <a:t>Charge continuity</a:t>
            </a:r>
            <a:br>
              <a:rPr lang="en-US" sz="1800" noProof="0" smtClean="0"/>
            </a:br>
            <a:endParaRPr lang="en-US" sz="1800" noProof="0" smtClean="0"/>
          </a:p>
          <a:p>
            <a:r>
              <a:rPr lang="en-US" sz="2000" noProof="0" smtClean="0"/>
              <a:t>Boundary</a:t>
            </a:r>
          </a:p>
          <a:p>
            <a:pPr lvl="1"/>
            <a:r>
              <a:rPr lang="en-US" sz="1600" noProof="0" smtClean="0"/>
              <a:t>Electrode potentials</a:t>
            </a:r>
            <a:br>
              <a:rPr lang="en-US" sz="1600" noProof="0" smtClean="0"/>
            </a:br>
            <a:r>
              <a:rPr lang="en-US" sz="1600" noProof="0" smtClean="0"/>
              <a:t>at electrode surfaces</a:t>
            </a:r>
          </a:p>
          <a:p>
            <a:pPr lvl="1"/>
            <a:r>
              <a:rPr lang="en-US" sz="1600" noProof="0" smtClean="0"/>
              <a:t>Insulation elsewhere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 First Example: </a:t>
            </a:r>
            <a:r>
              <a:rPr lang="en-US" noProof="0" dirty="0" err="1" smtClean="0"/>
              <a:t>Subdomain</a:t>
            </a:r>
            <a:r>
              <a:rPr lang="en-US" noProof="0" dirty="0" smtClean="0"/>
              <a:t> and Boundary Settings</a:t>
            </a:r>
            <a:endParaRPr lang="en-US" noProof="0" dirty="0"/>
          </a:p>
        </p:txBody>
      </p:sp>
      <p:sp>
        <p:nvSpPr>
          <p:cNvPr id="9" name="TextBox 8"/>
          <p:cNvSpPr txBox="1"/>
          <p:nvPr/>
        </p:nvSpPr>
        <p:spPr>
          <a:xfrm>
            <a:off x="5715008" y="2094548"/>
            <a:ext cx="326249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Anode: </a:t>
            </a:r>
            <a:br>
              <a:rPr lang="en-US" dirty="0" smtClean="0"/>
            </a:br>
            <a:r>
              <a:rPr lang="en-US" dirty="0" smtClean="0"/>
              <a:t>Cell voltage = 1.3 V</a:t>
            </a:r>
          </a:p>
          <a:p>
            <a:r>
              <a:rPr lang="en-US" dirty="0" smtClean="0"/>
              <a:t>E</a:t>
            </a:r>
            <a:r>
              <a:rPr lang="en-US" baseline="-25000" dirty="0" smtClean="0"/>
              <a:t>0</a:t>
            </a:r>
            <a:r>
              <a:rPr lang="en-US" dirty="0" smtClean="0"/>
              <a:t> = 1.2 V</a:t>
            </a:r>
          </a:p>
          <a:p>
            <a:r>
              <a:rPr lang="en-US" dirty="0" smtClean="0"/>
              <a:t>Total cell (in this case </a:t>
            </a:r>
            <a:r>
              <a:rPr lang="en-US" dirty="0" err="1" smtClean="0"/>
              <a:t>ohmic</a:t>
            </a:r>
            <a:r>
              <a:rPr lang="en-US" dirty="0" smtClean="0"/>
              <a:t>) </a:t>
            </a:r>
            <a:br>
              <a:rPr lang="en-US" dirty="0" smtClean="0"/>
            </a:br>
            <a:r>
              <a:rPr lang="en-US" dirty="0" smtClean="0"/>
              <a:t>polarization = 100 mV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143240" y="5068685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9592" y="4782933"/>
            <a:ext cx="27045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Cathodes: </a:t>
            </a:r>
          </a:p>
          <a:p>
            <a:r>
              <a:rPr lang="en-US" dirty="0" smtClean="0"/>
              <a:t>Electrode potential = 0 V</a:t>
            </a:r>
          </a:p>
          <a:p>
            <a:r>
              <a:rPr lang="en-US" dirty="0" smtClean="0"/>
              <a:t>E</a:t>
            </a:r>
            <a:r>
              <a:rPr lang="en-US" baseline="-25000" dirty="0" smtClean="0"/>
              <a:t>0</a:t>
            </a:r>
            <a:r>
              <a:rPr lang="en-US" dirty="0" smtClean="0"/>
              <a:t> = 0 V</a:t>
            </a:r>
          </a:p>
          <a:p>
            <a:r>
              <a:rPr lang="en-US" dirty="0" smtClean="0"/>
              <a:t>(negligible </a:t>
            </a:r>
            <a:r>
              <a:rPr lang="en-US" dirty="0" err="1" smtClean="0"/>
              <a:t>overpotential</a:t>
            </a:r>
            <a:r>
              <a:rPr lang="en-US" dirty="0" smtClean="0"/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5008" y="3857628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Cathodes: 0 V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10800000" flipV="1">
            <a:off x="5429256" y="4071941"/>
            <a:ext cx="285752" cy="338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>
            <a:off x="4857752" y="464344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715008" y="4488428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Electrolyte:</a:t>
            </a:r>
            <a:endParaRPr lang="en-US" dirty="0"/>
          </a:p>
        </p:txBody>
      </p:sp>
      <p:cxnSp>
        <p:nvCxnSpPr>
          <p:cNvPr id="21" name="Elbow Connector 20"/>
          <p:cNvCxnSpPr/>
          <p:nvPr/>
        </p:nvCxnSpPr>
        <p:spPr>
          <a:xfrm rot="10800000" flipV="1">
            <a:off x="4572000" y="2857496"/>
            <a:ext cx="1143008" cy="8572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5759450" y="4857750"/>
          <a:ext cx="2090738" cy="642938"/>
        </p:xfrm>
        <a:graphic>
          <a:graphicData uri="http://schemas.openxmlformats.org/presentationml/2006/ole">
            <p:oleObj spid="_x0000_s17410" name="Equation" r:id="rId4" imgW="990360" imgH="304560" progId="Equation.DSMT4">
              <p:embed/>
            </p:oleObj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5857884" y="5495925"/>
          <a:ext cx="615950" cy="508000"/>
        </p:xfrm>
        <a:graphic>
          <a:graphicData uri="http://schemas.openxmlformats.org/presentationml/2006/ole">
            <p:oleObj spid="_x0000_s17411" name="Equation" r:id="rId5" imgW="291960" imgH="241200" progId="Equation.DSMT4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6464329" y="5559998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Ionic potential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 First Example: Some Definitions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noProof="0" smtClean="0"/>
              <a:t>Activation and concentration overpotential = 0</a:t>
            </a:r>
          </a:p>
          <a:p>
            <a:endParaRPr lang="en-US" sz="2000" noProof="0" smtClean="0"/>
          </a:p>
          <a:p>
            <a:endParaRPr lang="en-US" sz="2000" noProof="0" smtClean="0"/>
          </a:p>
          <a:p>
            <a:endParaRPr lang="en-US" sz="2000" noProof="0" smtClean="0"/>
          </a:p>
          <a:p>
            <a:endParaRPr lang="en-US" sz="2000" noProof="0" smtClean="0"/>
          </a:p>
          <a:p>
            <a:endParaRPr lang="en-US" sz="2000" noProof="0" smtClean="0"/>
          </a:p>
          <a:p>
            <a:r>
              <a:rPr lang="en-US" sz="2000" noProof="0" smtClean="0"/>
              <a:t>Select the cathode as reference point</a:t>
            </a:r>
            <a:endParaRPr lang="en-US" sz="2000" noProof="0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1187440" y="3232149"/>
          <a:ext cx="1955800" cy="482600"/>
        </p:xfrm>
        <a:graphic>
          <a:graphicData uri="http://schemas.openxmlformats.org/presentationml/2006/ole">
            <p:oleObj spid="_x0000_s18434" name="Equation" r:id="rId3" imgW="927000" imgH="228600" progId="Equation.DSMT4">
              <p:embed/>
            </p:oleObj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1177906" y="2714620"/>
          <a:ext cx="750888" cy="428625"/>
        </p:xfrm>
        <a:graphic>
          <a:graphicData uri="http://schemas.openxmlformats.org/presentationml/2006/ole">
            <p:oleObj spid="_x0000_s18435" name="Equation" r:id="rId4" imgW="355320" imgH="203040" progId="Equation.DSMT4">
              <p:embed/>
            </p:oleObj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1214414" y="3803644"/>
          <a:ext cx="1500188" cy="482600"/>
        </p:xfrm>
        <a:graphic>
          <a:graphicData uri="http://schemas.openxmlformats.org/presentationml/2006/ole">
            <p:oleObj spid="_x0000_s18436" name="Equation" r:id="rId5" imgW="711000" imgH="228600" progId="Equation.DSMT4">
              <p:embed/>
            </p:oleObj>
          </a:graphicData>
        </a:graphic>
      </p:graphicFrame>
      <p:sp>
        <p:nvSpPr>
          <p:cNvPr id="8" name="Left Brace 7"/>
          <p:cNvSpPr/>
          <p:nvPr/>
        </p:nvSpPr>
        <p:spPr>
          <a:xfrm>
            <a:off x="1000100" y="2786055"/>
            <a:ext cx="142876" cy="857256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0" name="Elbow Connector 9"/>
          <p:cNvCxnSpPr>
            <a:stCxn id="8" idx="1"/>
            <a:endCxn id="13" idx="1"/>
          </p:cNvCxnSpPr>
          <p:nvPr/>
        </p:nvCxnSpPr>
        <p:spPr>
          <a:xfrm rot="10800000" flipH="1" flipV="1">
            <a:off x="1000100" y="3214683"/>
            <a:ext cx="71438" cy="857256"/>
          </a:xfrm>
          <a:prstGeom prst="bentConnector3">
            <a:avLst>
              <a:gd name="adj1" fmla="val -319998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71538" y="3929063"/>
            <a:ext cx="7143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1071538" y="5148263"/>
          <a:ext cx="992187" cy="509587"/>
        </p:xfrm>
        <a:graphic>
          <a:graphicData uri="http://schemas.openxmlformats.org/presentationml/2006/ole">
            <p:oleObj spid="_x0000_s18437" name="Equation" r:id="rId6" imgW="469800" imgH="241200" progId="Equation.DSMT4">
              <p:embed/>
            </p:oleObj>
          </a:graphicData>
        </a:graphic>
      </p:graphicFrame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1071538" y="5705494"/>
          <a:ext cx="2011363" cy="509588"/>
        </p:xfrm>
        <a:graphic>
          <a:graphicData uri="http://schemas.openxmlformats.org/presentationml/2006/ole">
            <p:oleObj spid="_x0000_s18438" name="Equation" r:id="rId7" imgW="952200" imgH="241200" progId="Equation.DSMT4">
              <p:embed/>
            </p:oleObj>
          </a:graphicData>
        </a:graphic>
      </p:graphicFrame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5670570" y="2062156"/>
          <a:ext cx="1687512" cy="509588"/>
        </p:xfrm>
        <a:graphic>
          <a:graphicData uri="http://schemas.openxmlformats.org/presentationml/2006/ole">
            <p:oleObj spid="_x0000_s18439" name="Equation" r:id="rId8" imgW="799920" imgH="241200" progId="Equation.DSMT4">
              <p:embed/>
            </p:oleObj>
          </a:graphicData>
        </a:graphic>
      </p:graphicFrame>
      <p:graphicFrame>
        <p:nvGraphicFramePr>
          <p:cNvPr id="18440" name="Object 8"/>
          <p:cNvGraphicFramePr>
            <a:graphicFrameLocks noChangeAspect="1"/>
          </p:cNvGraphicFramePr>
          <p:nvPr/>
        </p:nvGraphicFramePr>
        <p:xfrm>
          <a:off x="5643570" y="2571744"/>
          <a:ext cx="2089150" cy="509587"/>
        </p:xfrm>
        <a:graphic>
          <a:graphicData uri="http://schemas.openxmlformats.org/presentationml/2006/ole">
            <p:oleObj spid="_x0000_s18440" name="Equation" r:id="rId9" imgW="990360" imgH="241200" progId="Equation.DSMT4">
              <p:embed/>
            </p:oleObj>
          </a:graphicData>
        </a:graphic>
      </p:graphicFrame>
      <p:graphicFrame>
        <p:nvGraphicFramePr>
          <p:cNvPr id="21" name="Object 3"/>
          <p:cNvGraphicFramePr>
            <a:graphicFrameLocks noChangeAspect="1"/>
          </p:cNvGraphicFramePr>
          <p:nvPr/>
        </p:nvGraphicFramePr>
        <p:xfrm>
          <a:off x="5643570" y="4095774"/>
          <a:ext cx="615950" cy="508000"/>
        </p:xfrm>
        <a:graphic>
          <a:graphicData uri="http://schemas.openxmlformats.org/presentationml/2006/ole">
            <p:oleObj spid="_x0000_s18441" name="Equation" r:id="rId10" imgW="291960" imgH="241200" progId="Equation.DSMT4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250015" y="4159847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Electronic potential</a:t>
            </a:r>
            <a:endParaRPr lang="en-US" dirty="0"/>
          </a:p>
        </p:txBody>
      </p:sp>
      <p:graphicFrame>
        <p:nvGraphicFramePr>
          <p:cNvPr id="18442" name="Object 10"/>
          <p:cNvGraphicFramePr>
            <a:graphicFrameLocks noChangeAspect="1"/>
          </p:cNvGraphicFramePr>
          <p:nvPr/>
        </p:nvGraphicFramePr>
        <p:xfrm>
          <a:off x="5643570" y="4678378"/>
          <a:ext cx="857250" cy="482600"/>
        </p:xfrm>
        <a:graphic>
          <a:graphicData uri="http://schemas.openxmlformats.org/presentationml/2006/ole">
            <p:oleObj spid="_x0000_s18442" name="Equation" r:id="rId11" imgW="406080" imgH="228600" progId="Equation.DSMT4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6438610" y="473450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Cell voltage</a:t>
            </a:r>
            <a:endParaRPr lang="en-US" dirty="0"/>
          </a:p>
        </p:txBody>
      </p:sp>
      <p:graphicFrame>
        <p:nvGraphicFramePr>
          <p:cNvPr id="25" name="Object 3"/>
          <p:cNvGraphicFramePr>
            <a:graphicFrameLocks noChangeAspect="1"/>
          </p:cNvGraphicFramePr>
          <p:nvPr/>
        </p:nvGraphicFramePr>
        <p:xfrm>
          <a:off x="5643570" y="3517904"/>
          <a:ext cx="615950" cy="508000"/>
        </p:xfrm>
        <a:graphic>
          <a:graphicData uri="http://schemas.openxmlformats.org/presentationml/2006/ole">
            <p:oleObj spid="_x0000_s18443" name="Equation" r:id="rId12" imgW="291960" imgH="241200" progId="Equation.DSMT4">
              <p:embed/>
            </p:oleObj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250015" y="3581977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Ionic potential</a:t>
            </a:r>
            <a:endParaRPr lang="en-US" dirty="0"/>
          </a:p>
        </p:txBody>
      </p:sp>
      <p:graphicFrame>
        <p:nvGraphicFramePr>
          <p:cNvPr id="18444" name="Object 12"/>
          <p:cNvGraphicFramePr>
            <a:graphicFrameLocks noChangeAspect="1"/>
          </p:cNvGraphicFramePr>
          <p:nvPr/>
        </p:nvGraphicFramePr>
        <p:xfrm>
          <a:off x="5659433" y="5249863"/>
          <a:ext cx="617537" cy="482600"/>
        </p:xfrm>
        <a:graphic>
          <a:graphicData uri="http://schemas.openxmlformats.org/presentationml/2006/ole">
            <p:oleObj spid="_x0000_s18444" name="Equation" r:id="rId13" imgW="291960" imgH="228600" progId="Equation.DSMT4">
              <p:embed/>
            </p:oleObj>
          </a:graphicData>
        </a:graphic>
      </p:graphicFrame>
      <p:graphicFrame>
        <p:nvGraphicFramePr>
          <p:cNvPr id="18445" name="Object 13"/>
          <p:cNvGraphicFramePr>
            <a:graphicFrameLocks noChangeAspect="1"/>
          </p:cNvGraphicFramePr>
          <p:nvPr/>
        </p:nvGraphicFramePr>
        <p:xfrm>
          <a:off x="5668975" y="5803900"/>
          <a:ext cx="617537" cy="482600"/>
        </p:xfrm>
        <a:graphic>
          <a:graphicData uri="http://schemas.openxmlformats.org/presentationml/2006/ole">
            <p:oleObj spid="_x0000_s18445" name="Equation" r:id="rId14" imgW="291960" imgH="228600" progId="Equation.DSMT4">
              <p:embed/>
            </p:oleObj>
          </a:graphicData>
        </a:graphic>
      </p:graphicFrame>
      <p:sp>
        <p:nvSpPr>
          <p:cNvPr id="29" name="Right Brace 28"/>
          <p:cNvSpPr/>
          <p:nvPr/>
        </p:nvSpPr>
        <p:spPr>
          <a:xfrm>
            <a:off x="4240529" y="2071678"/>
            <a:ext cx="331471" cy="4214842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Left Brace 32"/>
          <p:cNvSpPr/>
          <p:nvPr/>
        </p:nvSpPr>
        <p:spPr>
          <a:xfrm>
            <a:off x="5500694" y="2143116"/>
            <a:ext cx="142876" cy="857256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35" name="Elbow Connector 34"/>
          <p:cNvCxnSpPr>
            <a:stCxn id="29" idx="1"/>
            <a:endCxn id="33" idx="1"/>
          </p:cNvCxnSpPr>
          <p:nvPr/>
        </p:nvCxnSpPr>
        <p:spPr>
          <a:xfrm rot="10800000" flipH="1">
            <a:off x="4572000" y="2571745"/>
            <a:ext cx="928694" cy="1607355"/>
          </a:xfrm>
          <a:prstGeom prst="bentConnector5">
            <a:avLst>
              <a:gd name="adj1" fmla="val 24615"/>
              <a:gd name="adj2" fmla="val 99958"/>
              <a:gd name="adj3" fmla="val 85692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295734" y="5345684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 anode, index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286512" y="5845750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 cathode, index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 First Example: Some Results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noProof="0" smtClean="0"/>
              <a:t>Current density distribution at tha anode surface</a:t>
            </a:r>
            <a:endParaRPr lang="en-US" sz="2000" noProof="0"/>
          </a:p>
        </p:txBody>
      </p:sp>
      <p:pic>
        <p:nvPicPr>
          <p:cNvPr id="5" name="Content Placeholder 4" descr="wire_electrode_cd_1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571472" y="2786058"/>
            <a:ext cx="3962400" cy="2971800"/>
          </a:xfrm>
        </p:spPr>
      </p:pic>
      <p:sp>
        <p:nvSpPr>
          <p:cNvPr id="6" name="TextBox 5"/>
          <p:cNvSpPr txBox="1"/>
          <p:nvPr/>
        </p:nvSpPr>
        <p:spPr>
          <a:xfrm>
            <a:off x="1071538" y="5643578"/>
            <a:ext cx="2339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Highly active catalyst</a:t>
            </a:r>
          </a:p>
          <a:p>
            <a:r>
              <a:rPr lang="sv-SE" dirty="0" smtClean="0"/>
              <a:t>Inactive catalyst</a:t>
            </a:r>
            <a:endParaRPr lang="sv-SE" dirty="0"/>
          </a:p>
        </p:txBody>
      </p:sp>
      <p:sp>
        <p:nvSpPr>
          <p:cNvPr id="9" name="Rectangle 8"/>
          <p:cNvSpPr/>
          <p:nvPr/>
        </p:nvSpPr>
        <p:spPr>
          <a:xfrm>
            <a:off x="1071538" y="5786454"/>
            <a:ext cx="45719" cy="142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1" name="Shape 10"/>
          <p:cNvCxnSpPr>
            <a:stCxn id="9" idx="1"/>
            <a:endCxn id="12" idx="1"/>
          </p:cNvCxnSpPr>
          <p:nvPr/>
        </p:nvCxnSpPr>
        <p:spPr>
          <a:xfrm rot="10800000" flipH="1">
            <a:off x="1071538" y="3571876"/>
            <a:ext cx="1071570" cy="2286016"/>
          </a:xfrm>
          <a:prstGeom prst="bentConnector3">
            <a:avLst>
              <a:gd name="adj1" fmla="val -21333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143108" y="3500438"/>
            <a:ext cx="45719" cy="142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ctangle 13"/>
          <p:cNvSpPr/>
          <p:nvPr/>
        </p:nvSpPr>
        <p:spPr>
          <a:xfrm>
            <a:off x="2928926" y="6072206"/>
            <a:ext cx="45719" cy="142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ctangle 14"/>
          <p:cNvSpPr/>
          <p:nvPr/>
        </p:nvSpPr>
        <p:spPr>
          <a:xfrm>
            <a:off x="2097389" y="4714884"/>
            <a:ext cx="45719" cy="142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7" name="Elbow Connector 16"/>
          <p:cNvCxnSpPr>
            <a:stCxn id="14" idx="3"/>
            <a:endCxn id="15" idx="3"/>
          </p:cNvCxnSpPr>
          <p:nvPr/>
        </p:nvCxnSpPr>
        <p:spPr>
          <a:xfrm flipH="1" flipV="1">
            <a:off x="2143108" y="4786322"/>
            <a:ext cx="831537" cy="1357322"/>
          </a:xfrm>
          <a:prstGeom prst="bentConnector3">
            <a:avLst>
              <a:gd name="adj1" fmla="val -117819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4572000" y="1928802"/>
            <a:ext cx="3962400" cy="414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sv-S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Potential distribution</a:t>
            </a:r>
            <a:r>
              <a:rPr kumimoji="0" lang="sv-S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the electrolyte</a:t>
            </a:r>
            <a:endParaRPr kumimoji="0" lang="sv-SE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" name="Picture 21" descr="wire_electrode_pd_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19625" y="2857496"/>
            <a:ext cx="3810027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 Second Example: Secondary Current </a:t>
            </a:r>
            <a:r>
              <a:rPr lang="en-US" noProof="0" dirty="0" smtClean="0"/>
              <a:t>Distribution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noProof="0" smtClean="0"/>
              <a:t>Activation overpotential taken into account</a:t>
            </a:r>
          </a:p>
          <a:p>
            <a:endParaRPr lang="en-US" sz="2000" noProof="0" smtClean="0"/>
          </a:p>
          <a:p>
            <a:endParaRPr lang="en-US" sz="2000" noProof="0" smtClean="0"/>
          </a:p>
          <a:p>
            <a:r>
              <a:rPr lang="en-US" sz="2000" noProof="0" smtClean="0"/>
              <a:t>Charge transfer current at the electrode surfaces</a:t>
            </a:r>
            <a:endParaRPr lang="en-US" sz="2000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noProof="0" smtClean="0"/>
              <a:t>New boundary conditions</a:t>
            </a:r>
            <a:endParaRPr lang="en-US" sz="2000" noProof="0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1071538" y="2803524"/>
          <a:ext cx="1955800" cy="482600"/>
        </p:xfrm>
        <a:graphic>
          <a:graphicData uri="http://schemas.openxmlformats.org/presentationml/2006/ole">
            <p:oleObj spid="_x0000_s19458" name="Equation" r:id="rId3" imgW="927000" imgH="228600" progId="Equation.DSMT4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1071538" y="3929063"/>
            <a:ext cx="7143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1044587" y="4214818"/>
          <a:ext cx="5384801" cy="1125537"/>
        </p:xfrm>
        <a:graphic>
          <a:graphicData uri="http://schemas.openxmlformats.org/presentationml/2006/ole">
            <p:oleObj spid="_x0000_s19462" name="Equation" r:id="rId4" imgW="2552400" imgH="533160" progId="Equation.DSMT4">
              <p:embed/>
            </p:oleObj>
          </a:graphicData>
        </a:graphic>
      </p:graphicFrame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5059363" y="2643188"/>
          <a:ext cx="2117725" cy="642937"/>
        </p:xfrm>
        <a:graphic>
          <a:graphicData uri="http://schemas.openxmlformats.org/presentationml/2006/ole">
            <p:oleObj spid="_x0000_s19463" name="Equation" r:id="rId5" imgW="1002960" imgH="304560" progId="Equation.DSMT4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000100" y="5572140"/>
            <a:ext cx="2787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Exchange current density</a:t>
            </a:r>
          </a:p>
          <a:p>
            <a:r>
              <a:rPr lang="sv-SE" dirty="0" smtClean="0"/>
              <a:t>Faraday’s constant</a:t>
            </a:r>
            <a:endParaRPr lang="sv-SE" dirty="0"/>
          </a:p>
        </p:txBody>
      </p:sp>
      <p:sp>
        <p:nvSpPr>
          <p:cNvPr id="16" name="TextBox 15"/>
          <p:cNvSpPr txBox="1"/>
          <p:nvPr/>
        </p:nvSpPr>
        <p:spPr>
          <a:xfrm>
            <a:off x="4570139" y="5572140"/>
            <a:ext cx="2886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Gas constant</a:t>
            </a:r>
          </a:p>
          <a:p>
            <a:r>
              <a:rPr lang="sv-SE" dirty="0" smtClean="0"/>
              <a:t>Charge transfer coefficient</a:t>
            </a:r>
            <a:endParaRPr lang="sv-SE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 flipV="1">
            <a:off x="1464447" y="525066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 rot="5400000" flipH="1" flipV="1">
            <a:off x="2893207" y="5179231"/>
            <a:ext cx="1428760" cy="357190"/>
          </a:xfrm>
          <a:prstGeom prst="bentConnector3">
            <a:avLst>
              <a:gd name="adj1" fmla="val 1238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5430050" y="535703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rot="16200000" flipV="1">
            <a:off x="5429256" y="4500570"/>
            <a:ext cx="1428760" cy="1143008"/>
          </a:xfrm>
          <a:prstGeom prst="bentConnector3">
            <a:avLst>
              <a:gd name="adj1" fmla="val 12238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wire_electrode_cd_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5286" y="2786058"/>
            <a:ext cx="3905276" cy="29289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Comparison: Primary and Secondary Current </a:t>
            </a:r>
            <a:r>
              <a:rPr lang="en-US" noProof="0" dirty="0" smtClean="0"/>
              <a:t>Distributions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noProof="0" dirty="0" smtClean="0"/>
              <a:t>Current density distribution </a:t>
            </a:r>
            <a:r>
              <a:rPr lang="en-US" sz="2000" noProof="0" smtClean="0"/>
              <a:t>at the anode surface</a:t>
            </a:r>
            <a:endParaRPr lang="en-US" sz="2000" noProof="0"/>
          </a:p>
        </p:txBody>
      </p:sp>
      <p:sp>
        <p:nvSpPr>
          <p:cNvPr id="6" name="TextBox 5"/>
          <p:cNvSpPr txBox="1"/>
          <p:nvPr/>
        </p:nvSpPr>
        <p:spPr>
          <a:xfrm>
            <a:off x="1071538" y="5643578"/>
            <a:ext cx="35573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Lower current density with equal </a:t>
            </a:r>
            <a:br>
              <a:rPr lang="sv-SE" dirty="0" smtClean="0"/>
            </a:br>
            <a:r>
              <a:rPr lang="sv-SE" dirty="0" smtClean="0"/>
              <a:t>cell voltage (1.3V) compared to </a:t>
            </a:r>
            <a:br>
              <a:rPr lang="sv-SE" dirty="0" smtClean="0"/>
            </a:br>
            <a:r>
              <a:rPr lang="sv-SE" dirty="0" smtClean="0"/>
              <a:t>primary case</a:t>
            </a:r>
            <a:endParaRPr lang="sv-SE" dirty="0"/>
          </a:p>
        </p:txBody>
      </p:sp>
      <p:sp>
        <p:nvSpPr>
          <p:cNvPr id="9" name="Rectangle 8"/>
          <p:cNvSpPr/>
          <p:nvPr/>
        </p:nvSpPr>
        <p:spPr>
          <a:xfrm>
            <a:off x="1071538" y="5786454"/>
            <a:ext cx="45719" cy="142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Rectangle 11"/>
          <p:cNvSpPr/>
          <p:nvPr/>
        </p:nvSpPr>
        <p:spPr>
          <a:xfrm>
            <a:off x="2143108" y="3500438"/>
            <a:ext cx="45719" cy="142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ctangle 13"/>
          <p:cNvSpPr/>
          <p:nvPr/>
        </p:nvSpPr>
        <p:spPr>
          <a:xfrm>
            <a:off x="2928926" y="6072206"/>
            <a:ext cx="45719" cy="142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ctangle 14"/>
          <p:cNvSpPr/>
          <p:nvPr/>
        </p:nvSpPr>
        <p:spPr>
          <a:xfrm>
            <a:off x="2097389" y="4714884"/>
            <a:ext cx="45719" cy="142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4572000" y="1928802"/>
            <a:ext cx="3962400" cy="414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sv-S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Polarization curves</a:t>
            </a:r>
            <a:endParaRPr kumimoji="0" lang="sv-SE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" name="Picture 18" descr="wire_electrode_cv_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2786058"/>
            <a:ext cx="4381530" cy="3286148"/>
          </a:xfrm>
          <a:prstGeom prst="rect">
            <a:avLst/>
          </a:prstGeom>
        </p:spPr>
      </p:pic>
      <p:sp>
        <p:nvSpPr>
          <p:cNvPr id="21" name="Right Brace 20"/>
          <p:cNvSpPr/>
          <p:nvPr/>
        </p:nvSpPr>
        <p:spPr>
          <a:xfrm>
            <a:off x="7143768" y="4286256"/>
            <a:ext cx="142876" cy="71438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TextBox 22"/>
          <p:cNvSpPr txBox="1"/>
          <p:nvPr/>
        </p:nvSpPr>
        <p:spPr>
          <a:xfrm>
            <a:off x="7292105" y="4261972"/>
            <a:ext cx="120898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smtClean="0"/>
              <a:t>Effect of</a:t>
            </a:r>
          </a:p>
          <a:p>
            <a:r>
              <a:rPr lang="sv-SE" sz="1400" dirty="0" smtClean="0"/>
              <a:t>Activation</a:t>
            </a:r>
          </a:p>
          <a:p>
            <a:r>
              <a:rPr lang="sv-SE" sz="1400" dirty="0" smtClean="0"/>
              <a:t>overpotential</a:t>
            </a:r>
            <a:endParaRPr lang="sv-SE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313723" y="3357562"/>
            <a:ext cx="15103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/>
              <a:t>Solid line = Primary</a:t>
            </a:r>
            <a:endParaRPr lang="sv-SE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5313723" y="3580629"/>
            <a:ext cx="19014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/>
              <a:t>Dashed line = Secondary</a:t>
            </a:r>
            <a:endParaRPr lang="sv-S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Introduction: Electrochemical Systems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51038"/>
            <a:ext cx="4319590" cy="4144962"/>
          </a:xfrm>
        </p:spPr>
        <p:txBody>
          <a:bodyPr/>
          <a:lstStyle/>
          <a:p>
            <a:r>
              <a:rPr lang="en-US" noProof="0" smtClean="0"/>
              <a:t>Electrochemical systems are devices or processes in which an ionic conductor mediates the inter-conversion of chemical and electrical energy</a:t>
            </a:r>
            <a:br>
              <a:rPr lang="en-US" noProof="0" smtClean="0"/>
            </a:br>
            <a:endParaRPr lang="en-US" noProof="0" smtClean="0"/>
          </a:p>
          <a:p>
            <a:r>
              <a:rPr lang="en-US" noProof="0" smtClean="0"/>
              <a:t>The reactions by which this inter-conversion of energy occurs involve the transfer of charge (electrons) at the interface between an electronic conductor (the electrode) and an ionic conductor (the electrolyte)</a:t>
            </a:r>
            <a:endParaRPr lang="en-US" noProof="0"/>
          </a:p>
        </p:txBody>
      </p:sp>
      <p:pic>
        <p:nvPicPr>
          <p:cNvPr id="1026" name="Picture 2" descr="figure_1a"/>
          <p:cNvPicPr>
            <a:picLocks noChangeAspect="1" noChangeArrowheads="1"/>
          </p:cNvPicPr>
          <p:nvPr/>
        </p:nvPicPr>
        <p:blipFill>
          <a:blip r:embed="rId2" cstate="print"/>
          <a:srcRect l="14342" r="14342" b="7745"/>
          <a:stretch>
            <a:fillRect/>
          </a:stretch>
        </p:blipFill>
        <p:spPr bwMode="auto">
          <a:xfrm>
            <a:off x="5331974" y="2071678"/>
            <a:ext cx="3169115" cy="3578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_electrode_cdd_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2643182"/>
            <a:ext cx="4500594" cy="3375446"/>
          </a:xfrm>
          <a:prstGeom prst="rect">
            <a:avLst/>
          </a:prstGeom>
        </p:spPr>
      </p:pic>
      <p:pic>
        <p:nvPicPr>
          <p:cNvPr id="7" name="Picture 6" descr="wire_electrode_cdd_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2714620"/>
            <a:ext cx="4310066" cy="32325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noProof="0" dirty="0" smtClean="0"/>
              <a:t>Comparison: Primary and Secondary Current Density Distribution, 0.1 A Total Current</a:t>
            </a:r>
            <a:endParaRPr lang="en-US" sz="28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noProof="0" smtClean="0"/>
              <a:t>Dimensionless current density disribution, primary case</a:t>
            </a:r>
            <a:endParaRPr lang="en-US" sz="2000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noProof="0" smtClean="0"/>
              <a:t>Dimensionless current density disribution, secondary case</a:t>
            </a:r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5000628" y="5562621"/>
          <a:ext cx="1876425" cy="938213"/>
        </p:xfrm>
        <a:graphic>
          <a:graphicData uri="http://schemas.openxmlformats.org/presentationml/2006/ole">
            <p:oleObj spid="_x0000_s30722" name="Equation" r:id="rId5" imgW="888840" imgH="44424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85984" y="3620160"/>
            <a:ext cx="1426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smtClean="0"/>
              <a:t>Independent of </a:t>
            </a:r>
            <a:br>
              <a:rPr lang="sv-SE" sz="1400" dirty="0" smtClean="0"/>
            </a:br>
            <a:r>
              <a:rPr lang="sv-SE" sz="1400" dirty="0" smtClean="0"/>
              <a:t>total current</a:t>
            </a:r>
            <a:endParaRPr lang="sv-SE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574030" y="3620160"/>
            <a:ext cx="13276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smtClean="0"/>
              <a:t>Dependent</a:t>
            </a:r>
          </a:p>
          <a:p>
            <a:r>
              <a:rPr lang="sv-SE" sz="1400" dirty="0" smtClean="0"/>
              <a:t>of total current</a:t>
            </a:r>
            <a:endParaRPr lang="sv-SE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Some Results: Mesh Convergence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noProof="0" dirty="0" smtClean="0"/>
              <a:t>Polarization curves for three mesh refinements (four mesh cases)</a:t>
            </a:r>
            <a:endParaRPr lang="en-US" sz="2000" noProof="0" dirty="0"/>
          </a:p>
        </p:txBody>
      </p:sp>
      <p:pic>
        <p:nvPicPr>
          <p:cNvPr id="5" name="Content Placeholder 4" descr="wire_electrode_mesh_ana_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472" y="3071810"/>
            <a:ext cx="3962400" cy="2971800"/>
          </a:xfrm>
        </p:spPr>
      </p:pic>
      <p:sp>
        <p:nvSpPr>
          <p:cNvPr id="8" name="Content Placeholder 3"/>
          <p:cNvSpPr txBox="1">
            <a:spLocks/>
          </p:cNvSpPr>
          <p:nvPr/>
        </p:nvSpPr>
        <p:spPr bwMode="auto">
          <a:xfrm>
            <a:off x="4724400" y="1951038"/>
            <a:ext cx="3962400" cy="414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sv-S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 current, seven</a:t>
            </a:r>
            <a:r>
              <a:rPr kumimoji="0" lang="sv-S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mesh cases (up to 799186 elements)</a:t>
            </a:r>
            <a:endParaRPr kumimoji="0" lang="sv-S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9" descr="wire_electrode_mesh_ana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071810"/>
            <a:ext cx="3929090" cy="2946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Primary and Secondary Current </a:t>
            </a:r>
            <a:r>
              <a:rPr lang="en-US" noProof="0" dirty="0" smtClean="0"/>
              <a:t>Distributions: </a:t>
            </a:r>
            <a:r>
              <a:rPr lang="en-US" noProof="0" dirty="0" smtClean="0"/>
              <a:t>Summary and Remarks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Primary case gives less uniform current distribution than the secondary case: </a:t>
            </a:r>
          </a:p>
          <a:p>
            <a:pPr lvl="1"/>
            <a:r>
              <a:rPr lang="en-US" noProof="0" dirty="0" smtClean="0"/>
              <a:t>The addition of charge transfer resistance through the activation </a:t>
            </a:r>
            <a:r>
              <a:rPr lang="en-US" noProof="0" dirty="0" err="1" smtClean="0"/>
              <a:t>overpotential</a:t>
            </a:r>
            <a:r>
              <a:rPr lang="en-US" noProof="0" dirty="0" smtClean="0"/>
              <a:t> forces the current to become more uniform</a:t>
            </a:r>
          </a:p>
          <a:p>
            <a:pPr lvl="1"/>
            <a:endParaRPr lang="en-US" noProof="0" dirty="0" smtClean="0"/>
          </a:p>
          <a:p>
            <a:r>
              <a:rPr lang="en-US" noProof="0" dirty="0" smtClean="0"/>
              <a:t>Secondary current density distribution is not independent of total current:</a:t>
            </a:r>
          </a:p>
          <a:p>
            <a:pPr lvl="1"/>
            <a:r>
              <a:rPr lang="en-US" noProof="0" dirty="0" smtClean="0"/>
              <a:t>The charge transfer resistance decreases with increasing current density (</a:t>
            </a:r>
            <a:r>
              <a:rPr lang="en-US" noProof="0" dirty="0" err="1" smtClean="0"/>
              <a:t>overpotential</a:t>
            </a:r>
            <a:r>
              <a:rPr lang="en-US" noProof="0" dirty="0" smtClean="0"/>
              <a:t> increases proportional to the logarithm of current density for high current density)</a:t>
            </a:r>
          </a:p>
          <a:p>
            <a:pPr lvl="1"/>
            <a:endParaRPr lang="en-US" noProof="0" dirty="0" smtClean="0"/>
          </a:p>
          <a:p>
            <a:r>
              <a:rPr lang="en-US" noProof="0" dirty="0" smtClean="0"/>
              <a:t>Home work:</a:t>
            </a:r>
          </a:p>
          <a:p>
            <a:pPr lvl="1"/>
            <a:r>
              <a:rPr lang="en-US" noProof="0" dirty="0" smtClean="0"/>
              <a:t>The geometry is symmetric in this example. Use this geometry and treat the wire electrode as a bipolar electrode placed in between an anode and a cathode</a:t>
            </a:r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Tertiary Current Density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Use the secondary current </a:t>
            </a:r>
            <a:r>
              <a:rPr lang="en-US" sz="1800" dirty="0" smtClean="0"/>
              <a:t>distribution </a:t>
            </a:r>
            <a:r>
              <a:rPr lang="en-US" sz="1800" dirty="0" smtClean="0"/>
              <a:t>case as starting point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Add the flow equations, in this case </a:t>
            </a:r>
            <a:r>
              <a:rPr lang="en-US" sz="1800" dirty="0" smtClean="0"/>
              <a:t>from single phase laminar flow Navier-Stokes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Solve only for the flow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Add </a:t>
            </a:r>
            <a:r>
              <a:rPr lang="en-US" sz="1800" dirty="0" smtClean="0"/>
              <a:t>equations for mass transport, in this chase the Nernst-Planck equations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Introduce the concentration dependence on the reaction kinetics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Solve the fully coupled material and charge balances using the already solved flow field</a:t>
            </a:r>
            <a:endParaRPr lang="en-US" sz="1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Concentration and Current Density Distribution</a:t>
            </a:r>
            <a:endParaRPr lang="en-US" dirty="0"/>
          </a:p>
        </p:txBody>
      </p:sp>
      <p:pic>
        <p:nvPicPr>
          <p:cNvPr id="3" name="Picture 2" descr="wire_electrode_conc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285992"/>
            <a:ext cx="4286280" cy="3214710"/>
          </a:xfrm>
          <a:prstGeom prst="rect">
            <a:avLst/>
          </a:prstGeom>
        </p:spPr>
      </p:pic>
      <p:pic>
        <p:nvPicPr>
          <p:cNvPr id="4" name="Picture 3" descr="wire_electrode_conc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05325" y="2286002"/>
            <a:ext cx="4381517" cy="328613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5400000" flipH="1" flipV="1">
            <a:off x="1679555" y="5321313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H="1" flipV="1">
            <a:off x="1679555" y="2463793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42910" y="5715016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direction of the flow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5143504" y="4786322"/>
            <a:ext cx="171451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43711" y="5711627"/>
            <a:ext cx="3172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Stagnation in the flow</a:t>
            </a:r>
            <a:br>
              <a:rPr lang="en-US" dirty="0" smtClean="0"/>
            </a:br>
            <a:r>
              <a:rPr lang="en-US" dirty="0" smtClean="0"/>
              <a:t>results in lower concentration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 smtClean="0"/>
              <a:t>a primary </a:t>
            </a:r>
            <a:r>
              <a:rPr lang="en-US" dirty="0" smtClean="0"/>
              <a:t>current </a:t>
            </a:r>
            <a:r>
              <a:rPr lang="en-US" dirty="0" smtClean="0"/>
              <a:t>distribution as </a:t>
            </a:r>
            <a:r>
              <a:rPr lang="en-US" dirty="0" smtClean="0"/>
              <a:t>the starting point</a:t>
            </a:r>
          </a:p>
          <a:p>
            <a:r>
              <a:rPr lang="en-US" dirty="0" smtClean="0"/>
              <a:t>Introduce reaction kinetics to obtain secondary current </a:t>
            </a:r>
            <a:r>
              <a:rPr lang="en-US" dirty="0" smtClean="0"/>
              <a:t>distribution</a:t>
            </a:r>
            <a:endParaRPr lang="en-US" dirty="0" smtClean="0"/>
          </a:p>
          <a:p>
            <a:r>
              <a:rPr lang="en-US" dirty="0" smtClean="0"/>
              <a:t>Introduce a decoupled flow field</a:t>
            </a:r>
          </a:p>
          <a:p>
            <a:r>
              <a:rPr lang="en-US" dirty="0" smtClean="0"/>
              <a:t>Introduce material balances and concentration dependency in the reaction kinetics to </a:t>
            </a:r>
            <a:r>
              <a:rPr lang="en-US" dirty="0" smtClean="0"/>
              <a:t>obtain a </a:t>
            </a:r>
            <a:r>
              <a:rPr lang="en-US" dirty="0" smtClean="0"/>
              <a:t>tertiary current </a:t>
            </a:r>
            <a:r>
              <a:rPr lang="en-US" dirty="0" smtClean="0"/>
              <a:t>distribution</a:t>
            </a:r>
            <a:endParaRPr lang="en-US" dirty="0" smtClean="0"/>
          </a:p>
          <a:p>
            <a:pPr lvl="1"/>
            <a:r>
              <a:rPr lang="en-US" dirty="0" smtClean="0"/>
              <a:t>Several options: </a:t>
            </a:r>
          </a:p>
          <a:p>
            <a:pPr lvl="2"/>
            <a:r>
              <a:rPr lang="en-US" dirty="0" smtClean="0"/>
              <a:t>Supporting electrolyte where the conductivity is independent of concentration </a:t>
            </a:r>
          </a:p>
          <a:p>
            <a:pPr lvl="2"/>
            <a:r>
              <a:rPr lang="en-US" dirty="0" smtClean="0"/>
              <a:t>All charged species are balanced and are combined in the </a:t>
            </a:r>
            <a:r>
              <a:rPr lang="en-US" dirty="0" err="1" smtClean="0"/>
              <a:t>electroneutrality</a:t>
            </a:r>
            <a:r>
              <a:rPr lang="en-US" dirty="0" smtClean="0"/>
              <a:t> condition</a:t>
            </a:r>
          </a:p>
          <a:p>
            <a:pPr lvl="2"/>
            <a:r>
              <a:rPr lang="en-US" dirty="0" smtClean="0"/>
              <a:t>All charged species are balanced but they are combined using Poisson’s equation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Introduction: </a:t>
            </a:r>
            <a:r>
              <a:rPr lang="en-US" noProof="0" dirty="0" err="1" smtClean="0"/>
              <a:t>Redox</a:t>
            </a:r>
            <a:r>
              <a:rPr lang="en-US" noProof="0" dirty="0" smtClean="0"/>
              <a:t> Reactions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smtClean="0"/>
              <a:t>Individual electrode reactions are symbolized as reduction-oxidation (redox) processes with electrons as one of the reactants:</a:t>
            </a:r>
            <a:endParaRPr lang="en-US" noProof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2986088" y="3138488"/>
          <a:ext cx="3190875" cy="647700"/>
        </p:xfrm>
        <a:graphic>
          <a:graphicData uri="http://schemas.openxmlformats.org/presentationml/2006/ole">
            <p:oleObj spid="_x0000_s2049" name="Equation" r:id="rId3" imgW="1079280" imgH="215640" progId="Equation.DSMT4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46368" y="4443249"/>
            <a:ext cx="39828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Ox</a:t>
            </a:r>
            <a:r>
              <a:rPr lang="en-US" dirty="0" smtClean="0"/>
              <a:t> = oxidized species</a:t>
            </a:r>
            <a:endParaRPr lang="sv-SE" dirty="0" smtClean="0"/>
          </a:p>
          <a:p>
            <a:r>
              <a:rPr lang="en-US" i="1" dirty="0" smtClean="0"/>
              <a:t>Red</a:t>
            </a:r>
            <a:r>
              <a:rPr lang="en-US" dirty="0" smtClean="0"/>
              <a:t> = reduced species</a:t>
            </a:r>
            <a:endParaRPr lang="sv-SE" dirty="0" smtClean="0"/>
          </a:p>
          <a:p>
            <a:r>
              <a:rPr lang="en-US" i="1" dirty="0" smtClean="0"/>
              <a:t>e</a:t>
            </a:r>
            <a:r>
              <a:rPr lang="en-US" i="1" baseline="30000" dirty="0" smtClean="0"/>
              <a:t>-</a:t>
            </a:r>
            <a:r>
              <a:rPr lang="en-US" dirty="0" smtClean="0"/>
              <a:t> = electron</a:t>
            </a:r>
            <a:endParaRPr lang="sv-SE" dirty="0" smtClean="0"/>
          </a:p>
          <a:p>
            <a:r>
              <a:rPr lang="en-US" i="1" dirty="0" smtClean="0"/>
              <a:t>n</a:t>
            </a:r>
            <a:r>
              <a:rPr lang="en-US" dirty="0" smtClean="0"/>
              <a:t> = electron </a:t>
            </a:r>
            <a:r>
              <a:rPr lang="en-US" dirty="0" err="1" smtClean="0"/>
              <a:t>stoichiometry</a:t>
            </a:r>
            <a:r>
              <a:rPr lang="en-US" dirty="0" smtClean="0"/>
              <a:t> coefficient.</a:t>
            </a:r>
            <a:endParaRPr lang="sv-S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noProof="0" dirty="0" smtClean="0"/>
              <a:t>Introduction: </a:t>
            </a:r>
            <a:r>
              <a:rPr lang="en-US" sz="2800" noProof="0" dirty="0" err="1" smtClean="0"/>
              <a:t>Thermochemical</a:t>
            </a:r>
            <a:r>
              <a:rPr lang="en-US" sz="2800" noProof="0" dirty="0" smtClean="0"/>
              <a:t> and Electrochemical Processes</a:t>
            </a:r>
            <a:endParaRPr lang="en-US" sz="2800" noProof="0" dirty="0"/>
          </a:p>
        </p:txBody>
      </p:sp>
      <p:pic>
        <p:nvPicPr>
          <p:cNvPr id="17409" name="Picture 1" descr="figure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357430"/>
            <a:ext cx="703765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Introduction: Energy Producing and Energy Consuming Electrochemical Processes</a:t>
            </a:r>
            <a:endParaRPr lang="en-US" noProof="0" dirty="0"/>
          </a:p>
        </p:txBody>
      </p:sp>
      <p:pic>
        <p:nvPicPr>
          <p:cNvPr id="19458" name="Picture 2" descr="figure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357430"/>
            <a:ext cx="8313219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Introduction: Spontaneous Processes and Processes that Require Energy Input</a:t>
            </a:r>
            <a:endParaRPr lang="en-US" noProof="0" dirty="0"/>
          </a:p>
        </p:txBody>
      </p:sp>
      <p:pic>
        <p:nvPicPr>
          <p:cNvPr id="20482" name="Picture 2" descr="figure_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1928802"/>
            <a:ext cx="7286676" cy="4042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Introduction: </a:t>
            </a:r>
            <a:r>
              <a:rPr lang="en-US" noProof="0" dirty="0" err="1" smtClean="0"/>
              <a:t>Electrocatalysis</a:t>
            </a:r>
            <a:endParaRPr lang="en-US" noProof="0" dirty="0"/>
          </a:p>
        </p:txBody>
      </p:sp>
      <p:pic>
        <p:nvPicPr>
          <p:cNvPr id="2050" name="Picture 2" descr="figure_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04" y="1857364"/>
            <a:ext cx="6572296" cy="417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noProof="0" dirty="0" smtClean="0"/>
              <a:t>Introduction: Anodic and </a:t>
            </a:r>
            <a:r>
              <a:rPr lang="en-US" sz="2800" noProof="0" dirty="0" err="1" smtClean="0"/>
              <a:t>Cathodic</a:t>
            </a:r>
            <a:r>
              <a:rPr lang="en-US" sz="2800" noProof="0" dirty="0" smtClean="0"/>
              <a:t> Reactions</a:t>
            </a:r>
            <a:endParaRPr lang="en-US" sz="2800" noProof="0" dirty="0"/>
          </a:p>
        </p:txBody>
      </p:sp>
      <p:pic>
        <p:nvPicPr>
          <p:cNvPr id="3074" name="Picture 2" descr="figure_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906" y="2428868"/>
            <a:ext cx="796418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Introduction: Transport and Electrochemical Reactions </a:t>
            </a:r>
            <a:endParaRPr lang="en-US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noProof="0" smtClean="0"/>
              <a:t>Transport</a:t>
            </a:r>
          </a:p>
          <a:p>
            <a:pPr lvl="1"/>
            <a:r>
              <a:rPr lang="en-US" sz="1600" noProof="0" smtClean="0"/>
              <a:t>Diffusion, convection, migration, which is an electrophoretic effect on ions. The mobility and concentration of ions yields the mass transfer and Ohmic resistances in the electrolyte</a:t>
            </a:r>
            <a:br>
              <a:rPr lang="en-US" sz="1600" noProof="0" smtClean="0"/>
            </a:br>
            <a:endParaRPr lang="en-US" sz="1600" noProof="0" smtClean="0"/>
          </a:p>
          <a:p>
            <a:r>
              <a:rPr lang="en-US" sz="1800" noProof="0" smtClean="0"/>
              <a:t>Electrochemical reaction</a:t>
            </a:r>
          </a:p>
          <a:p>
            <a:pPr lvl="1"/>
            <a:r>
              <a:rPr lang="en-US" sz="1600" noProof="0" smtClean="0"/>
              <a:t>Electrode kinetics for an electron charge transfer step as rate determining step (RDS) yields potential-dependent reaction rate. The overpotential is a measure of the activation energy (Arrhenius equation -&gt; Butler-Volmer equation) </a:t>
            </a:r>
            <a:endParaRPr lang="en-US" sz="1600" noProof="0"/>
          </a:p>
        </p:txBody>
      </p:sp>
      <p:pic>
        <p:nvPicPr>
          <p:cNvPr id="5" name="Picture 4" descr="reac_diff_mig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10206" y="2752734"/>
            <a:ext cx="1905000" cy="1962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ph_intro_minicourse_u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 Multiphysics and CFD</Template>
  <TotalTime>12987</TotalTime>
  <Words>774</Words>
  <Application>Microsoft Office PowerPoint</Application>
  <PresentationFormat>On-screen Show (4:3)</PresentationFormat>
  <Paragraphs>176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mph_intro_minicourse_us</vt:lpstr>
      <vt:lpstr>Equation</vt:lpstr>
      <vt:lpstr>Modeling in Electrochemical Engineering</vt:lpstr>
      <vt:lpstr>Introduction: Electrochemical Systems</vt:lpstr>
      <vt:lpstr>Introduction: Redox Reactions</vt:lpstr>
      <vt:lpstr>Introduction: Thermochemical and Electrochemical Processes</vt:lpstr>
      <vt:lpstr>Introduction: Energy Producing and Energy Consuming Electrochemical Processes</vt:lpstr>
      <vt:lpstr>Introduction: Spontaneous Processes and Processes that Require Energy Input</vt:lpstr>
      <vt:lpstr>Introduction: Electrocatalysis</vt:lpstr>
      <vt:lpstr>Introduction: Anodic and Cathodic Reactions</vt:lpstr>
      <vt:lpstr>Introduction: Transport and Electrochemical Reactions </vt:lpstr>
      <vt:lpstr>Introduction: Transport</vt:lpstr>
      <vt:lpstr>Introduction: Conservation of Species and Charge</vt:lpstr>
      <vt:lpstr>Modeling of Electrochemical Cells</vt:lpstr>
      <vt:lpstr>Modeling of Electrochemical Cells</vt:lpstr>
      <vt:lpstr>A First Example: Primary Current Distribution</vt:lpstr>
      <vt:lpstr>A First Example: Subdomain and Boundary Settings</vt:lpstr>
      <vt:lpstr>A First Example: Some Definitions</vt:lpstr>
      <vt:lpstr>A First Example: Some Results</vt:lpstr>
      <vt:lpstr>A Second Example: Secondary Current Distribution</vt:lpstr>
      <vt:lpstr>Comparison: Primary and Secondary Current Distributions</vt:lpstr>
      <vt:lpstr>Comparison: Primary and Secondary Current Density Distribution, 0.1 A Total Current</vt:lpstr>
      <vt:lpstr>Some Results: Mesh Convergence</vt:lpstr>
      <vt:lpstr>Primary and Secondary Current Distributions: Summary and Remarks</vt:lpstr>
      <vt:lpstr>Tertiary Current Density Distribution</vt:lpstr>
      <vt:lpstr>Results: Concentration and Current Density Distribution</vt:lpstr>
      <vt:lpstr>Concluding Remarks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in Electrochemical Engineering</dc:title>
  <dc:creator>ed fontes</dc:creator>
  <cp:lastModifiedBy>henrike</cp:lastModifiedBy>
  <cp:revision>53</cp:revision>
  <dcterms:created xsi:type="dcterms:W3CDTF">2007-09-24T19:56:51Z</dcterms:created>
  <dcterms:modified xsi:type="dcterms:W3CDTF">2014-10-28T15:13:47Z</dcterms:modified>
</cp:coreProperties>
</file>