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 id="2147483692" r:id="rId3"/>
  </p:sldMasterIdLst>
  <p:notesMasterIdLst>
    <p:notesMasterId r:id="rId10"/>
  </p:notesMasterIdLst>
  <p:handoutMasterIdLst>
    <p:handoutMasterId r:id="rId11"/>
  </p:handoutMasterIdLst>
  <p:sldIdLst>
    <p:sldId id="579" r:id="rId4"/>
    <p:sldId id="580" r:id="rId5"/>
    <p:sldId id="581" r:id="rId6"/>
    <p:sldId id="582" r:id="rId7"/>
    <p:sldId id="583" r:id="rId8"/>
    <p:sldId id="584" r:id="rId9"/>
  </p:sldIdLst>
  <p:sldSz cx="9144000" cy="5143500" type="screen16x9"/>
  <p:notesSz cx="6858000" cy="9144000"/>
  <p:embeddedFontLst>
    <p:embeddedFont>
      <p:font typeface="Lato" panose="020F0502020204030203" pitchFamily="34" charset="0"/>
      <p:regular r:id="rId12"/>
      <p:bold r:id="rId13"/>
      <p:italic r:id="rId14"/>
      <p:boldItalic r:id="rId15"/>
    </p:embeddedFont>
    <p:embeddedFont>
      <p:font typeface="Lato Black" panose="020F0502020204030203" pitchFamily="34" charset="0"/>
      <p:bold r:id="rId16"/>
      <p:boldItalic r:id="rId17"/>
    </p:embeddedFont>
    <p:embeddedFont>
      <p:font typeface="Lato Light" panose="020F0502020204030203" pitchFamily="34" charset="0"/>
      <p:regular r:id="rId18"/>
      <p: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579"/>
            <p14:sldId id="580"/>
            <p14:sldId id="581"/>
            <p14:sldId id="582"/>
            <p14:sldId id="583"/>
            <p14:sldId id="58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FFFFFF"/>
    <a:srgbClr val="EF3DE2"/>
    <a:srgbClr val="6B0964"/>
    <a:srgbClr val="E7937F"/>
    <a:srgbClr val="FBD695"/>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04" autoAdjust="0"/>
    <p:restoredTop sz="91345" autoAdjust="0"/>
  </p:normalViewPr>
  <p:slideViewPr>
    <p:cSldViewPr>
      <p:cViewPr varScale="1">
        <p:scale>
          <a:sx n="174" d="100"/>
          <a:sy n="174" d="100"/>
        </p:scale>
        <p:origin x="156" y="14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font" Target="fonts/font4.fntdata"/><Relationship Id="rId23"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3.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5/14/2025</a:t>
            </a:fld>
            <a:endParaRPr lang="en-US" dirty="0">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dirty="0">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5/14/2025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1893305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4844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8716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1618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27286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488300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0218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9048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37894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63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4789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7323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1B36752-E546-6C43-B256-75517294F093}"/>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488616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7A3B49AB-FC17-FF4B-8241-5705038D7B2E}"/>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C6E04F5C-6940-174E-8A02-3B1DA3F93073}"/>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9984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pic>
        <p:nvPicPr>
          <p:cNvPr id="5" name="Picture 4">
            <a:extLst>
              <a:ext uri="{FF2B5EF4-FFF2-40B4-BE49-F238E27FC236}">
                <a16:creationId xmlns:a16="http://schemas.microsoft.com/office/drawing/2014/main" id="{EDA1C334-C14A-2A4B-A5F6-B5F4C348276D}"/>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BDC2FDC-ADA8-6445-9345-91AEFCCDBFE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8FC4D0C-2263-4A43-A10A-9496CAC7690D}"/>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1118627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198FF72F-E3D1-AF42-993C-7B06016599E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C3CD8C59-FB30-6F4C-94F1-4CCD911B97D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EF8A913-786B-1646-88E3-FF024F789A18}"/>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3" name="Rectangle 12">
            <a:hlinkClick r:id="rId4"/>
            <a:extLst>
              <a:ext uri="{FF2B5EF4-FFF2-40B4-BE49-F238E27FC236}">
                <a16:creationId xmlns:a16="http://schemas.microsoft.com/office/drawing/2014/main" id="{71B220CB-1F79-D447-8221-FE5F05C24E3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Rectangle 13">
            <a:hlinkClick r:id="rId5"/>
            <a:extLst>
              <a:ext uri="{FF2B5EF4-FFF2-40B4-BE49-F238E27FC236}">
                <a16:creationId xmlns:a16="http://schemas.microsoft.com/office/drawing/2014/main" id="{F9664972-10AB-E64A-B493-6F4FDCF86360}"/>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hlinkClick r:id="rId6"/>
            <a:extLst>
              <a:ext uri="{FF2B5EF4-FFF2-40B4-BE49-F238E27FC236}">
                <a16:creationId xmlns:a16="http://schemas.microsoft.com/office/drawing/2014/main" id="{7CAE7378-A27E-2846-B0DD-E4A3D83B8C9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hlinkClick r:id="rId7"/>
            <a:extLst>
              <a:ext uri="{FF2B5EF4-FFF2-40B4-BE49-F238E27FC236}">
                <a16:creationId xmlns:a16="http://schemas.microsoft.com/office/drawing/2014/main" id="{22FDC429-B384-6543-92F2-7781AB227850}"/>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0106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A7F129A0-6FCE-4A49-9C46-C99BFD5BE22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67E0B4A1-8C95-994B-8E19-EA2100863C2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9A02A6E6-EE2B-BA49-AAFB-14C7F86BD0C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6" name="Rectangle 15">
            <a:hlinkClick r:id="rId4"/>
            <a:extLst>
              <a:ext uri="{FF2B5EF4-FFF2-40B4-BE49-F238E27FC236}">
                <a16:creationId xmlns:a16="http://schemas.microsoft.com/office/drawing/2014/main" id="{3834425C-C002-784B-94B7-B7AF16237B5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7" name="Rectangle 16">
            <a:hlinkClick r:id="rId5"/>
            <a:extLst>
              <a:ext uri="{FF2B5EF4-FFF2-40B4-BE49-F238E27FC236}">
                <a16:creationId xmlns:a16="http://schemas.microsoft.com/office/drawing/2014/main" id="{A961250F-6D10-364C-847A-A87D68346CE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hlinkClick r:id="rId6"/>
            <a:extLst>
              <a:ext uri="{FF2B5EF4-FFF2-40B4-BE49-F238E27FC236}">
                <a16:creationId xmlns:a16="http://schemas.microsoft.com/office/drawing/2014/main" id="{AEC07ABA-C104-F44A-8FA1-AE123324E92D}"/>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hlinkClick r:id="rId7"/>
            <a:extLst>
              <a:ext uri="{FF2B5EF4-FFF2-40B4-BE49-F238E27FC236}">
                <a16:creationId xmlns:a16="http://schemas.microsoft.com/office/drawing/2014/main" id="{8782DDB1-B0B2-B24E-9B02-BFBD539B7D8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hlinkClick r:id="rId7"/>
            <a:extLst>
              <a:ext uri="{FF2B5EF4-FFF2-40B4-BE49-F238E27FC236}">
                <a16:creationId xmlns:a16="http://schemas.microsoft.com/office/drawing/2014/main" id="{70B011C4-6E2E-3C4E-9A3C-C02A1C740BE5}"/>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hlinkClick r:id="rId8"/>
            <a:extLst>
              <a:ext uri="{FF2B5EF4-FFF2-40B4-BE49-F238E27FC236}">
                <a16:creationId xmlns:a16="http://schemas.microsoft.com/office/drawing/2014/main" id="{292A8504-7919-4F44-A6EC-94556E1D3C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hlinkClick r:id="rId9"/>
            <a:extLst>
              <a:ext uri="{FF2B5EF4-FFF2-40B4-BE49-F238E27FC236}">
                <a16:creationId xmlns:a16="http://schemas.microsoft.com/office/drawing/2014/main" id="{537C1D02-DB5F-ED48-B54B-D176282F99E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hlinkClick r:id="rId5"/>
            <a:extLst>
              <a:ext uri="{FF2B5EF4-FFF2-40B4-BE49-F238E27FC236}">
                <a16:creationId xmlns:a16="http://schemas.microsoft.com/office/drawing/2014/main" id="{B898C693-3D9B-6A41-9019-FA09DD379F94}"/>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624029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825333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590891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060386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12117421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2115827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356968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446562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0412642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57613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105198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049916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698056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5125635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088493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1142749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591766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433083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39111338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2458777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7568600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2463535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4338363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266472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3968049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3990333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6180853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35466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1407388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9229430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366260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9110235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4433359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996730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509594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08273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808780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983022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59785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665533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6702852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764188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1071871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1617069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27856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4327926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5085761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66995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7209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394359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7118755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019820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07357088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0956822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7452438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9543051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57913695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EDA116D7-5574-501F-7C46-BA468314830D}"/>
              </a:ext>
            </a:extLst>
          </p:cNvPr>
          <p:cNvPicPr>
            <a:picLocks noChangeAspect="1"/>
          </p:cNvPicPr>
          <p:nvPr userDrawn="1"/>
        </p:nvPicPr>
        <p:blipFill>
          <a:blip r:embed="rId2"/>
          <a:srcRect/>
          <a:stretch/>
        </p:blipFill>
        <p:spPr>
          <a:xfrm>
            <a:off x="0" y="0"/>
            <a:ext cx="9144000" cy="5143500"/>
          </a:xfrm>
          <a:prstGeom prst="rect">
            <a:avLst/>
          </a:prstGeom>
        </p:spPr>
      </p:pic>
      <p:sp>
        <p:nvSpPr>
          <p:cNvPr id="3" name="TextBox 2">
            <a:extLst>
              <a:ext uri="{FF2B5EF4-FFF2-40B4-BE49-F238E27FC236}">
                <a16:creationId xmlns:a16="http://schemas.microsoft.com/office/drawing/2014/main" id="{71E3DA26-47BB-C525-85C7-3FD89F5B2D32}"/>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006290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05C4E2ED-F319-1A65-6EE4-09891055A3ED}"/>
              </a:ext>
            </a:extLst>
          </p:cNvPr>
          <p:cNvPicPr>
            <a:picLocks noChangeAspect="1"/>
          </p:cNvPicPr>
          <p:nvPr userDrawn="1"/>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99C7D519-C98C-B196-ABAB-01B72B368602}"/>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919AAC64-133F-1CA0-6F61-5FF8703BE0B9}"/>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7977352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DE1E3702-C2E9-9A88-D77C-65DEDA89E4CC}"/>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A619D016-E149-C6B7-542A-E11A41760844}"/>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2242F479-BF6A-5B63-2957-1BAD3DABF5D2}"/>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3" name="Rectangle 12">
            <a:hlinkClick r:id="rId4"/>
            <a:extLst>
              <a:ext uri="{FF2B5EF4-FFF2-40B4-BE49-F238E27FC236}">
                <a16:creationId xmlns:a16="http://schemas.microsoft.com/office/drawing/2014/main" id="{75898223-8871-3D08-9D89-7F231F10FE1A}"/>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Rectangle 13">
            <a:hlinkClick r:id="rId5"/>
            <a:extLst>
              <a:ext uri="{FF2B5EF4-FFF2-40B4-BE49-F238E27FC236}">
                <a16:creationId xmlns:a16="http://schemas.microsoft.com/office/drawing/2014/main" id="{F44BFD08-BEC5-B55F-0935-72136F3F81F4}"/>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hlinkClick r:id="rId6"/>
            <a:extLst>
              <a:ext uri="{FF2B5EF4-FFF2-40B4-BE49-F238E27FC236}">
                <a16:creationId xmlns:a16="http://schemas.microsoft.com/office/drawing/2014/main" id="{1E9E4ABD-9B9E-0C73-42FA-A2757525E7E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hlinkClick r:id="rId7"/>
            <a:extLst>
              <a:ext uri="{FF2B5EF4-FFF2-40B4-BE49-F238E27FC236}">
                <a16:creationId xmlns:a16="http://schemas.microsoft.com/office/drawing/2014/main" id="{DEEFC5E4-4F97-E9B8-4175-47B49C941C6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9597527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A3BE5D26-7777-861E-A043-B78383941CC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DD2FFFD0-2A1D-5A4A-4D08-7E7E2AE24843}"/>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F73B4090-49A7-4CC2-2929-3EC542A7CEEA}"/>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7" name="Rectangle 16">
            <a:hlinkClick r:id="rId4"/>
            <a:extLst>
              <a:ext uri="{FF2B5EF4-FFF2-40B4-BE49-F238E27FC236}">
                <a16:creationId xmlns:a16="http://schemas.microsoft.com/office/drawing/2014/main" id="{F43B94F9-A071-F8DB-E89E-37E97F922A65}"/>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8" name="Rectangle 17">
            <a:hlinkClick r:id="rId5"/>
            <a:extLst>
              <a:ext uri="{FF2B5EF4-FFF2-40B4-BE49-F238E27FC236}">
                <a16:creationId xmlns:a16="http://schemas.microsoft.com/office/drawing/2014/main" id="{3F8348A1-99E4-B7D9-6941-E1F105BD273F}"/>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hlinkClick r:id="rId6"/>
            <a:extLst>
              <a:ext uri="{FF2B5EF4-FFF2-40B4-BE49-F238E27FC236}">
                <a16:creationId xmlns:a16="http://schemas.microsoft.com/office/drawing/2014/main" id="{EB1DE067-81A3-4EE8-3CBC-A3A7EEBEE578}"/>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hlinkClick r:id="rId7"/>
            <a:extLst>
              <a:ext uri="{FF2B5EF4-FFF2-40B4-BE49-F238E27FC236}">
                <a16:creationId xmlns:a16="http://schemas.microsoft.com/office/drawing/2014/main" id="{60A05409-9D02-2520-A807-4F18F84AB74F}"/>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hlinkClick r:id="rId7"/>
            <a:extLst>
              <a:ext uri="{FF2B5EF4-FFF2-40B4-BE49-F238E27FC236}">
                <a16:creationId xmlns:a16="http://schemas.microsoft.com/office/drawing/2014/main" id="{5B8E0B58-17AD-9068-3F13-2BB594DC42F3}"/>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hlinkClick r:id="rId8"/>
            <a:extLst>
              <a:ext uri="{FF2B5EF4-FFF2-40B4-BE49-F238E27FC236}">
                <a16:creationId xmlns:a16="http://schemas.microsoft.com/office/drawing/2014/main" id="{0827655E-655F-431B-086D-18EBDF3CCAD6}"/>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hlinkClick r:id="rId9"/>
            <a:extLst>
              <a:ext uri="{FF2B5EF4-FFF2-40B4-BE49-F238E27FC236}">
                <a16:creationId xmlns:a16="http://schemas.microsoft.com/office/drawing/2014/main" id="{AEF42899-F80B-99F8-F1EC-90A04C5845B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hlinkClick r:id="rId5"/>
            <a:extLst>
              <a:ext uri="{FF2B5EF4-FFF2-40B4-BE49-F238E27FC236}">
                <a16:creationId xmlns:a16="http://schemas.microsoft.com/office/drawing/2014/main" id="{BFE396C5-5961-E6AA-D2EA-C62ED8297AC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7821278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14102019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8450642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58910182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07110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8.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63" Type="http://schemas.openxmlformats.org/officeDocument/2006/relationships/slideLayout" Target="../slideLayouts/slideLayout95.xml"/><Relationship Id="rId68" Type="http://schemas.openxmlformats.org/officeDocument/2006/relationships/image" Target="../media/image2.png"/><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66" Type="http://schemas.openxmlformats.org/officeDocument/2006/relationships/image" Target="../media/image7.emf"/><Relationship Id="rId5" Type="http://schemas.openxmlformats.org/officeDocument/2006/relationships/slideLayout" Target="../slideLayouts/slideLayout37.xml"/><Relationship Id="rId61" Type="http://schemas.openxmlformats.org/officeDocument/2006/relationships/slideLayout" Target="../slideLayouts/slideLayout93.xml"/><Relationship Id="rId19" Type="http://schemas.openxmlformats.org/officeDocument/2006/relationships/slideLayout" Target="../slideLayouts/slideLayout5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64" Type="http://schemas.openxmlformats.org/officeDocument/2006/relationships/slideLayout" Target="../slideLayouts/slideLayout96.xml"/><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slideLayout" Target="../slideLayouts/slideLayout91.xml"/><Relationship Id="rId67" Type="http://schemas.openxmlformats.org/officeDocument/2006/relationships/image" Target="../media/image8.emf"/><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slideLayout" Target="../slideLayouts/slideLayout9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10" Type="http://schemas.openxmlformats.org/officeDocument/2006/relationships/slideLayout" Target="../slideLayouts/slideLayout42.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slideLayout" Target="../slideLayouts/slideLayout92.xml"/><Relationship Id="rId65" Type="http://schemas.openxmlformats.org/officeDocument/2006/relationships/theme" Target="../theme/theme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148580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7"/>
          <a:stretch>
            <a:fillRect/>
          </a:stretch>
        </p:blipFill>
        <p:spPr>
          <a:xfrm>
            <a:off x="115778" y="223913"/>
            <a:ext cx="752320" cy="69658"/>
          </a:xfrm>
          <a:prstGeom prst="rect">
            <a:avLst/>
          </a:prstGeom>
        </p:spPr>
      </p:pic>
    </p:spTree>
    <p:extLst>
      <p:ext uri="{BB962C8B-B14F-4D97-AF65-F5344CB8AC3E}">
        <p14:creationId xmlns:p14="http://schemas.microsoft.com/office/powerpoint/2010/main" val="418757778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 id="2147483728" r:id="rId36"/>
    <p:sldLayoutId id="2147483729" r:id="rId37"/>
    <p:sldLayoutId id="2147483730" r:id="rId38"/>
    <p:sldLayoutId id="2147483731" r:id="rId39"/>
    <p:sldLayoutId id="2147483732" r:id="rId40"/>
    <p:sldLayoutId id="2147483733" r:id="rId41"/>
    <p:sldLayoutId id="2147483734" r:id="rId42"/>
    <p:sldLayoutId id="2147483735" r:id="rId43"/>
    <p:sldLayoutId id="2147483736" r:id="rId44"/>
    <p:sldLayoutId id="2147483737" r:id="rId45"/>
    <p:sldLayoutId id="2147483738" r:id="rId46"/>
    <p:sldLayoutId id="2147483739" r:id="rId47"/>
    <p:sldLayoutId id="2147483740" r:id="rId48"/>
    <p:sldLayoutId id="2147483741" r:id="rId49"/>
    <p:sldLayoutId id="2147483742" r:id="rId50"/>
    <p:sldLayoutId id="2147483743" r:id="rId51"/>
    <p:sldLayoutId id="2147483744" r:id="rId52"/>
    <p:sldLayoutId id="2147483745" r:id="rId53"/>
    <p:sldLayoutId id="2147483746" r:id="rId54"/>
    <p:sldLayoutId id="2147483747" r:id="rId55"/>
    <p:sldLayoutId id="2147483748" r:id="rId56"/>
    <p:sldLayoutId id="2147483749" r:id="rId57"/>
    <p:sldLayoutId id="2147483750" r:id="rId58"/>
    <p:sldLayoutId id="2147483751" r:id="rId59"/>
    <p:sldLayoutId id="2147483752" r:id="rId60"/>
    <p:sldLayoutId id="2147483753" r:id="rId61"/>
    <p:sldLayoutId id="2147483754" r:id="rId62"/>
    <p:sldLayoutId id="2147483755" r:id="rId63"/>
    <p:sldLayoutId id="2147483756" r:id="rId64"/>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8.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Tonpilz</a:t>
            </a:r>
            <a:r>
              <a:rPr lang="en-US" dirty="0"/>
              <a:t> Transducer Array</a:t>
            </a:r>
            <a:br>
              <a:rPr lang="en-US" dirty="0"/>
            </a:br>
            <a:r>
              <a:rPr lang="en-US" dirty="0"/>
              <a:t>for SONAR Systems</a:t>
            </a:r>
            <a:endParaRPr lang="sv-SE" dirty="0"/>
          </a:p>
        </p:txBody>
      </p:sp>
    </p:spTree>
    <p:extLst>
      <p:ext uri="{BB962C8B-B14F-4D97-AF65-F5344CB8AC3E}">
        <p14:creationId xmlns:p14="http://schemas.microsoft.com/office/powerpoint/2010/main" val="3108043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Autofit/>
          </a:bodyPr>
          <a:lstStyle/>
          <a:p>
            <a:r>
              <a:rPr lang="en-US" sz="1400" dirty="0"/>
              <a:t>This model sets up a linear array of nine </a:t>
            </a:r>
            <a:r>
              <a:rPr lang="en-US" sz="1400" dirty="0" err="1"/>
              <a:t>tonpilz</a:t>
            </a:r>
            <a:r>
              <a:rPr lang="en-US" sz="1400" dirty="0"/>
              <a:t> piezoelectric transducers placed in a 3x3 grid. A voltage is applied that includes a phase change across the three rows. The transducers are located in a box below the sea surface.</a:t>
            </a:r>
          </a:p>
          <a:p>
            <a:r>
              <a:rPr lang="en-US" sz="1400" dirty="0"/>
              <a:t>The exterior acoustics are modeled using the </a:t>
            </a:r>
            <a:r>
              <a:rPr lang="en-US" sz="1400" i="1" dirty="0"/>
              <a:t>Pressure Acoustics, Boundary Elements</a:t>
            </a:r>
            <a:r>
              <a:rPr lang="en-US" sz="1400" dirty="0"/>
              <a:t> interface which is coupled to the vibrating structures with the </a:t>
            </a:r>
            <a:r>
              <a:rPr lang="en-US" sz="1400" i="1" dirty="0"/>
              <a:t>Acoustic-Structure Boundary</a:t>
            </a:r>
            <a:r>
              <a:rPr lang="en-US" sz="1400" dirty="0"/>
              <a:t> multiphysics coupling. This results in a hybrid BEM-FEM model of the full system.</a:t>
            </a:r>
          </a:p>
          <a:p>
            <a:r>
              <a:rPr lang="en-US" sz="1400" dirty="0"/>
              <a:t>The simple box geometry used here can, for example, be extended to a more realistic hull and sonar geometry.</a:t>
            </a:r>
          </a:p>
        </p:txBody>
      </p:sp>
      <p:sp>
        <p:nvSpPr>
          <p:cNvPr id="2" name="Title 1"/>
          <p:cNvSpPr>
            <a:spLocks noGrp="1"/>
          </p:cNvSpPr>
          <p:nvPr>
            <p:ph type="title"/>
          </p:nvPr>
        </p:nvSpPr>
        <p:spPr/>
        <p:txBody>
          <a:bodyPr>
            <a:normAutofit/>
          </a:bodyPr>
          <a:lstStyle/>
          <a:p>
            <a:r>
              <a:rPr lang="sv-SE" dirty="0"/>
              <a:t>Background and Motivation</a:t>
            </a:r>
          </a:p>
        </p:txBody>
      </p:sp>
      <p:pic>
        <p:nvPicPr>
          <p:cNvPr id="6" name="Content Placeholder 5">
            <a:extLst>
              <a:ext uri="{FF2B5EF4-FFF2-40B4-BE49-F238E27FC236}">
                <a16:creationId xmlns:a16="http://schemas.microsoft.com/office/drawing/2014/main" id="{3978D714-31B7-2AF3-EEDC-09E420B7E0E2}"/>
              </a:ext>
            </a:extLst>
          </p:cNvPr>
          <p:cNvPicPr>
            <a:picLocks noGrp="1" noChangeAspect="1"/>
          </p:cNvPicPr>
          <p:nvPr>
            <p:ph sz="half" idx="2"/>
          </p:nvPr>
        </p:nvPicPr>
        <p:blipFill>
          <a:blip r:embed="rId2"/>
          <a:stretch>
            <a:fillRect/>
          </a:stretch>
        </p:blipFill>
        <p:spPr>
          <a:xfrm>
            <a:off x="4725988" y="1357825"/>
            <a:ext cx="4037012" cy="2890325"/>
          </a:xfrm>
        </p:spPr>
      </p:pic>
    </p:spTree>
    <p:extLst>
      <p:ext uri="{BB962C8B-B14F-4D97-AF65-F5344CB8AC3E}">
        <p14:creationId xmlns:p14="http://schemas.microsoft.com/office/powerpoint/2010/main" val="1173134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3D9BB9F-44A5-6B68-6F3B-308C6D01EAB3}"/>
              </a:ext>
            </a:extLst>
          </p:cNvPr>
          <p:cNvPicPr>
            <a:picLocks noChangeAspect="1"/>
          </p:cNvPicPr>
          <p:nvPr/>
        </p:nvPicPr>
        <p:blipFill>
          <a:blip r:embed="rId2"/>
          <a:stretch>
            <a:fillRect/>
          </a:stretch>
        </p:blipFill>
        <p:spPr>
          <a:xfrm>
            <a:off x="685800" y="1333500"/>
            <a:ext cx="4460757" cy="3193708"/>
          </a:xfrm>
          <a:prstGeom prst="rect">
            <a:avLst/>
          </a:prstGeom>
        </p:spPr>
      </p:pic>
      <p:sp>
        <p:nvSpPr>
          <p:cNvPr id="2" name="Title 1"/>
          <p:cNvSpPr>
            <a:spLocks noGrp="1"/>
          </p:cNvSpPr>
          <p:nvPr>
            <p:ph type="title"/>
          </p:nvPr>
        </p:nvSpPr>
        <p:spPr/>
        <p:txBody>
          <a:bodyPr>
            <a:normAutofit/>
          </a:bodyPr>
          <a:lstStyle/>
          <a:p>
            <a:r>
              <a:rPr lang="sv-SE" dirty="0"/>
              <a:t>Model Setup</a:t>
            </a:r>
          </a:p>
        </p:txBody>
      </p:sp>
      <p:sp>
        <p:nvSpPr>
          <p:cNvPr id="5" name="TextBox 4"/>
          <p:cNvSpPr txBox="1"/>
          <p:nvPr/>
        </p:nvSpPr>
        <p:spPr>
          <a:xfrm>
            <a:off x="5987524" y="1581150"/>
            <a:ext cx="1933543" cy="2031325"/>
          </a:xfrm>
          <a:prstGeom prst="rect">
            <a:avLst/>
          </a:prstGeom>
          <a:noFill/>
        </p:spPr>
        <p:txBody>
          <a:bodyPr wrap="none" rtlCol="0">
            <a:spAutoFit/>
          </a:bodyPr>
          <a:lstStyle/>
          <a:p>
            <a:r>
              <a:rPr lang="en-US" sz="1400" dirty="0">
                <a:latin typeface="Lato Light" panose="020F0302020204030203" pitchFamily="34" charset="0"/>
              </a:rPr>
              <a:t>Piezoelectric Materials</a:t>
            </a:r>
          </a:p>
          <a:p>
            <a:endParaRPr lang="en-US" sz="1400" dirty="0">
              <a:latin typeface="Lato Light" panose="020F0302020204030203" pitchFamily="34" charset="0"/>
            </a:endParaRPr>
          </a:p>
          <a:p>
            <a:endParaRPr lang="en-US" sz="1400" dirty="0">
              <a:latin typeface="Lato Light" panose="020F0302020204030203" pitchFamily="34" charset="0"/>
            </a:endParaRPr>
          </a:p>
          <a:p>
            <a:r>
              <a:rPr lang="en-US" sz="1400" dirty="0">
                <a:latin typeface="Lato Light" panose="020F0302020204030203" pitchFamily="34" charset="0"/>
              </a:rPr>
              <a:t>Solid Mechanics</a:t>
            </a:r>
          </a:p>
          <a:p>
            <a:endParaRPr lang="en-US" sz="1400" dirty="0">
              <a:latin typeface="Lato Light" panose="020F0302020204030203" pitchFamily="34" charset="0"/>
            </a:endParaRPr>
          </a:p>
          <a:p>
            <a:endParaRPr lang="en-US" sz="1400" dirty="0">
              <a:latin typeface="Lato Light" panose="020F0302020204030203" pitchFamily="34" charset="0"/>
            </a:endParaRPr>
          </a:p>
          <a:p>
            <a:endParaRPr lang="en-US" sz="1400" dirty="0">
              <a:latin typeface="Lato Light" panose="020F0302020204030203" pitchFamily="34" charset="0"/>
            </a:endParaRPr>
          </a:p>
          <a:p>
            <a:r>
              <a:rPr lang="en-US" sz="1400" dirty="0">
                <a:latin typeface="Lato Light" panose="020F0302020204030203" pitchFamily="34" charset="0"/>
              </a:rPr>
              <a:t>Pressure Acoustics,</a:t>
            </a:r>
            <a:br>
              <a:rPr lang="en-US" sz="1400" dirty="0">
                <a:latin typeface="Lato Light" panose="020F0302020204030203" pitchFamily="34" charset="0"/>
              </a:rPr>
            </a:br>
            <a:r>
              <a:rPr lang="en-US" sz="1400" dirty="0">
                <a:latin typeface="Lato Light" panose="020F0302020204030203" pitchFamily="34" charset="0"/>
              </a:rPr>
              <a:t>Boundary Elements</a:t>
            </a:r>
          </a:p>
        </p:txBody>
      </p:sp>
      <p:cxnSp>
        <p:nvCxnSpPr>
          <p:cNvPr id="4" name="Elbow Connector 3"/>
          <p:cNvCxnSpPr>
            <a:cxnSpLocks/>
          </p:cNvCxnSpPr>
          <p:nvPr/>
        </p:nvCxnSpPr>
        <p:spPr>
          <a:xfrm rot="10800000" flipV="1">
            <a:off x="3048000" y="1733550"/>
            <a:ext cx="2939524" cy="8382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rot="10800000" flipV="1">
            <a:off x="2737536" y="2419350"/>
            <a:ext cx="3249988" cy="353462"/>
          </a:xfrm>
          <a:prstGeom prst="bentConnector3">
            <a:avLst>
              <a:gd name="adj1" fmla="val 13085"/>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4109136" y="3333750"/>
            <a:ext cx="187838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7317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Results</a:t>
            </a:r>
          </a:p>
        </p:txBody>
      </p:sp>
      <p:sp>
        <p:nvSpPr>
          <p:cNvPr id="3" name="TextBox 2"/>
          <p:cNvSpPr txBox="1"/>
          <p:nvPr/>
        </p:nvSpPr>
        <p:spPr>
          <a:xfrm>
            <a:off x="797693" y="3943350"/>
            <a:ext cx="1762021" cy="230832"/>
          </a:xfrm>
          <a:prstGeom prst="rect">
            <a:avLst/>
          </a:prstGeom>
          <a:noFill/>
        </p:spPr>
        <p:txBody>
          <a:bodyPr wrap="none" rtlCol="0">
            <a:spAutoFit/>
          </a:bodyPr>
          <a:lstStyle/>
          <a:p>
            <a:r>
              <a:rPr lang="en-US" sz="900" b="1" i="1" dirty="0">
                <a:solidFill>
                  <a:schemeClr val="accent1"/>
                </a:solidFill>
              </a:rPr>
              <a:t>Displacement of the transducers</a:t>
            </a:r>
          </a:p>
        </p:txBody>
      </p:sp>
      <p:sp>
        <p:nvSpPr>
          <p:cNvPr id="6" name="TextBox 5"/>
          <p:cNvSpPr txBox="1"/>
          <p:nvPr/>
        </p:nvSpPr>
        <p:spPr>
          <a:xfrm>
            <a:off x="4800600" y="3944052"/>
            <a:ext cx="2247731" cy="230832"/>
          </a:xfrm>
          <a:prstGeom prst="rect">
            <a:avLst/>
          </a:prstGeom>
          <a:noFill/>
        </p:spPr>
        <p:txBody>
          <a:bodyPr wrap="none" rtlCol="0">
            <a:spAutoFit/>
          </a:bodyPr>
          <a:lstStyle/>
          <a:p>
            <a:r>
              <a:rPr lang="en-US" sz="900" b="1" i="1" dirty="0">
                <a:solidFill>
                  <a:schemeClr val="accent1"/>
                </a:solidFill>
              </a:rPr>
              <a:t>Electric potential in the </a:t>
            </a:r>
            <a:r>
              <a:rPr lang="en-US" sz="900" b="1" i="1" dirty="0" err="1">
                <a:solidFill>
                  <a:schemeClr val="accent1"/>
                </a:solidFill>
              </a:rPr>
              <a:t>piezoelelctric</a:t>
            </a:r>
            <a:r>
              <a:rPr lang="en-US" sz="900" b="1" i="1" dirty="0">
                <a:solidFill>
                  <a:schemeClr val="accent1"/>
                </a:solidFill>
              </a:rPr>
              <a:t> discs</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108" y="1428750"/>
            <a:ext cx="3621492"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0507" y="1428750"/>
            <a:ext cx="3621493"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5224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Results: Free Field</a:t>
            </a:r>
          </a:p>
        </p:txBody>
      </p:sp>
      <p:sp>
        <p:nvSpPr>
          <p:cNvPr id="3" name="TextBox 2"/>
          <p:cNvSpPr txBox="1"/>
          <p:nvPr/>
        </p:nvSpPr>
        <p:spPr>
          <a:xfrm>
            <a:off x="2895600" y="4590772"/>
            <a:ext cx="3048000" cy="276999"/>
          </a:xfrm>
          <a:prstGeom prst="rect">
            <a:avLst/>
          </a:prstGeom>
          <a:noFill/>
        </p:spPr>
        <p:txBody>
          <a:bodyPr wrap="square" rtlCol="0">
            <a:spAutoFit/>
          </a:bodyPr>
          <a:lstStyle/>
          <a:p>
            <a:r>
              <a:rPr lang="en-US" sz="1200" dirty="0">
                <a:latin typeface="Lato Light" panose="020F0302020204030203" pitchFamily="34" charset="0"/>
              </a:rPr>
              <a:t>Sea surface: infinite sound soft boundary</a:t>
            </a:r>
          </a:p>
        </p:txBody>
      </p:sp>
      <p:pic>
        <p:nvPicPr>
          <p:cNvPr id="6" name="Picture 5">
            <a:extLst>
              <a:ext uri="{FF2B5EF4-FFF2-40B4-BE49-F238E27FC236}">
                <a16:creationId xmlns:a16="http://schemas.microsoft.com/office/drawing/2014/main" id="{EF03A9D8-4DB6-874E-0FBD-4E82552EAC8C}"/>
              </a:ext>
            </a:extLst>
          </p:cNvPr>
          <p:cNvPicPr>
            <a:picLocks noChangeAspect="1"/>
          </p:cNvPicPr>
          <p:nvPr/>
        </p:nvPicPr>
        <p:blipFill>
          <a:blip r:embed="rId3"/>
          <a:stretch>
            <a:fillRect/>
          </a:stretch>
        </p:blipFill>
        <p:spPr>
          <a:xfrm>
            <a:off x="152400" y="1397064"/>
            <a:ext cx="4460757" cy="3193708"/>
          </a:xfrm>
          <a:prstGeom prst="rect">
            <a:avLst/>
          </a:prstGeom>
        </p:spPr>
      </p:pic>
      <p:pic>
        <p:nvPicPr>
          <p:cNvPr id="8" name="Picture 7">
            <a:extLst>
              <a:ext uri="{FF2B5EF4-FFF2-40B4-BE49-F238E27FC236}">
                <a16:creationId xmlns:a16="http://schemas.microsoft.com/office/drawing/2014/main" id="{B52AB362-2CF6-9465-E391-369DDDD0FD24}"/>
              </a:ext>
            </a:extLst>
          </p:cNvPr>
          <p:cNvPicPr>
            <a:picLocks noChangeAspect="1"/>
          </p:cNvPicPr>
          <p:nvPr/>
        </p:nvPicPr>
        <p:blipFill>
          <a:blip r:embed="rId4"/>
          <a:stretch>
            <a:fillRect/>
          </a:stretch>
        </p:blipFill>
        <p:spPr>
          <a:xfrm>
            <a:off x="4648200" y="1397064"/>
            <a:ext cx="4301499" cy="3079686"/>
          </a:xfrm>
          <a:prstGeom prst="rect">
            <a:avLst/>
          </a:prstGeom>
        </p:spPr>
      </p:pic>
      <p:cxnSp>
        <p:nvCxnSpPr>
          <p:cNvPr id="10" name="Connector: Elbow 9">
            <a:extLst>
              <a:ext uri="{FF2B5EF4-FFF2-40B4-BE49-F238E27FC236}">
                <a16:creationId xmlns:a16="http://schemas.microsoft.com/office/drawing/2014/main" id="{71AF1E38-F592-A5D8-6661-684CF8DB32C1}"/>
              </a:ext>
            </a:extLst>
          </p:cNvPr>
          <p:cNvCxnSpPr>
            <a:stCxn id="3" idx="1"/>
          </p:cNvCxnSpPr>
          <p:nvPr/>
        </p:nvCxnSpPr>
        <p:spPr>
          <a:xfrm rot="10800000">
            <a:off x="2667000" y="1962150"/>
            <a:ext cx="228600" cy="2767122"/>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0338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Results: Free Field</a:t>
            </a:r>
          </a:p>
        </p:txBody>
      </p:sp>
      <p:pic>
        <p:nvPicPr>
          <p:cNvPr id="4" name="Picture 3">
            <a:extLst>
              <a:ext uri="{FF2B5EF4-FFF2-40B4-BE49-F238E27FC236}">
                <a16:creationId xmlns:a16="http://schemas.microsoft.com/office/drawing/2014/main" id="{D43C737C-D42A-85F1-C610-D25854D7DDED}"/>
              </a:ext>
            </a:extLst>
          </p:cNvPr>
          <p:cNvPicPr>
            <a:picLocks noChangeAspect="1"/>
          </p:cNvPicPr>
          <p:nvPr/>
        </p:nvPicPr>
        <p:blipFill>
          <a:blip r:embed="rId2"/>
          <a:stretch>
            <a:fillRect/>
          </a:stretch>
        </p:blipFill>
        <p:spPr>
          <a:xfrm>
            <a:off x="4631566" y="1420979"/>
            <a:ext cx="4055234" cy="2903371"/>
          </a:xfrm>
          <a:prstGeom prst="rect">
            <a:avLst/>
          </a:prstGeom>
        </p:spPr>
      </p:pic>
      <p:pic>
        <p:nvPicPr>
          <p:cNvPr id="8" name="Picture 7">
            <a:extLst>
              <a:ext uri="{FF2B5EF4-FFF2-40B4-BE49-F238E27FC236}">
                <a16:creationId xmlns:a16="http://schemas.microsoft.com/office/drawing/2014/main" id="{CF1A9654-A2F7-8761-D339-8BD10FA4659B}"/>
              </a:ext>
            </a:extLst>
          </p:cNvPr>
          <p:cNvPicPr>
            <a:picLocks noChangeAspect="1"/>
          </p:cNvPicPr>
          <p:nvPr/>
        </p:nvPicPr>
        <p:blipFill>
          <a:blip r:embed="rId3"/>
          <a:stretch>
            <a:fillRect/>
          </a:stretch>
        </p:blipFill>
        <p:spPr>
          <a:xfrm>
            <a:off x="260092" y="1416491"/>
            <a:ext cx="4055234" cy="2903371"/>
          </a:xfrm>
          <a:prstGeom prst="rect">
            <a:avLst/>
          </a:prstGeom>
        </p:spPr>
      </p:pic>
    </p:spTree>
    <p:extLst>
      <p:ext uri="{BB962C8B-B14F-4D97-AF65-F5344CB8AC3E}">
        <p14:creationId xmlns:p14="http://schemas.microsoft.com/office/powerpoint/2010/main" val="3734943945"/>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4293</TotalTime>
  <Words>155</Words>
  <Application>Microsoft Office PowerPoint</Application>
  <PresentationFormat>On-screen Show (16:9)</PresentationFormat>
  <Paragraphs>22</Paragraphs>
  <Slides>6</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6</vt:i4>
      </vt:variant>
    </vt:vector>
  </HeadingPairs>
  <TitlesOfParts>
    <vt:vector size="14" baseType="lpstr">
      <vt:lpstr>Wingdings</vt:lpstr>
      <vt:lpstr>Arial</vt:lpstr>
      <vt:lpstr>Lato Light</vt:lpstr>
      <vt:lpstr>Lato Black</vt:lpstr>
      <vt:lpstr>Lato</vt:lpstr>
      <vt:lpstr>comsol-slide-template-NEW</vt:lpstr>
      <vt:lpstr>1_comsol-slide-template-NEW</vt:lpstr>
      <vt:lpstr>2_comsol-slide-template-NEW</vt:lpstr>
      <vt:lpstr>Tonpilz Transducer Array for SONAR Systems</vt:lpstr>
      <vt:lpstr>Background and Motivation</vt:lpstr>
      <vt:lpstr>Model Setup</vt:lpstr>
      <vt:lpstr>Results</vt:lpstr>
      <vt:lpstr>Results: Free Field</vt:lpstr>
      <vt:lpstr>Results: Free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Mads Herring Jensen</cp:lastModifiedBy>
  <cp:revision>98</cp:revision>
  <dcterms:created xsi:type="dcterms:W3CDTF">2019-11-14T21:25:40Z</dcterms:created>
  <dcterms:modified xsi:type="dcterms:W3CDTF">2025-05-14T13:05:49Z</dcterms:modified>
</cp:coreProperties>
</file>