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3.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theme/theme4.xml" ContentType="application/vnd.openxmlformats-officedocument.theme+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theme/theme5.xml" ContentType="application/vnd.openxmlformats-officedocument.theme+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77" r:id="rId1"/>
    <p:sldMasterId id="2147483694" r:id="rId2"/>
    <p:sldMasterId id="2147483711" r:id="rId3"/>
    <p:sldMasterId id="2147483776" r:id="rId4"/>
    <p:sldMasterId id="2147483787" r:id="rId5"/>
    <p:sldMasterId id="2147483798" r:id="rId6"/>
  </p:sldMasterIdLst>
  <p:notesMasterIdLst>
    <p:notesMasterId r:id="rId22"/>
  </p:notesMasterIdLst>
  <p:sldIdLst>
    <p:sldId id="261" r:id="rId7"/>
    <p:sldId id="262" r:id="rId8"/>
    <p:sldId id="263" r:id="rId9"/>
    <p:sldId id="271" r:id="rId10"/>
    <p:sldId id="275" r:id="rId11"/>
    <p:sldId id="281" r:id="rId12"/>
    <p:sldId id="277" r:id="rId13"/>
    <p:sldId id="276" r:id="rId14"/>
    <p:sldId id="270" r:id="rId15"/>
    <p:sldId id="272" r:id="rId16"/>
    <p:sldId id="278" r:id="rId17"/>
    <p:sldId id="280" r:id="rId18"/>
    <p:sldId id="279" r:id="rId19"/>
    <p:sldId id="282" r:id="rId20"/>
    <p:sldId id="273" r:id="rId21"/>
  </p:sldIdLst>
  <p:sldSz cx="9144000" cy="5143500" type="screen16x9"/>
  <p:notesSz cx="6858000" cy="9144000"/>
  <p:embeddedFontLst>
    <p:embeddedFont>
      <p:font typeface="Lato" panose="020F0502020204030203" pitchFamily="34" charset="0"/>
      <p:regular r:id="rId23"/>
      <p:bold r:id="rId24"/>
      <p:italic r:id="rId25"/>
      <p:boldItalic r:id="rId26"/>
    </p:embeddedFont>
    <p:embeddedFont>
      <p:font typeface="Lato Black" panose="020F0502020204030203" pitchFamily="34" charset="0"/>
      <p:bold r:id="rId27"/>
      <p:boldItalic r:id="rId28"/>
    </p:embeddedFont>
    <p:embeddedFont>
      <p:font typeface="Lato Light" panose="020F0502020204030203" pitchFamily="34" charset="0"/>
      <p:regular r:id="rId29"/>
      <p:italic r:id="rId3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3375" autoAdjust="0"/>
  </p:normalViewPr>
  <p:slideViewPr>
    <p:cSldViewPr>
      <p:cViewPr varScale="1">
        <p:scale>
          <a:sx n="178" d="100"/>
          <a:sy n="178" d="100"/>
        </p:scale>
        <p:origin x="348" y="156"/>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font" Target="fonts/font4.fntdata"/><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font" Target="fonts/font3.fntdata"/><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font" Target="fonts/font2.fntdata"/><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font" Target="fonts/font1.fntdata"/><Relationship Id="rId28" Type="http://schemas.openxmlformats.org/officeDocument/2006/relationships/font" Target="fonts/font6.fntdata"/><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6E9356-AC72-409D-90D8-8C02829E7BF8}" type="datetimeFigureOut">
              <a:rPr lang="en-US" smtClean="0"/>
              <a:t>5/9/2025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B3A9A2-A8E6-44B9-B8F3-91C5FB4F6B08}" type="slidenum">
              <a:rPr lang="en-US" smtClean="0"/>
              <a:t>‹#›</a:t>
            </a:fld>
            <a:endParaRPr lang="en-US"/>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a:p>
        </p:txBody>
      </p:sp>
    </p:spTree>
    <p:extLst>
      <p:ext uri="{BB962C8B-B14F-4D97-AF65-F5344CB8AC3E}">
        <p14:creationId xmlns:p14="http://schemas.microsoft.com/office/powerpoint/2010/main" val="10046311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80C618-0BD6-0324-99B6-3767596A055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6073F1E-A2DA-134C-98DA-1362681D161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0B940A0-88B3-95E5-01A7-87BF0D39ACE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4831051-3B7C-A7EA-11A5-12DC5DB04808}"/>
              </a:ext>
            </a:extLst>
          </p:cNvPr>
          <p:cNvSpPr>
            <a:spLocks noGrp="1"/>
          </p:cNvSpPr>
          <p:nvPr>
            <p:ph type="sldNum" sz="quarter" idx="5"/>
          </p:nvPr>
        </p:nvSpPr>
        <p:spPr/>
        <p:txBody>
          <a:bodyPr/>
          <a:lstStyle/>
          <a:p>
            <a:fld id="{88B3A9A2-A8E6-44B9-B8F3-91C5FB4F6B08}" type="slidenum">
              <a:rPr lang="en-US" smtClean="0"/>
              <a:t>11</a:t>
            </a:fld>
            <a:endParaRPr lang="en-US"/>
          </a:p>
        </p:txBody>
      </p:sp>
    </p:spTree>
    <p:extLst>
      <p:ext uri="{BB962C8B-B14F-4D97-AF65-F5344CB8AC3E}">
        <p14:creationId xmlns:p14="http://schemas.microsoft.com/office/powerpoint/2010/main" val="3060391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CD4C7C-590F-EB77-42C3-73214B0B2DE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A15F43A-86BD-AF48-02A3-59589494157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88EC27F-2BD7-61BA-9870-E0E5E4DC1D2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DEEB35A-4DA8-B57B-E6DA-D52B9C904EDD}"/>
              </a:ext>
            </a:extLst>
          </p:cNvPr>
          <p:cNvSpPr>
            <a:spLocks noGrp="1"/>
          </p:cNvSpPr>
          <p:nvPr>
            <p:ph type="sldNum" sz="quarter" idx="5"/>
          </p:nvPr>
        </p:nvSpPr>
        <p:spPr/>
        <p:txBody>
          <a:bodyPr/>
          <a:lstStyle/>
          <a:p>
            <a:fld id="{88B3A9A2-A8E6-44B9-B8F3-91C5FB4F6B08}" type="slidenum">
              <a:rPr lang="en-US" smtClean="0"/>
              <a:t>12</a:t>
            </a:fld>
            <a:endParaRPr lang="en-US"/>
          </a:p>
        </p:txBody>
      </p:sp>
    </p:spTree>
    <p:extLst>
      <p:ext uri="{BB962C8B-B14F-4D97-AF65-F5344CB8AC3E}">
        <p14:creationId xmlns:p14="http://schemas.microsoft.com/office/powerpoint/2010/main" val="19593017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8AD5DD-F7CA-490F-504B-FD04DB90349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62538D-E1AF-DAB4-965C-54A2901EFFE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FE8E13F-EC88-FC59-E908-CF5D1C6BA1B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A7F2924-A12F-3566-9342-C69177F50711}"/>
              </a:ext>
            </a:extLst>
          </p:cNvPr>
          <p:cNvSpPr>
            <a:spLocks noGrp="1"/>
          </p:cNvSpPr>
          <p:nvPr>
            <p:ph type="sldNum" sz="quarter" idx="5"/>
          </p:nvPr>
        </p:nvSpPr>
        <p:spPr/>
        <p:txBody>
          <a:bodyPr/>
          <a:lstStyle/>
          <a:p>
            <a:fld id="{88B3A9A2-A8E6-44B9-B8F3-91C5FB4F6B08}" type="slidenum">
              <a:rPr lang="en-US" smtClean="0"/>
              <a:t>13</a:t>
            </a:fld>
            <a:endParaRPr lang="en-US"/>
          </a:p>
        </p:txBody>
      </p:sp>
    </p:spTree>
    <p:extLst>
      <p:ext uri="{BB962C8B-B14F-4D97-AF65-F5344CB8AC3E}">
        <p14:creationId xmlns:p14="http://schemas.microsoft.com/office/powerpoint/2010/main" val="22689716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1B3530-33F6-D2F6-3D5A-387B50C5D81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D3A4CE6-A6A8-8ED7-5C68-14D1E482D4F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23B38F-4826-D037-CCD2-B4AAD123916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043897E-3CEA-15F1-F470-3EC8C414806B}"/>
              </a:ext>
            </a:extLst>
          </p:cNvPr>
          <p:cNvSpPr>
            <a:spLocks noGrp="1"/>
          </p:cNvSpPr>
          <p:nvPr>
            <p:ph type="sldNum" sz="quarter" idx="5"/>
          </p:nvPr>
        </p:nvSpPr>
        <p:spPr/>
        <p:txBody>
          <a:bodyPr/>
          <a:lstStyle/>
          <a:p>
            <a:fld id="{88B3A9A2-A8E6-44B9-B8F3-91C5FB4F6B08}" type="slidenum">
              <a:rPr lang="en-US" smtClean="0"/>
              <a:t>14</a:t>
            </a:fld>
            <a:endParaRPr lang="en-US"/>
          </a:p>
        </p:txBody>
      </p:sp>
    </p:spTree>
    <p:extLst>
      <p:ext uri="{BB962C8B-B14F-4D97-AF65-F5344CB8AC3E}">
        <p14:creationId xmlns:p14="http://schemas.microsoft.com/office/powerpoint/2010/main" val="10237185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2</a:t>
            </a:fld>
            <a:endParaRPr lang="en-US"/>
          </a:p>
        </p:txBody>
      </p:sp>
    </p:spTree>
    <p:extLst>
      <p:ext uri="{BB962C8B-B14F-4D97-AF65-F5344CB8AC3E}">
        <p14:creationId xmlns:p14="http://schemas.microsoft.com/office/powerpoint/2010/main" val="1354038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3</a:t>
            </a:fld>
            <a:endParaRPr lang="en-US"/>
          </a:p>
        </p:txBody>
      </p:sp>
    </p:spTree>
    <p:extLst>
      <p:ext uri="{BB962C8B-B14F-4D97-AF65-F5344CB8AC3E}">
        <p14:creationId xmlns:p14="http://schemas.microsoft.com/office/powerpoint/2010/main" val="1523240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4</a:t>
            </a:fld>
            <a:endParaRPr lang="en-US"/>
          </a:p>
        </p:txBody>
      </p:sp>
    </p:spTree>
    <p:extLst>
      <p:ext uri="{BB962C8B-B14F-4D97-AF65-F5344CB8AC3E}">
        <p14:creationId xmlns:p14="http://schemas.microsoft.com/office/powerpoint/2010/main" val="27781298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5</a:t>
            </a:fld>
            <a:endParaRPr lang="en-US"/>
          </a:p>
        </p:txBody>
      </p:sp>
    </p:spTree>
    <p:extLst>
      <p:ext uri="{BB962C8B-B14F-4D97-AF65-F5344CB8AC3E}">
        <p14:creationId xmlns:p14="http://schemas.microsoft.com/office/powerpoint/2010/main" val="10044943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DF0874-002A-3ADA-5B0D-2107AC36978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4556EB0-D9C8-4B1E-BA4F-9D9A6300136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19456AF-F741-10D4-7898-6AC453E943A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37C7B83-50C8-C516-ED77-C16A9584B122}"/>
              </a:ext>
            </a:extLst>
          </p:cNvPr>
          <p:cNvSpPr>
            <a:spLocks noGrp="1"/>
          </p:cNvSpPr>
          <p:nvPr>
            <p:ph type="sldNum" sz="quarter" idx="5"/>
          </p:nvPr>
        </p:nvSpPr>
        <p:spPr/>
        <p:txBody>
          <a:bodyPr/>
          <a:lstStyle/>
          <a:p>
            <a:fld id="{88B3A9A2-A8E6-44B9-B8F3-91C5FB4F6B08}" type="slidenum">
              <a:rPr lang="en-US" smtClean="0"/>
              <a:t>6</a:t>
            </a:fld>
            <a:endParaRPr lang="en-US"/>
          </a:p>
        </p:txBody>
      </p:sp>
    </p:spTree>
    <p:extLst>
      <p:ext uri="{BB962C8B-B14F-4D97-AF65-F5344CB8AC3E}">
        <p14:creationId xmlns:p14="http://schemas.microsoft.com/office/powerpoint/2010/main" val="33400662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8</a:t>
            </a:fld>
            <a:endParaRPr lang="en-US"/>
          </a:p>
        </p:txBody>
      </p:sp>
    </p:spTree>
    <p:extLst>
      <p:ext uri="{BB962C8B-B14F-4D97-AF65-F5344CB8AC3E}">
        <p14:creationId xmlns:p14="http://schemas.microsoft.com/office/powerpoint/2010/main" val="843125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9</a:t>
            </a:fld>
            <a:endParaRPr lang="en-US"/>
          </a:p>
        </p:txBody>
      </p:sp>
    </p:spTree>
    <p:extLst>
      <p:ext uri="{BB962C8B-B14F-4D97-AF65-F5344CB8AC3E}">
        <p14:creationId xmlns:p14="http://schemas.microsoft.com/office/powerpoint/2010/main" val="15954922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10</a:t>
            </a:fld>
            <a:endParaRPr lang="en-US"/>
          </a:p>
        </p:txBody>
      </p:sp>
    </p:spTree>
    <p:extLst>
      <p:ext uri="{BB962C8B-B14F-4D97-AF65-F5344CB8AC3E}">
        <p14:creationId xmlns:p14="http://schemas.microsoft.com/office/powerpoint/2010/main" val="37122100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6.xml"/></Relationships>
</file>

<file path=ppt/slideLayouts/_rels/slideLayout131.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6.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32.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6.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32.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92.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060228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8"/>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3946221966"/>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8921798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2"/>
            <a:ext cx="3965576" cy="3752837"/>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2"/>
            <a:ext cx="3965576" cy="3752837"/>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45492888"/>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40" y="1028701"/>
            <a:ext cx="3970337" cy="628631"/>
          </a:xfrm>
          <a:prstGeom prst="rect">
            <a:avLst/>
          </a:prstGeom>
        </p:spPr>
        <p:txBody>
          <a:bodyPr anchor="t">
            <a:normAutofit/>
          </a:bodyPr>
          <a:lstStyle>
            <a:lvl1pPr marL="0" indent="0">
              <a:buNone/>
              <a:defRPr sz="1350" b="1">
                <a:solidFill>
                  <a:srgbClr val="393A39"/>
                </a:solidFill>
                <a:latin typeface="Lato" panose="020F0502020204030203"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40" y="1657333"/>
            <a:ext cx="3970337" cy="3124205"/>
          </a:xfrm>
          <a:prstGeom prst="rect">
            <a:avLst/>
          </a:prstGeom>
        </p:spPr>
        <p:txBody>
          <a:bodyPr>
            <a:normAutofit/>
          </a:bodyPr>
          <a:lstStyle>
            <a:lvl1pPr>
              <a:lnSpc>
                <a:spcPct val="100000"/>
              </a:lnSpc>
              <a:defRPr sz="1200">
                <a:solidFill>
                  <a:srgbClr val="393A39"/>
                </a:solidFill>
                <a:latin typeface="Lato" panose="020F0502020204030203" pitchFamily="34" charset="0"/>
              </a:defRPr>
            </a:lvl1pPr>
            <a:lvl2pPr>
              <a:lnSpc>
                <a:spcPct val="100000"/>
              </a:lnSpc>
              <a:defRPr sz="1050">
                <a:solidFill>
                  <a:srgbClr val="393A39"/>
                </a:solidFill>
                <a:latin typeface="Lato" panose="020F0502020204030203" pitchFamily="34" charset="0"/>
              </a:defRPr>
            </a:lvl2pPr>
            <a:lvl3pPr>
              <a:lnSpc>
                <a:spcPct val="100000"/>
              </a:lnSpc>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350" b="1">
                <a:solidFill>
                  <a:srgbClr val="393A39"/>
                </a:solidFill>
                <a:latin typeface="Lato" panose="020F0502020204030203"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50"/>
            <a:ext cx="3971926" cy="3124187"/>
          </a:xfrm>
          <a:prstGeom prst="rect">
            <a:avLst/>
          </a:prstGeom>
        </p:spPr>
        <p:txBody>
          <a:bodyPr>
            <a:normAutofit/>
          </a:bodyPr>
          <a:lstStyle>
            <a:lvl1pPr>
              <a:lnSpc>
                <a:spcPct val="100000"/>
              </a:lnSpc>
              <a:defRPr sz="1200">
                <a:solidFill>
                  <a:srgbClr val="393A39"/>
                </a:solidFill>
                <a:latin typeface="Lato" panose="020F0502020204030203" pitchFamily="34" charset="0"/>
              </a:defRPr>
            </a:lvl1pPr>
            <a:lvl2pPr>
              <a:lnSpc>
                <a:spcPct val="100000"/>
              </a:lnSpc>
              <a:defRPr sz="1050">
                <a:solidFill>
                  <a:srgbClr val="393A39"/>
                </a:solidFill>
                <a:latin typeface="Lato" panose="020F0502020204030203" pitchFamily="34" charset="0"/>
              </a:defRPr>
            </a:lvl2pPr>
            <a:lvl3pPr>
              <a:lnSpc>
                <a:spcPct val="100000"/>
              </a:lnSpc>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769415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563" i="1">
                <a:solidFill>
                  <a:srgbClr val="393A39"/>
                </a:solidFill>
              </a:defRPr>
            </a:lvl1pPr>
            <a:lvl2pPr marL="342900" indent="0">
              <a:buNone/>
              <a:defRPr/>
            </a:lvl2pPr>
            <a:lvl3pPr marL="685800" indent="0">
              <a:buNone/>
              <a:defRPr/>
            </a:lvl3pPr>
          </a:lstStyle>
          <a:p>
            <a:pPr lvl="0"/>
            <a:r>
              <a:rPr lang="en-US"/>
              <a:t>Click to edit Master text styles</a:t>
            </a:r>
          </a:p>
        </p:txBody>
      </p:sp>
    </p:spTree>
    <p:extLst>
      <p:ext uri="{BB962C8B-B14F-4D97-AF65-F5344CB8AC3E}">
        <p14:creationId xmlns:p14="http://schemas.microsoft.com/office/powerpoint/2010/main" val="428631089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603161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200">
                <a:solidFill>
                  <a:srgbClr val="393A39"/>
                </a:solidFill>
                <a:latin typeface="Lato" panose="020F0502020204030203" pitchFamily="34" charset="0"/>
              </a:defRPr>
            </a:lvl1pPr>
            <a:lvl2pPr>
              <a:defRPr sz="1050">
                <a:solidFill>
                  <a:srgbClr val="393A39"/>
                </a:solidFill>
                <a:latin typeface="Lato" panose="020F0502020204030203" pitchFamily="34" charset="0"/>
              </a:defRPr>
            </a:lvl2pPr>
            <a:lvl3pPr>
              <a:defRPr sz="900">
                <a:solidFill>
                  <a:srgbClr val="393A39"/>
                </a:solidFill>
                <a:latin typeface="Lato" panose="020F0502020204030203" pitchFamily="34" charset="0"/>
              </a:defRPr>
            </a:lvl3pPr>
            <a:lvl4pPr marL="1028700" indent="0">
              <a:buNone/>
              <a:defRPr sz="1500">
                <a:latin typeface="Lato" panose="020F0502020204030203" pitchFamily="34" charset="0"/>
              </a:defRPr>
            </a:lvl4pPr>
            <a:lvl5pPr marL="1371600" indent="0">
              <a:buNone/>
              <a:defRPr sz="1500">
                <a:latin typeface="Lato" panose="020F0502020204030203" pitchFamily="34" charset="0"/>
              </a:defRPr>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40" y="742950"/>
            <a:ext cx="2949575" cy="800100"/>
          </a:xfrm>
          <a:prstGeom prst="rect">
            <a:avLst/>
          </a:prstGeom>
        </p:spPr>
        <p:txBody>
          <a:bodyPr anchor="b">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40" y="1543051"/>
            <a:ext cx="2949575" cy="2859088"/>
          </a:xfrm>
          <a:prstGeom prst="rect">
            <a:avLst/>
          </a:prstGeom>
        </p:spPr>
        <p:txBody>
          <a:bodyPr>
            <a:normAutofit/>
          </a:bodyPr>
          <a:lstStyle>
            <a:lvl1pPr>
              <a:lnSpc>
                <a:spcPct val="100000"/>
              </a:lnSpc>
              <a:defRPr sz="1050">
                <a:solidFill>
                  <a:srgbClr val="393A39"/>
                </a:solidFill>
                <a:latin typeface="Lato" panose="020F0502020204030203" pitchFamily="34" charset="0"/>
              </a:defRPr>
            </a:lvl1pPr>
            <a:lvl2pPr>
              <a:lnSpc>
                <a:spcPct val="100000"/>
              </a:lnSpc>
              <a:defRPr sz="900">
                <a:solidFill>
                  <a:srgbClr val="393A39"/>
                </a:solidFill>
                <a:latin typeface="Lato" panose="020F0502020204030203" pitchFamily="34" charset="0"/>
              </a:defRPr>
            </a:lvl2pPr>
            <a:lvl3pPr>
              <a:lnSpc>
                <a:spcPct val="100000"/>
              </a:lnSpc>
              <a:defRPr sz="825">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9"/>
            <a:ext cx="1981200" cy="531811"/>
          </a:xfrm>
        </p:spPr>
        <p:txBody>
          <a:bodyPr>
            <a:normAutofit/>
          </a:bodyPr>
          <a:lstStyle>
            <a:lvl1pPr marL="0" indent="0">
              <a:buNone/>
              <a:defRPr sz="6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106414466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40" y="742950"/>
            <a:ext cx="2949575" cy="800100"/>
          </a:xfrm>
          <a:prstGeom prst="rect">
            <a:avLst/>
          </a:prstGeom>
        </p:spPr>
        <p:txBody>
          <a:bodyPr anchor="b">
            <a:normAutofit/>
          </a:bodyPr>
          <a:lstStyle>
            <a:lvl1pPr>
              <a:defRPr sz="18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40" y="1543051"/>
            <a:ext cx="2949575" cy="2859088"/>
          </a:xfrm>
          <a:prstGeom prst="rect">
            <a:avLst/>
          </a:prstGeom>
        </p:spPr>
        <p:txBody>
          <a:bodyPr>
            <a:normAutofit/>
          </a:bodyPr>
          <a:lstStyle>
            <a:lvl1pPr>
              <a:lnSpc>
                <a:spcPct val="100000"/>
              </a:lnSpc>
              <a:defRPr sz="1050">
                <a:solidFill>
                  <a:srgbClr val="393A39"/>
                </a:solidFill>
                <a:latin typeface="Lato" panose="020F0502020204030203" pitchFamily="34" charset="0"/>
              </a:defRPr>
            </a:lvl1pPr>
            <a:lvl2pPr>
              <a:lnSpc>
                <a:spcPct val="100000"/>
              </a:lnSpc>
              <a:defRPr sz="900">
                <a:solidFill>
                  <a:srgbClr val="393A39"/>
                </a:solidFill>
                <a:latin typeface="Lato" panose="020F0502020204030203" pitchFamily="34" charset="0"/>
              </a:defRPr>
            </a:lvl2pPr>
            <a:lvl3pPr>
              <a:lnSpc>
                <a:spcPct val="100000"/>
              </a:lnSpc>
              <a:defRPr sz="825">
                <a:solidFill>
                  <a:srgbClr val="393A39"/>
                </a:solidFill>
                <a:latin typeface="Lato" panose="020F0502020204030203" pitchFamily="34" charset="0"/>
              </a:defRPr>
            </a:lvl3pPr>
            <a:lvl4pPr marL="1028700" indent="0">
              <a:buNone/>
              <a:defRPr sz="900">
                <a:latin typeface="Lato" panose="020F0502020204030203" pitchFamily="34" charset="0"/>
              </a:defRPr>
            </a:lvl4pPr>
            <a:lvl5pPr marL="1371600" indent="0">
              <a:buNone/>
              <a:defRPr sz="9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389412842"/>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006598951"/>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3"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3"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9"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9"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2881469192"/>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2631006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17736790"/>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36550534"/>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2204788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9" y="1028701"/>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9" y="1657332"/>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49"/>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9788203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750" i="1">
                <a:solidFill>
                  <a:srgbClr val="393A39"/>
                </a:solidFill>
              </a:defRPr>
            </a:lvl1pPr>
            <a:lvl2pPr marL="457189" indent="0">
              <a:buNone/>
              <a:defRPr/>
            </a:lvl2pPr>
            <a:lvl3pPr marL="914378" indent="0">
              <a:buNone/>
              <a:defRPr/>
            </a:lvl3pPr>
          </a:lstStyle>
          <a:p>
            <a:pPr lvl="0"/>
            <a:r>
              <a:rPr lang="en-US"/>
              <a:t>Click to edit Master text styles</a:t>
            </a:r>
          </a:p>
        </p:txBody>
      </p:sp>
    </p:spTree>
    <p:extLst>
      <p:ext uri="{BB962C8B-B14F-4D97-AF65-F5344CB8AC3E}">
        <p14:creationId xmlns:p14="http://schemas.microsoft.com/office/powerpoint/2010/main" val="1598858302"/>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3925169"/>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9"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8"/>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2827932090"/>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70603906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2826201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181600395"/>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3"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3"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9"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9"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25715899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6400800" y="209550"/>
            <a:ext cx="2514600" cy="47244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55642551"/>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753003884"/>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82453993"/>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78465023"/>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9" y="1028701"/>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9" y="1657332"/>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49"/>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08417213"/>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189" indent="0">
              <a:buNone/>
              <a:defRPr/>
            </a:lvl2pPr>
            <a:lvl3pPr marL="914378" indent="0">
              <a:buNone/>
              <a:defRPr/>
            </a:lvl3pPr>
          </a:lstStyle>
          <a:p>
            <a:pPr lvl="0"/>
            <a:r>
              <a:rPr lang="en-US"/>
              <a:t>Click to edit Master text styles</a:t>
            </a:r>
          </a:p>
        </p:txBody>
      </p:sp>
    </p:spTree>
    <p:extLst>
      <p:ext uri="{BB962C8B-B14F-4D97-AF65-F5344CB8AC3E}">
        <p14:creationId xmlns:p14="http://schemas.microsoft.com/office/powerpoint/2010/main" val="4083957239"/>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0339498"/>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37609806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4756396"/>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333751121"/>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42693221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593641237"/>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702156085"/>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958233369"/>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5213223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684793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7225046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5626852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726192"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726192"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8952598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726191"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726191"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6987211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66120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0945016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221900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5011363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512529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552093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23047642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49531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304665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8167163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2457263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5538045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3"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3"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9"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9"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19840343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52832392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28639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68177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6299351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32269534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61894784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dirty="0"/>
              <a:t>Section subtitle</a:t>
            </a:r>
          </a:p>
        </p:txBody>
      </p:sp>
    </p:spTree>
    <p:extLst>
      <p:ext uri="{BB962C8B-B14F-4D97-AF65-F5344CB8AC3E}">
        <p14:creationId xmlns:p14="http://schemas.microsoft.com/office/powerpoint/2010/main" val="110088180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957986"/>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7867454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9991963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245578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26550104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99231191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085798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48538240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10286044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55980792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234870575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3970842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83063923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0441854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5"/>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6675"/>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4212467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20478756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406049082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CD8A0CAE-EB69-8B4A-8FD3-105C3132143E}"/>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3257551"/>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58950529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89102275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6"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2"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3"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35297063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9" y="2266951"/>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57362067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58488794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44910926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8137156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57865134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1"/>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Tree>
    <p:extLst>
      <p:ext uri="{BB962C8B-B14F-4D97-AF65-F5344CB8AC3E}">
        <p14:creationId xmlns:p14="http://schemas.microsoft.com/office/powerpoint/2010/main" val="14796658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8145515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5543739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50985365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4028966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306858549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308492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2631214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6"/>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6"/>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4459827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221199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42884564-BF92-DEC3-5831-8633D5487C8B}"/>
              </a:ext>
            </a:extLst>
          </p:cNvPr>
          <p:cNvSpPr/>
          <p:nvPr/>
        </p:nvSpPr>
        <p:spPr>
          <a:xfrm>
            <a:off x="33249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ectangle 18">
            <a:extLst>
              <a:ext uri="{FF2B5EF4-FFF2-40B4-BE49-F238E27FC236}">
                <a16:creationId xmlns:a16="http://schemas.microsoft.com/office/drawing/2014/main" id="{79D9CDFF-245F-98BE-4166-91FDB7B98DF8}"/>
              </a:ext>
            </a:extLst>
          </p:cNvPr>
          <p:cNvSpPr/>
          <p:nvPr/>
        </p:nvSpPr>
        <p:spPr>
          <a:xfrm>
            <a:off x="467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7"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0452967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8"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461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46121"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1"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791372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9" y="1028701"/>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9" y="1657332"/>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49"/>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2994695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3381439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3"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3" y="819150"/>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965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1935313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9"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7" name="Rectangle 16">
            <a:extLst>
              <a:ext uri="{FF2B5EF4-FFF2-40B4-BE49-F238E27FC236}">
                <a16:creationId xmlns:a16="http://schemas.microsoft.com/office/drawing/2014/main" id="{5B7F8B45-2942-FFC7-D3E1-885DFB4F2996}"/>
              </a:ext>
            </a:extLst>
          </p:cNvPr>
          <p:cNvSpPr/>
          <p:nvPr/>
        </p:nvSpPr>
        <p:spPr>
          <a:xfrm>
            <a:off x="4782809" y="1338056"/>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Rectangle 15">
            <a:extLst>
              <a:ext uri="{FF2B5EF4-FFF2-40B4-BE49-F238E27FC236}">
                <a16:creationId xmlns:a16="http://schemas.microsoft.com/office/drawing/2014/main" id="{20A0D4FB-E53C-992F-1223-76C9CEAFB374}"/>
              </a:ext>
            </a:extLst>
          </p:cNvPr>
          <p:cNvSpPr/>
          <p:nvPr/>
        </p:nvSpPr>
        <p:spPr>
          <a:xfrm>
            <a:off x="457201"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Rectangle 14">
            <a:extLst>
              <a:ext uri="{FF2B5EF4-FFF2-40B4-BE49-F238E27FC236}">
                <a16:creationId xmlns:a16="http://schemas.microsoft.com/office/drawing/2014/main" id="{EE0EDB29-4637-0289-6363-D852B2A703B3}"/>
              </a:ext>
            </a:extLst>
          </p:cNvPr>
          <p:cNvSpPr/>
          <p:nvPr/>
        </p:nvSpPr>
        <p:spPr>
          <a:xfrm>
            <a:off x="449705" y="134227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200" y="133350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3" y="1336235"/>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3" y="338146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200" y="3389548"/>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53923613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3204321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2914850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0411052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3"/>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2962389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3468796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914756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620578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189" indent="0">
              <a:buNone/>
              <a:defRPr/>
            </a:lvl2pPr>
            <a:lvl3pPr marL="914378" indent="0">
              <a:buNone/>
              <a:defRPr/>
            </a:lvl3pPr>
          </a:lstStyle>
          <a:p>
            <a:pPr lvl="0"/>
            <a:r>
              <a:rPr lang="en-US"/>
              <a:t>Edit Master text styles</a:t>
            </a:r>
          </a:p>
        </p:txBody>
      </p:sp>
    </p:spTree>
    <p:extLst>
      <p:ext uri="{BB962C8B-B14F-4D97-AF65-F5344CB8AC3E}">
        <p14:creationId xmlns:p14="http://schemas.microsoft.com/office/powerpoint/2010/main" val="422428949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4368960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2264563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6432560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126443889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105324110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39979636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85195032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8714198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21822068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7320835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20667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16612405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7160903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980791496"/>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8"/>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8"/>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78" indent="0">
              <a:buNone/>
              <a:defRPr sz="2000">
                <a:solidFill>
                  <a:schemeClr val="tx1">
                    <a:tint val="75000"/>
                  </a:schemeClr>
                </a:solidFill>
              </a:defRPr>
            </a:lvl2pPr>
            <a:lvl3pPr marL="914355"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4"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2751712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2"/>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2"/>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32" indent="0">
              <a:buNone/>
              <a:defRPr sz="1200">
                <a:latin typeface="Lato" panose="020F0502020204030203" pitchFamily="34" charset="0"/>
              </a:defRPr>
            </a:lvl4pPr>
            <a:lvl5pPr marL="1828709"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6414489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39393897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48171080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2"/>
            <a:ext cx="8062912" cy="2139950"/>
          </a:xfrm>
          <a:prstGeom prst="rect">
            <a:avLst/>
          </a:prstGeom>
        </p:spPr>
        <p:txBody>
          <a:bodyPr anchor="b">
            <a:normAutofit/>
          </a:bodyPr>
          <a:lstStyle>
            <a:lvl1pPr>
              <a:defRPr sz="27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1"/>
            <a:ext cx="1837944" cy="349250"/>
          </a:xfrm>
          <a:prstGeom prst="rect">
            <a:avLst/>
          </a:prstGeom>
        </p:spPr>
        <p:txBody>
          <a:bodyPr anchor="b">
            <a:normAutofit/>
          </a:bodyPr>
          <a:lstStyle>
            <a:lvl1pPr marL="0" indent="0">
              <a:spcBef>
                <a:spcPts val="75"/>
              </a:spcBef>
              <a:buNone/>
              <a:defRPr sz="1350">
                <a:solidFill>
                  <a:srgbClr val="393A39"/>
                </a:solidFill>
                <a:latin typeface="Lato" panose="020F0502020204030203"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1"/>
            <a:ext cx="1837944" cy="453190"/>
          </a:xfrm>
          <a:prstGeom prst="rect">
            <a:avLst/>
          </a:prstGeom>
        </p:spPr>
        <p:txBody>
          <a:bodyPr>
            <a:normAutofit/>
          </a:bodyPr>
          <a:lstStyle>
            <a:lvl1pPr marL="0" indent="0">
              <a:spcBef>
                <a:spcPts val="75"/>
              </a:spcBef>
              <a:buNone/>
              <a:defRPr sz="900" b="0" i="0">
                <a:solidFill>
                  <a:srgbClr val="393A39"/>
                </a:solidFill>
                <a:latin typeface="Lato Light" panose="020F0302020204030203" pitchFamily="34" charset="77"/>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1"/>
            <a:ext cx="1837944" cy="349250"/>
          </a:xfrm>
          <a:prstGeom prst="rect">
            <a:avLst/>
          </a:prstGeom>
        </p:spPr>
        <p:txBody>
          <a:bodyPr anchor="b">
            <a:normAutofit/>
          </a:bodyPr>
          <a:lstStyle>
            <a:lvl1pPr marL="0" indent="0">
              <a:spcBef>
                <a:spcPts val="75"/>
              </a:spcBef>
              <a:buNone/>
              <a:defRPr sz="1350">
                <a:solidFill>
                  <a:srgbClr val="393A39"/>
                </a:solidFill>
                <a:latin typeface="Lato" panose="020F0502020204030203"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1"/>
            <a:ext cx="1837944" cy="453190"/>
          </a:xfrm>
          <a:prstGeom prst="rect">
            <a:avLst/>
          </a:prstGeom>
        </p:spPr>
        <p:txBody>
          <a:bodyPr>
            <a:normAutofit/>
          </a:bodyPr>
          <a:lstStyle>
            <a:lvl1pPr marL="0" indent="0">
              <a:spcBef>
                <a:spcPts val="75"/>
              </a:spcBef>
              <a:buNone/>
              <a:defRPr sz="900" b="0" i="0">
                <a:solidFill>
                  <a:srgbClr val="393A39"/>
                </a:solidFill>
                <a:latin typeface="Lato Light" panose="020F0302020204030203" pitchFamily="34" charset="77"/>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03581338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2"/>
            <a:ext cx="8062912" cy="2139950"/>
          </a:xfrm>
          <a:prstGeom prst="rect">
            <a:avLst/>
          </a:prstGeom>
        </p:spPr>
        <p:txBody>
          <a:bodyPr anchor="b">
            <a:normAutofit/>
          </a:bodyPr>
          <a:lstStyle>
            <a:lvl1pPr>
              <a:defRPr sz="27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4" y="3436567"/>
            <a:ext cx="1836821" cy="349250"/>
          </a:xfrm>
          <a:prstGeom prst="rect">
            <a:avLst/>
          </a:prstGeom>
        </p:spPr>
        <p:txBody>
          <a:bodyPr anchor="b">
            <a:normAutofit/>
          </a:bodyPr>
          <a:lstStyle>
            <a:lvl1pPr marL="0" indent="0">
              <a:spcBef>
                <a:spcPts val="75"/>
              </a:spcBef>
              <a:buNone/>
              <a:defRPr sz="1350">
                <a:solidFill>
                  <a:srgbClr val="393A39"/>
                </a:solidFill>
                <a:latin typeface="Lato" panose="020F0502020204030203"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4" y="3709617"/>
            <a:ext cx="1836821" cy="453190"/>
          </a:xfrm>
          <a:prstGeom prst="rect">
            <a:avLst/>
          </a:prstGeom>
        </p:spPr>
        <p:txBody>
          <a:bodyPr>
            <a:normAutofit/>
          </a:bodyPr>
          <a:lstStyle>
            <a:lvl1pPr marL="0" indent="0">
              <a:spcBef>
                <a:spcPts val="75"/>
              </a:spcBef>
              <a:buNone/>
              <a:defRPr sz="900" b="0" i="0">
                <a:solidFill>
                  <a:srgbClr val="393A39"/>
                </a:solidFill>
                <a:latin typeface="Lato Light" panose="020F0302020204030203" pitchFamily="34" charset="77"/>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80" y="3436567"/>
            <a:ext cx="1836821" cy="349250"/>
          </a:xfrm>
          <a:prstGeom prst="rect">
            <a:avLst/>
          </a:prstGeom>
        </p:spPr>
        <p:txBody>
          <a:bodyPr anchor="b">
            <a:normAutofit/>
          </a:bodyPr>
          <a:lstStyle>
            <a:lvl1pPr marL="0" indent="0">
              <a:spcBef>
                <a:spcPts val="75"/>
              </a:spcBef>
              <a:buNone/>
              <a:defRPr sz="1350">
                <a:solidFill>
                  <a:srgbClr val="393A39"/>
                </a:solidFill>
                <a:latin typeface="Lato" panose="020F0502020204030203"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80" y="3709617"/>
            <a:ext cx="1836821" cy="453190"/>
          </a:xfrm>
          <a:prstGeom prst="rect">
            <a:avLst/>
          </a:prstGeom>
        </p:spPr>
        <p:txBody>
          <a:bodyPr>
            <a:normAutofit/>
          </a:bodyPr>
          <a:lstStyle>
            <a:lvl1pPr marL="0" indent="0">
              <a:spcBef>
                <a:spcPts val="75"/>
              </a:spcBef>
              <a:buNone/>
              <a:defRPr sz="900" b="0" i="0">
                <a:solidFill>
                  <a:srgbClr val="393A39"/>
                </a:solidFill>
                <a:latin typeface="Lato Light" panose="020F0302020204030203" pitchFamily="34" charset="77"/>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371081690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27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7"/>
            <a:ext cx="7010400" cy="1241425"/>
          </a:xfrm>
          <a:prstGeom prst="rect">
            <a:avLst/>
          </a:prstGeom>
        </p:spPr>
        <p:txBody>
          <a:bodyPr>
            <a:normAutofit/>
          </a:bodyPr>
          <a:lstStyle>
            <a:lvl1pPr marL="0" indent="0" algn="ctr">
              <a:buNone/>
              <a:defRPr sz="1350">
                <a:solidFill>
                  <a:srgbClr val="393A39"/>
                </a:solidFill>
                <a:latin typeface="Lato" panose="020F0502020204030203"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Tree>
    <p:extLst>
      <p:ext uri="{BB962C8B-B14F-4D97-AF65-F5344CB8AC3E}">
        <p14:creationId xmlns:p14="http://schemas.microsoft.com/office/powerpoint/2010/main" val="9961784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image" Target="../media/image1.jp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19" Type="http://schemas.openxmlformats.org/officeDocument/2006/relationships/image" Target="../media/image2.png"/><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26" Type="http://schemas.openxmlformats.org/officeDocument/2006/relationships/slideLayout" Target="../slideLayouts/slideLayout58.xml"/><Relationship Id="rId21" Type="http://schemas.openxmlformats.org/officeDocument/2006/relationships/slideLayout" Target="../slideLayouts/slideLayout53.xml"/><Relationship Id="rId34" Type="http://schemas.openxmlformats.org/officeDocument/2006/relationships/slideLayout" Target="../slideLayouts/slideLayout66.xml"/><Relationship Id="rId42" Type="http://schemas.openxmlformats.org/officeDocument/2006/relationships/slideLayout" Target="../slideLayouts/slideLayout74.xml"/><Relationship Id="rId47" Type="http://schemas.openxmlformats.org/officeDocument/2006/relationships/slideLayout" Target="../slideLayouts/slideLayout79.xml"/><Relationship Id="rId50" Type="http://schemas.openxmlformats.org/officeDocument/2006/relationships/slideLayout" Target="../slideLayouts/slideLayout82.xml"/><Relationship Id="rId55" Type="http://schemas.openxmlformats.org/officeDocument/2006/relationships/slideLayout" Target="../slideLayouts/slideLayout87.xml"/><Relationship Id="rId63" Type="http://schemas.openxmlformats.org/officeDocument/2006/relationships/slideLayout" Target="../slideLayouts/slideLayout95.xml"/><Relationship Id="rId68" Type="http://schemas.openxmlformats.org/officeDocument/2006/relationships/image" Target="../media/image2.png"/><Relationship Id="rId7" Type="http://schemas.openxmlformats.org/officeDocument/2006/relationships/slideLayout" Target="../slideLayouts/slideLayout39.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29" Type="http://schemas.openxmlformats.org/officeDocument/2006/relationships/slideLayout" Target="../slideLayouts/slideLayout61.xml"/><Relationship Id="rId11" Type="http://schemas.openxmlformats.org/officeDocument/2006/relationships/slideLayout" Target="../slideLayouts/slideLayout43.xml"/><Relationship Id="rId24" Type="http://schemas.openxmlformats.org/officeDocument/2006/relationships/slideLayout" Target="../slideLayouts/slideLayout56.xml"/><Relationship Id="rId32" Type="http://schemas.openxmlformats.org/officeDocument/2006/relationships/slideLayout" Target="../slideLayouts/slideLayout64.xml"/><Relationship Id="rId37" Type="http://schemas.openxmlformats.org/officeDocument/2006/relationships/slideLayout" Target="../slideLayouts/slideLayout69.xml"/><Relationship Id="rId40" Type="http://schemas.openxmlformats.org/officeDocument/2006/relationships/slideLayout" Target="../slideLayouts/slideLayout72.xml"/><Relationship Id="rId45" Type="http://schemas.openxmlformats.org/officeDocument/2006/relationships/slideLayout" Target="../slideLayouts/slideLayout77.xml"/><Relationship Id="rId53" Type="http://schemas.openxmlformats.org/officeDocument/2006/relationships/slideLayout" Target="../slideLayouts/slideLayout85.xml"/><Relationship Id="rId58" Type="http://schemas.openxmlformats.org/officeDocument/2006/relationships/slideLayout" Target="../slideLayouts/slideLayout90.xml"/><Relationship Id="rId66" Type="http://schemas.openxmlformats.org/officeDocument/2006/relationships/image" Target="../media/image7.emf"/><Relationship Id="rId5" Type="http://schemas.openxmlformats.org/officeDocument/2006/relationships/slideLayout" Target="../slideLayouts/slideLayout37.xml"/><Relationship Id="rId61" Type="http://schemas.openxmlformats.org/officeDocument/2006/relationships/slideLayout" Target="../slideLayouts/slideLayout93.xml"/><Relationship Id="rId19" Type="http://schemas.openxmlformats.org/officeDocument/2006/relationships/slideLayout" Target="../slideLayouts/slideLayout51.xml"/><Relationship Id="rId14" Type="http://schemas.openxmlformats.org/officeDocument/2006/relationships/slideLayout" Target="../slideLayouts/slideLayout46.xml"/><Relationship Id="rId22" Type="http://schemas.openxmlformats.org/officeDocument/2006/relationships/slideLayout" Target="../slideLayouts/slideLayout54.xml"/><Relationship Id="rId27" Type="http://schemas.openxmlformats.org/officeDocument/2006/relationships/slideLayout" Target="../slideLayouts/slideLayout59.xml"/><Relationship Id="rId30" Type="http://schemas.openxmlformats.org/officeDocument/2006/relationships/slideLayout" Target="../slideLayouts/slideLayout62.xml"/><Relationship Id="rId35" Type="http://schemas.openxmlformats.org/officeDocument/2006/relationships/slideLayout" Target="../slideLayouts/slideLayout67.xml"/><Relationship Id="rId43" Type="http://schemas.openxmlformats.org/officeDocument/2006/relationships/slideLayout" Target="../slideLayouts/slideLayout75.xml"/><Relationship Id="rId48" Type="http://schemas.openxmlformats.org/officeDocument/2006/relationships/slideLayout" Target="../slideLayouts/slideLayout80.xml"/><Relationship Id="rId56" Type="http://schemas.openxmlformats.org/officeDocument/2006/relationships/slideLayout" Target="../slideLayouts/slideLayout88.xml"/><Relationship Id="rId64" Type="http://schemas.openxmlformats.org/officeDocument/2006/relationships/slideLayout" Target="../slideLayouts/slideLayout96.xml"/><Relationship Id="rId8" Type="http://schemas.openxmlformats.org/officeDocument/2006/relationships/slideLayout" Target="../slideLayouts/slideLayout40.xml"/><Relationship Id="rId51" Type="http://schemas.openxmlformats.org/officeDocument/2006/relationships/slideLayout" Target="../slideLayouts/slideLayout83.xml"/><Relationship Id="rId3" Type="http://schemas.openxmlformats.org/officeDocument/2006/relationships/slideLayout" Target="../slideLayouts/slideLayout35.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5" Type="http://schemas.openxmlformats.org/officeDocument/2006/relationships/slideLayout" Target="../slideLayouts/slideLayout57.xml"/><Relationship Id="rId33" Type="http://schemas.openxmlformats.org/officeDocument/2006/relationships/slideLayout" Target="../slideLayouts/slideLayout65.xml"/><Relationship Id="rId38" Type="http://schemas.openxmlformats.org/officeDocument/2006/relationships/slideLayout" Target="../slideLayouts/slideLayout70.xml"/><Relationship Id="rId46" Type="http://schemas.openxmlformats.org/officeDocument/2006/relationships/slideLayout" Target="../slideLayouts/slideLayout78.xml"/><Relationship Id="rId59" Type="http://schemas.openxmlformats.org/officeDocument/2006/relationships/slideLayout" Target="../slideLayouts/slideLayout91.xml"/><Relationship Id="rId67" Type="http://schemas.openxmlformats.org/officeDocument/2006/relationships/image" Target="../media/image8.emf"/><Relationship Id="rId20" Type="http://schemas.openxmlformats.org/officeDocument/2006/relationships/slideLayout" Target="../slideLayouts/slideLayout52.xml"/><Relationship Id="rId41" Type="http://schemas.openxmlformats.org/officeDocument/2006/relationships/slideLayout" Target="../slideLayouts/slideLayout73.xml"/><Relationship Id="rId54" Type="http://schemas.openxmlformats.org/officeDocument/2006/relationships/slideLayout" Target="../slideLayouts/slideLayout86.xml"/><Relationship Id="rId62" Type="http://schemas.openxmlformats.org/officeDocument/2006/relationships/slideLayout" Target="../slideLayouts/slideLayout9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5" Type="http://schemas.openxmlformats.org/officeDocument/2006/relationships/slideLayout" Target="../slideLayouts/slideLayout47.xml"/><Relationship Id="rId23" Type="http://schemas.openxmlformats.org/officeDocument/2006/relationships/slideLayout" Target="../slideLayouts/slideLayout55.xml"/><Relationship Id="rId28" Type="http://schemas.openxmlformats.org/officeDocument/2006/relationships/slideLayout" Target="../slideLayouts/slideLayout60.xml"/><Relationship Id="rId36" Type="http://schemas.openxmlformats.org/officeDocument/2006/relationships/slideLayout" Target="../slideLayouts/slideLayout68.xml"/><Relationship Id="rId49" Type="http://schemas.openxmlformats.org/officeDocument/2006/relationships/slideLayout" Target="../slideLayouts/slideLayout81.xml"/><Relationship Id="rId57" Type="http://schemas.openxmlformats.org/officeDocument/2006/relationships/slideLayout" Target="../slideLayouts/slideLayout89.xml"/><Relationship Id="rId10" Type="http://schemas.openxmlformats.org/officeDocument/2006/relationships/slideLayout" Target="../slideLayouts/slideLayout42.xml"/><Relationship Id="rId31" Type="http://schemas.openxmlformats.org/officeDocument/2006/relationships/slideLayout" Target="../slideLayouts/slideLayout63.xml"/><Relationship Id="rId44" Type="http://schemas.openxmlformats.org/officeDocument/2006/relationships/slideLayout" Target="../slideLayouts/slideLayout76.xml"/><Relationship Id="rId52" Type="http://schemas.openxmlformats.org/officeDocument/2006/relationships/slideLayout" Target="../slideLayouts/slideLayout84.xml"/><Relationship Id="rId60" Type="http://schemas.openxmlformats.org/officeDocument/2006/relationships/slideLayout" Target="../slideLayouts/slideLayout92.xml"/><Relationship Id="rId65" Type="http://schemas.openxmlformats.org/officeDocument/2006/relationships/theme" Target="../theme/theme3.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3" Type="http://schemas.openxmlformats.org/officeDocument/2006/relationships/slideLayout" Target="../slideLayouts/slideLayout45.xml"/><Relationship Id="rId18" Type="http://schemas.openxmlformats.org/officeDocument/2006/relationships/slideLayout" Target="../slideLayouts/slideLayout50.xml"/><Relationship Id="rId39" Type="http://schemas.openxmlformats.org/officeDocument/2006/relationships/slideLayout" Target="../slideLayouts/slideLayout7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04.xml"/><Relationship Id="rId3" Type="http://schemas.openxmlformats.org/officeDocument/2006/relationships/slideLayout" Target="../slideLayouts/slideLayout99.xml"/><Relationship Id="rId7" Type="http://schemas.openxmlformats.org/officeDocument/2006/relationships/slideLayout" Target="../slideLayouts/slideLayout103.xml"/><Relationship Id="rId12" Type="http://schemas.openxmlformats.org/officeDocument/2006/relationships/image" Target="../media/image1.jpg"/><Relationship Id="rId2" Type="http://schemas.openxmlformats.org/officeDocument/2006/relationships/slideLayout" Target="../slideLayouts/slideLayout98.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theme" Target="../theme/theme4.xml"/><Relationship Id="rId5" Type="http://schemas.openxmlformats.org/officeDocument/2006/relationships/slideLayout" Target="../slideLayouts/slideLayout101.xml"/><Relationship Id="rId10" Type="http://schemas.openxmlformats.org/officeDocument/2006/relationships/slideLayout" Target="../slideLayouts/slideLayout106.xml"/><Relationship Id="rId4" Type="http://schemas.openxmlformats.org/officeDocument/2006/relationships/slideLayout" Target="../slideLayouts/slideLayout100.xml"/><Relationship Id="rId9" Type="http://schemas.openxmlformats.org/officeDocument/2006/relationships/slideLayout" Target="../slideLayouts/slideLayout10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4.xml"/><Relationship Id="rId3" Type="http://schemas.openxmlformats.org/officeDocument/2006/relationships/slideLayout" Target="../slideLayouts/slideLayout109.xml"/><Relationship Id="rId7" Type="http://schemas.openxmlformats.org/officeDocument/2006/relationships/slideLayout" Target="../slideLayouts/slideLayout113.xml"/><Relationship Id="rId12" Type="http://schemas.openxmlformats.org/officeDocument/2006/relationships/image" Target="../media/image1.jpg"/><Relationship Id="rId2" Type="http://schemas.openxmlformats.org/officeDocument/2006/relationships/slideLayout" Target="../slideLayouts/slideLayout108.xml"/><Relationship Id="rId1" Type="http://schemas.openxmlformats.org/officeDocument/2006/relationships/slideLayout" Target="../slideLayouts/slideLayout107.xml"/><Relationship Id="rId6" Type="http://schemas.openxmlformats.org/officeDocument/2006/relationships/slideLayout" Target="../slideLayouts/slideLayout112.xml"/><Relationship Id="rId11" Type="http://schemas.openxmlformats.org/officeDocument/2006/relationships/theme" Target="../theme/theme5.xml"/><Relationship Id="rId5" Type="http://schemas.openxmlformats.org/officeDocument/2006/relationships/slideLayout" Target="../slideLayouts/slideLayout111.xml"/><Relationship Id="rId10" Type="http://schemas.openxmlformats.org/officeDocument/2006/relationships/slideLayout" Target="../slideLayouts/slideLayout116.xml"/><Relationship Id="rId4" Type="http://schemas.openxmlformats.org/officeDocument/2006/relationships/slideLayout" Target="../slideLayouts/slideLayout110.xml"/><Relationship Id="rId9" Type="http://schemas.openxmlformats.org/officeDocument/2006/relationships/slideLayout" Target="../slideLayouts/slideLayout11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24.xml"/><Relationship Id="rId13" Type="http://schemas.openxmlformats.org/officeDocument/2006/relationships/slideLayout" Target="../slideLayouts/slideLayout129.xml"/><Relationship Id="rId18" Type="http://schemas.openxmlformats.org/officeDocument/2006/relationships/image" Target="../media/image1.jpg"/><Relationship Id="rId3" Type="http://schemas.openxmlformats.org/officeDocument/2006/relationships/slideLayout" Target="../slideLayouts/slideLayout119.xml"/><Relationship Id="rId7" Type="http://schemas.openxmlformats.org/officeDocument/2006/relationships/slideLayout" Target="../slideLayouts/slideLayout123.xml"/><Relationship Id="rId12" Type="http://schemas.openxmlformats.org/officeDocument/2006/relationships/slideLayout" Target="../slideLayouts/slideLayout128.xml"/><Relationship Id="rId17" Type="http://schemas.openxmlformats.org/officeDocument/2006/relationships/theme" Target="../theme/theme6.xml"/><Relationship Id="rId2" Type="http://schemas.openxmlformats.org/officeDocument/2006/relationships/slideLayout" Target="../slideLayouts/slideLayout118.xml"/><Relationship Id="rId16" Type="http://schemas.openxmlformats.org/officeDocument/2006/relationships/slideLayout" Target="../slideLayouts/slideLayout132.xml"/><Relationship Id="rId1" Type="http://schemas.openxmlformats.org/officeDocument/2006/relationships/slideLayout" Target="../slideLayouts/slideLayout117.xml"/><Relationship Id="rId6" Type="http://schemas.openxmlformats.org/officeDocument/2006/relationships/slideLayout" Target="../slideLayouts/slideLayout122.xml"/><Relationship Id="rId11" Type="http://schemas.openxmlformats.org/officeDocument/2006/relationships/slideLayout" Target="../slideLayouts/slideLayout127.xml"/><Relationship Id="rId5" Type="http://schemas.openxmlformats.org/officeDocument/2006/relationships/slideLayout" Target="../slideLayouts/slideLayout121.xml"/><Relationship Id="rId15" Type="http://schemas.openxmlformats.org/officeDocument/2006/relationships/slideLayout" Target="../slideLayouts/slideLayout131.xml"/><Relationship Id="rId10" Type="http://schemas.openxmlformats.org/officeDocument/2006/relationships/slideLayout" Target="../slideLayouts/slideLayout126.xml"/><Relationship Id="rId19" Type="http://schemas.openxmlformats.org/officeDocument/2006/relationships/image" Target="../media/image2.png"/><Relationship Id="rId4" Type="http://schemas.openxmlformats.org/officeDocument/2006/relationships/slideLayout" Target="../slideLayouts/slideLayout120.xml"/><Relationship Id="rId9" Type="http://schemas.openxmlformats.org/officeDocument/2006/relationships/slideLayout" Target="../slideLayouts/slideLayout125.xml"/><Relationship Id="rId14" Type="http://schemas.openxmlformats.org/officeDocument/2006/relationships/slideLayout" Target="../slideLayouts/slideLayout1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1"/>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584683166"/>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914378"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594" indent="-228594" algn="l" defTabSz="914378"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536561" indent="-285743" algn="l" defTabSz="914378" rtl="0" eaLnBrk="1" latinLnBrk="0" hangingPunct="1">
        <a:lnSpc>
          <a:spcPct val="100000"/>
        </a:lnSpc>
        <a:spcBef>
          <a:spcPts val="500"/>
        </a:spcBef>
        <a:buFontTx/>
        <a:buBlip>
          <a:blip r:embed="rId19"/>
        </a:buBlip>
        <a:defRPr sz="1400" kern="1200">
          <a:solidFill>
            <a:srgbClr val="393A39"/>
          </a:solidFill>
          <a:latin typeface="Lato" panose="020F0502020204030203" pitchFamily="34" charset="0"/>
          <a:ea typeface="+mn-ea"/>
          <a:cs typeface="+mn-cs"/>
        </a:defRPr>
      </a:lvl2pPr>
      <a:lvl3pPr marL="803255" indent="-228594" algn="l" defTabSz="914378"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61548393"/>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6"/>
          <a:srcRect l="24096"/>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7"/>
          <a:stretch>
            <a:fillRect/>
          </a:stretch>
        </p:blipFill>
        <p:spPr>
          <a:xfrm>
            <a:off x="115779" y="223914"/>
            <a:ext cx="752320" cy="69658"/>
          </a:xfrm>
          <a:prstGeom prst="rect">
            <a:avLst/>
          </a:prstGeom>
        </p:spPr>
      </p:pic>
    </p:spTree>
    <p:extLst>
      <p:ext uri="{BB962C8B-B14F-4D97-AF65-F5344CB8AC3E}">
        <p14:creationId xmlns:p14="http://schemas.microsoft.com/office/powerpoint/2010/main" val="1430084794"/>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 id="2147483728" r:id="rId17"/>
    <p:sldLayoutId id="2147483729" r:id="rId18"/>
    <p:sldLayoutId id="2147483730" r:id="rId19"/>
    <p:sldLayoutId id="2147483731" r:id="rId20"/>
    <p:sldLayoutId id="2147483732" r:id="rId21"/>
    <p:sldLayoutId id="2147483733" r:id="rId22"/>
    <p:sldLayoutId id="2147483734" r:id="rId23"/>
    <p:sldLayoutId id="2147483735" r:id="rId24"/>
    <p:sldLayoutId id="2147483736" r:id="rId25"/>
    <p:sldLayoutId id="2147483737" r:id="rId26"/>
    <p:sldLayoutId id="2147483738" r:id="rId27"/>
    <p:sldLayoutId id="2147483739" r:id="rId28"/>
    <p:sldLayoutId id="2147483740" r:id="rId29"/>
    <p:sldLayoutId id="2147483741" r:id="rId30"/>
    <p:sldLayoutId id="2147483742" r:id="rId31"/>
    <p:sldLayoutId id="2147483743" r:id="rId32"/>
    <p:sldLayoutId id="2147483744" r:id="rId33"/>
    <p:sldLayoutId id="2147483745" r:id="rId34"/>
    <p:sldLayoutId id="2147483746" r:id="rId35"/>
    <p:sldLayoutId id="2147483747" r:id="rId36"/>
    <p:sldLayoutId id="2147483748" r:id="rId37"/>
    <p:sldLayoutId id="2147483749" r:id="rId38"/>
    <p:sldLayoutId id="2147483750" r:id="rId39"/>
    <p:sldLayoutId id="2147483751" r:id="rId40"/>
    <p:sldLayoutId id="2147483752" r:id="rId41"/>
    <p:sldLayoutId id="2147483753" r:id="rId42"/>
    <p:sldLayoutId id="2147483754" r:id="rId43"/>
    <p:sldLayoutId id="2147483755" r:id="rId44"/>
    <p:sldLayoutId id="2147483756" r:id="rId45"/>
    <p:sldLayoutId id="2147483757" r:id="rId46"/>
    <p:sldLayoutId id="2147483758" r:id="rId47"/>
    <p:sldLayoutId id="2147483759" r:id="rId48"/>
    <p:sldLayoutId id="2147483760" r:id="rId49"/>
    <p:sldLayoutId id="2147483761" r:id="rId50"/>
    <p:sldLayoutId id="2147483762" r:id="rId51"/>
    <p:sldLayoutId id="2147483763" r:id="rId52"/>
    <p:sldLayoutId id="2147483764" r:id="rId53"/>
    <p:sldLayoutId id="2147483765" r:id="rId54"/>
    <p:sldLayoutId id="2147483766" r:id="rId55"/>
    <p:sldLayoutId id="2147483767" r:id="rId56"/>
    <p:sldLayoutId id="2147483768" r:id="rId57"/>
    <p:sldLayoutId id="2147483769" r:id="rId58"/>
    <p:sldLayoutId id="2147483770" r:id="rId59"/>
    <p:sldLayoutId id="2147483771" r:id="rId60"/>
    <p:sldLayoutId id="2147483772" r:id="rId61"/>
    <p:sldLayoutId id="2147483773" r:id="rId62"/>
    <p:sldLayoutId id="2147483774" r:id="rId63"/>
    <p:sldLayoutId id="2147483775" r:id="rId64"/>
  </p:sldLayoutIdLst>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68"/>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2"/>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527737033"/>
      </p:ext>
    </p:extLst>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Lst>
  <p:txStyles>
    <p:titleStyle>
      <a:lvl1pPr algn="l" defTabSz="685800" rtl="0" eaLnBrk="1" latinLnBrk="0" hangingPunct="1">
        <a:lnSpc>
          <a:spcPct val="90000"/>
        </a:lnSpc>
        <a:spcBef>
          <a:spcPct val="0"/>
        </a:spcBef>
        <a:buNone/>
        <a:defRPr sz="1800" b="1" kern="1200">
          <a:solidFill>
            <a:srgbClr val="1B4D81"/>
          </a:solidFill>
          <a:latin typeface="Lato" panose="020F0502020204030203" pitchFamily="34" charset="0"/>
          <a:ea typeface="+mj-ea"/>
          <a:cs typeface="+mj-cs"/>
        </a:defRPr>
      </a:lvl1pPr>
    </p:titleStyle>
    <p:bodyStyle>
      <a:lvl1pPr marL="171450" indent="-171450" algn="l" defTabSz="685800" rtl="0" eaLnBrk="1" latinLnBrk="0" hangingPunct="1">
        <a:lnSpc>
          <a:spcPct val="100000"/>
        </a:lnSpc>
        <a:spcBef>
          <a:spcPts val="750"/>
        </a:spcBef>
        <a:buFont typeface="Wingdings" pitchFamily="2" charset="2"/>
        <a:buChar char="§"/>
        <a:defRPr sz="1200" kern="1200">
          <a:solidFill>
            <a:srgbClr val="393A39"/>
          </a:solidFill>
          <a:latin typeface="Lato" panose="020F0502020204030203" pitchFamily="34" charset="0"/>
          <a:ea typeface="+mn-ea"/>
          <a:cs typeface="+mn-cs"/>
        </a:defRPr>
      </a:lvl1pPr>
      <a:lvl2pPr marL="514350" indent="-171450" algn="l" defTabSz="685800" rtl="0" eaLnBrk="1" latinLnBrk="0" hangingPunct="1">
        <a:lnSpc>
          <a:spcPct val="100000"/>
        </a:lnSpc>
        <a:spcBef>
          <a:spcPts val="375"/>
        </a:spcBef>
        <a:buFont typeface="Lato" panose="020F0502020204030203" pitchFamily="34" charset="0"/>
        <a:buChar char="-"/>
        <a:defRPr sz="1050" kern="1200">
          <a:solidFill>
            <a:srgbClr val="393A39"/>
          </a:solidFill>
          <a:latin typeface="Lato" panose="020F0502020204030203" pitchFamily="34" charset="0"/>
          <a:ea typeface="+mn-ea"/>
          <a:cs typeface="+mn-cs"/>
        </a:defRPr>
      </a:lvl2pPr>
      <a:lvl3pPr marL="857250" indent="-171450" algn="l" defTabSz="685800" rtl="0" eaLnBrk="1" latinLnBrk="0" hangingPunct="1">
        <a:lnSpc>
          <a:spcPct val="100000"/>
        </a:lnSpc>
        <a:spcBef>
          <a:spcPts val="375"/>
        </a:spcBef>
        <a:buFont typeface="Arial" panose="020B0604020202020204" pitchFamily="34" charset="0"/>
        <a:buChar char="•"/>
        <a:defRPr sz="900" kern="1200">
          <a:solidFill>
            <a:srgbClr val="393A39"/>
          </a:solidFill>
          <a:latin typeface="Lato" panose="020F0502020204030203" pitchFamily="34" charset="0"/>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825" kern="1200">
          <a:solidFill>
            <a:schemeClr val="tx1"/>
          </a:solidFill>
          <a:latin typeface="Lato" panose="020F0502020204030203" pitchFamily="34" charset="0"/>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825" kern="1200">
          <a:solidFill>
            <a:schemeClr val="tx1"/>
          </a:solidFill>
          <a:latin typeface="Lato" panose="020F0502020204030203"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1"/>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640500867"/>
      </p:ext>
    </p:extLst>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Lst>
  <p:txStyles>
    <p:titleStyle>
      <a:lvl1pPr algn="l" defTabSz="914378"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594" indent="-228594" algn="l" defTabSz="914378"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685783" indent="-228594" algn="l" defTabSz="914378" rtl="0" eaLnBrk="1" latinLnBrk="0" hangingPunct="1">
        <a:lnSpc>
          <a:spcPct val="100000"/>
        </a:lnSpc>
        <a:spcBef>
          <a:spcPts val="500"/>
        </a:spcBef>
        <a:buFont typeface="STIXGeneral-Regular" pitchFamily="2" charset="2"/>
        <a:buChar char="⎯"/>
        <a:defRPr sz="1400" kern="1200">
          <a:solidFill>
            <a:srgbClr val="393A39"/>
          </a:solidFill>
          <a:latin typeface="Lato" panose="020F0502020204030203" pitchFamily="34" charset="0"/>
          <a:ea typeface="+mn-ea"/>
          <a:cs typeface="+mn-cs"/>
        </a:defRPr>
      </a:lvl2pPr>
      <a:lvl3pPr marL="1142972" indent="-228594" algn="l" defTabSz="914378"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1"/>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342039566"/>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 id="2147483810" r:id="rId12"/>
    <p:sldLayoutId id="2147483811" r:id="rId13"/>
    <p:sldLayoutId id="2147483812" r:id="rId14"/>
    <p:sldLayoutId id="2147483813" r:id="rId15"/>
    <p:sldLayoutId id="2147483814" r:id="rId16"/>
  </p:sldLayoutIdLst>
  <p:txStyles>
    <p:titleStyle>
      <a:lvl1pPr algn="l" defTabSz="914378"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33.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43.xml"/><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43.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43.xml"/><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44.xml"/><Relationship Id="rId5" Type="http://schemas.openxmlformats.org/officeDocument/2006/relationships/image" Target="../media/image31.png"/><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44.xml"/><Relationship Id="rId5" Type="http://schemas.openxmlformats.org/officeDocument/2006/relationships/image" Target="../media/image34.png"/><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9.xml"/></Relationships>
</file>

<file path=ppt/slides/_rels/slide2.xml.rels><?xml version="1.0" encoding="UTF-8" standalone="yes"?>
<Relationships xmlns="http://schemas.openxmlformats.org/package/2006/relationships"><Relationship Id="rId3" Type="http://schemas.openxmlformats.org/officeDocument/2006/relationships/hyperlink" Target="https://www.comsol.com/model/129911" TargetMode="External"/><Relationship Id="rId2" Type="http://schemas.openxmlformats.org/officeDocument/2006/relationships/notesSlide" Target="../notesSlides/notesSlide2.xml"/><Relationship Id="rId1" Type="http://schemas.openxmlformats.org/officeDocument/2006/relationships/slideLayout" Target="../slideLayouts/slideLayout38.xml"/><Relationship Id="rId4" Type="http://schemas.openxmlformats.org/officeDocument/2006/relationships/hyperlink" Target="https://www.comsol.com/model/141041/"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38.xml"/><Relationship Id="rId5" Type="http://schemas.openxmlformats.org/officeDocument/2006/relationships/hyperlink" Target="https://www.comsol.com/model/input-impedance-of-a-tube-and-coupler-measurement-setup-time-domain-mor-using-partial-fraction-fit-129911" TargetMode="External"/><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48.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48.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53.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48.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4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66950"/>
            <a:ext cx="8062912" cy="2139950"/>
          </a:xfrm>
        </p:spPr>
        <p:txBody>
          <a:bodyPr/>
          <a:lstStyle/>
          <a:p>
            <a:r>
              <a:rPr lang="en-US" dirty="0"/>
              <a:t>Balanced Armature Transducer —</a:t>
            </a:r>
            <a:br>
              <a:rPr lang="en-US" dirty="0"/>
            </a:br>
            <a:r>
              <a:rPr lang="en-US" dirty="0"/>
              <a:t>Time Domain Analysis</a:t>
            </a:r>
          </a:p>
        </p:txBody>
      </p:sp>
      <p:pic>
        <p:nvPicPr>
          <p:cNvPr id="6" name="Picture 5">
            <a:extLst>
              <a:ext uri="{FF2B5EF4-FFF2-40B4-BE49-F238E27FC236}">
                <a16:creationId xmlns:a16="http://schemas.microsoft.com/office/drawing/2014/main" id="{441DF84E-CA66-B536-4ECA-AA09A62A93C3}"/>
              </a:ext>
            </a:extLst>
          </p:cNvPr>
          <p:cNvPicPr>
            <a:picLocks noChangeAspect="1"/>
          </p:cNvPicPr>
          <p:nvPr/>
        </p:nvPicPr>
        <p:blipFill>
          <a:blip r:embed="rId3"/>
          <a:stretch>
            <a:fillRect/>
          </a:stretch>
        </p:blipFill>
        <p:spPr>
          <a:xfrm>
            <a:off x="4191000" y="285750"/>
            <a:ext cx="4849500" cy="2874625"/>
          </a:xfrm>
          <a:prstGeom prst="rect">
            <a:avLst/>
          </a:prstGeom>
        </p:spPr>
      </p:pic>
    </p:spTree>
    <p:extLst>
      <p:ext uri="{BB962C8B-B14F-4D97-AF65-F5344CB8AC3E}">
        <p14:creationId xmlns:p14="http://schemas.microsoft.com/office/powerpoint/2010/main" val="34079877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8D0EFD3-315A-2C4A-991E-8C6D3C0EB77F}"/>
              </a:ext>
            </a:extLst>
          </p:cNvPr>
          <p:cNvPicPr>
            <a:picLocks noChangeAspect="1"/>
          </p:cNvPicPr>
          <p:nvPr/>
        </p:nvPicPr>
        <p:blipFill>
          <a:blip r:embed="rId3"/>
          <a:stretch>
            <a:fillRect/>
          </a:stretch>
        </p:blipFill>
        <p:spPr>
          <a:xfrm>
            <a:off x="3886200" y="238318"/>
            <a:ext cx="4648200" cy="2761864"/>
          </a:xfrm>
          <a:prstGeom prst="rect">
            <a:avLst/>
          </a:prstGeom>
        </p:spPr>
      </p:pic>
      <p:sp>
        <p:nvSpPr>
          <p:cNvPr id="2" name="Title 1"/>
          <p:cNvSpPr>
            <a:spLocks noGrp="1"/>
          </p:cNvSpPr>
          <p:nvPr>
            <p:ph type="title"/>
          </p:nvPr>
        </p:nvSpPr>
        <p:spPr/>
        <p:txBody>
          <a:bodyPr/>
          <a:lstStyle/>
          <a:p>
            <a:r>
              <a:rPr lang="en-US"/>
              <a:t>Results</a:t>
            </a:r>
          </a:p>
        </p:txBody>
      </p:sp>
      <p:sp>
        <p:nvSpPr>
          <p:cNvPr id="3" name="Content Placeholder 2"/>
          <p:cNvSpPr>
            <a:spLocks noGrp="1"/>
          </p:cNvSpPr>
          <p:nvPr>
            <p:ph sz="half" idx="10"/>
          </p:nvPr>
        </p:nvSpPr>
        <p:spPr/>
        <p:txBody>
          <a:bodyPr>
            <a:normAutofit/>
          </a:bodyPr>
          <a:lstStyle/>
          <a:p>
            <a:r>
              <a:rPr lang="en-US" dirty="0"/>
              <a:t>The model is excited with a sinusoidal 100 Hz voltage with an RMS amplitude between 0.5 V and 1.2 V (parameter </a:t>
            </a:r>
            <a:r>
              <a:rPr lang="en-US" b="1" dirty="0"/>
              <a:t>V0rms</a:t>
            </a:r>
            <a:r>
              <a:rPr lang="en-US" dirty="0"/>
              <a:t> in the model).</a:t>
            </a:r>
          </a:p>
          <a:p>
            <a:r>
              <a:rPr lang="en-US" dirty="0"/>
              <a:t>The plot of the displacement at maximum deformation is shown together with the mesh.</a:t>
            </a:r>
          </a:p>
          <a:p>
            <a:r>
              <a:rPr lang="en-US" dirty="0"/>
              <a:t>The zoomed plot shows the mesh deformation in the magnetic gap.</a:t>
            </a:r>
          </a:p>
        </p:txBody>
      </p:sp>
      <p:sp>
        <p:nvSpPr>
          <p:cNvPr id="8" name="Rectangle 7">
            <a:extLst>
              <a:ext uri="{FF2B5EF4-FFF2-40B4-BE49-F238E27FC236}">
                <a16:creationId xmlns:a16="http://schemas.microsoft.com/office/drawing/2014/main" id="{F9707750-28EE-61AD-0D52-ACC854C4FBDB}"/>
              </a:ext>
            </a:extLst>
          </p:cNvPr>
          <p:cNvSpPr/>
          <p:nvPr/>
        </p:nvSpPr>
        <p:spPr>
          <a:xfrm>
            <a:off x="6119463" y="1733550"/>
            <a:ext cx="609600" cy="457200"/>
          </a:xfrm>
          <a:prstGeom prst="rect">
            <a:avLst/>
          </a:prstGeom>
          <a:no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Connector: Elbow 9">
            <a:extLst>
              <a:ext uri="{FF2B5EF4-FFF2-40B4-BE49-F238E27FC236}">
                <a16:creationId xmlns:a16="http://schemas.microsoft.com/office/drawing/2014/main" id="{1D6EAE36-AE4F-6F40-3156-CE288204C31C}"/>
              </a:ext>
            </a:extLst>
          </p:cNvPr>
          <p:cNvCxnSpPr>
            <a:cxnSpLocks/>
          </p:cNvCxnSpPr>
          <p:nvPr/>
        </p:nvCxnSpPr>
        <p:spPr>
          <a:xfrm rot="16200000" flipH="1">
            <a:off x="6625286" y="2250873"/>
            <a:ext cx="947947" cy="1080949"/>
          </a:xfrm>
          <a:prstGeom prst="bentConnector3">
            <a:avLst>
              <a:gd name="adj1" fmla="val 74947"/>
            </a:avLst>
          </a:prstGeom>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F853EDCC-D7C3-FD65-5013-50D5AE4E53C7}"/>
              </a:ext>
            </a:extLst>
          </p:cNvPr>
          <p:cNvPicPr>
            <a:picLocks noChangeAspect="1"/>
          </p:cNvPicPr>
          <p:nvPr/>
        </p:nvPicPr>
        <p:blipFill>
          <a:blip r:embed="rId4"/>
          <a:stretch>
            <a:fillRect/>
          </a:stretch>
        </p:blipFill>
        <p:spPr>
          <a:xfrm>
            <a:off x="6078122" y="3282536"/>
            <a:ext cx="2547855" cy="1638877"/>
          </a:xfrm>
          <a:prstGeom prst="rect">
            <a:avLst/>
          </a:prstGeom>
          <a:ln>
            <a:solidFill>
              <a:schemeClr val="accent2"/>
            </a:solidFill>
          </a:ln>
        </p:spPr>
      </p:pic>
      <p:sp>
        <p:nvSpPr>
          <p:cNvPr id="7" name="TextBox 6">
            <a:extLst>
              <a:ext uri="{FF2B5EF4-FFF2-40B4-BE49-F238E27FC236}">
                <a16:creationId xmlns:a16="http://schemas.microsoft.com/office/drawing/2014/main" id="{712110DB-0F2D-905F-E4B4-C66FCEA068CE}"/>
              </a:ext>
            </a:extLst>
          </p:cNvPr>
          <p:cNvSpPr txBox="1"/>
          <p:nvPr/>
        </p:nvSpPr>
        <p:spPr>
          <a:xfrm>
            <a:off x="4114800" y="4552081"/>
            <a:ext cx="1579278" cy="369332"/>
          </a:xfrm>
          <a:prstGeom prst="rect">
            <a:avLst/>
          </a:prstGeom>
          <a:noFill/>
          <a:ln>
            <a:solidFill>
              <a:schemeClr val="accent4"/>
            </a:solidFill>
          </a:ln>
        </p:spPr>
        <p:txBody>
          <a:bodyPr wrap="none" rtlCol="0">
            <a:spAutoFit/>
          </a:bodyPr>
          <a:lstStyle/>
          <a:p>
            <a:r>
              <a:rPr lang="da-DK" i="1" dirty="0">
                <a:latin typeface="Lato Light" panose="020F0502020204030203" pitchFamily="34" charset="0"/>
                <a:ea typeface="Lato Light" panose="020F0502020204030203" pitchFamily="34" charset="0"/>
                <a:cs typeface="Lato Light" panose="020F0502020204030203" pitchFamily="34" charset="0"/>
              </a:rPr>
              <a:t>V</a:t>
            </a:r>
            <a:r>
              <a:rPr lang="da-DK" baseline="-25000" dirty="0">
                <a:latin typeface="Lato Light" panose="020F0502020204030203" pitchFamily="34" charset="0"/>
                <a:ea typeface="Lato Light" panose="020F0502020204030203" pitchFamily="34" charset="0"/>
                <a:cs typeface="Lato Light" panose="020F0502020204030203" pitchFamily="34" charset="0"/>
              </a:rPr>
              <a:t>0,RMS</a:t>
            </a:r>
            <a:r>
              <a:rPr lang="da-DK" dirty="0">
                <a:latin typeface="Lato Light" panose="020F0502020204030203" pitchFamily="34" charset="0"/>
                <a:ea typeface="Lato Light" panose="020F0502020204030203" pitchFamily="34" charset="0"/>
                <a:cs typeface="Lato Light" panose="020F0502020204030203" pitchFamily="34" charset="0"/>
              </a:rPr>
              <a:t> = 1.2 V</a:t>
            </a:r>
            <a:endParaRPr lang="en-US" dirty="0">
              <a:latin typeface="Lato Light" panose="020F0502020204030203" pitchFamily="34" charset="0"/>
              <a:ea typeface="Lato Light" panose="020F0502020204030203" pitchFamily="34" charset="0"/>
              <a:cs typeface="Lato Light" panose="020F0502020204030203" pitchFamily="34" charset="0"/>
            </a:endParaRPr>
          </a:p>
        </p:txBody>
      </p:sp>
    </p:spTree>
    <p:extLst>
      <p:ext uri="{BB962C8B-B14F-4D97-AF65-F5344CB8AC3E}">
        <p14:creationId xmlns:p14="http://schemas.microsoft.com/office/powerpoint/2010/main" val="17645009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B3D6B5-621B-8818-D7B1-E476627745A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514ECC9-3AA3-D318-5A42-0B19CA065CE2}"/>
              </a:ext>
            </a:extLst>
          </p:cNvPr>
          <p:cNvSpPr>
            <a:spLocks noGrp="1"/>
          </p:cNvSpPr>
          <p:nvPr>
            <p:ph type="title"/>
          </p:nvPr>
        </p:nvSpPr>
        <p:spPr/>
        <p:txBody>
          <a:bodyPr/>
          <a:lstStyle/>
          <a:p>
            <a:r>
              <a:rPr lang="en-US"/>
              <a:t>Results</a:t>
            </a:r>
          </a:p>
        </p:txBody>
      </p:sp>
      <p:sp>
        <p:nvSpPr>
          <p:cNvPr id="3" name="Content Placeholder 2">
            <a:extLst>
              <a:ext uri="{FF2B5EF4-FFF2-40B4-BE49-F238E27FC236}">
                <a16:creationId xmlns:a16="http://schemas.microsoft.com/office/drawing/2014/main" id="{3EDE0547-2F80-1C6A-3270-F6CA5A443DF0}"/>
              </a:ext>
            </a:extLst>
          </p:cNvPr>
          <p:cNvSpPr>
            <a:spLocks noGrp="1"/>
          </p:cNvSpPr>
          <p:nvPr>
            <p:ph sz="half" idx="10"/>
          </p:nvPr>
        </p:nvSpPr>
        <p:spPr/>
        <p:txBody>
          <a:bodyPr>
            <a:normAutofit/>
          </a:bodyPr>
          <a:lstStyle/>
          <a:p>
            <a:r>
              <a:rPr lang="en-US" dirty="0"/>
              <a:t>The model is excited with a sinusoidal 100 Hz voltage with an RMS amplitude between 0.5 V and 1.2 V (parameter </a:t>
            </a:r>
            <a:r>
              <a:rPr lang="en-US" b="1" dirty="0"/>
              <a:t>V0rms</a:t>
            </a:r>
            <a:r>
              <a:rPr lang="en-US" dirty="0"/>
              <a:t> in the model).</a:t>
            </a:r>
          </a:p>
          <a:p>
            <a:r>
              <a:rPr lang="en-US" dirty="0"/>
              <a:t>The instantaneous acoustic velocity is plotted in the front volume and the spout.</a:t>
            </a:r>
          </a:p>
          <a:p>
            <a:r>
              <a:rPr lang="en-US" dirty="0"/>
              <a:t>The image also shows the magnetic field lines in the magnetic circuit composed of the armature, permanent magnet, and pole piece.</a:t>
            </a:r>
          </a:p>
        </p:txBody>
      </p:sp>
      <p:pic>
        <p:nvPicPr>
          <p:cNvPr id="5" name="Picture 4">
            <a:extLst>
              <a:ext uri="{FF2B5EF4-FFF2-40B4-BE49-F238E27FC236}">
                <a16:creationId xmlns:a16="http://schemas.microsoft.com/office/drawing/2014/main" id="{E8A26325-088C-C6B5-BF39-63AC81ED11F3}"/>
              </a:ext>
            </a:extLst>
          </p:cNvPr>
          <p:cNvPicPr>
            <a:picLocks noChangeAspect="1"/>
          </p:cNvPicPr>
          <p:nvPr/>
        </p:nvPicPr>
        <p:blipFill>
          <a:blip r:embed="rId3"/>
          <a:stretch>
            <a:fillRect/>
          </a:stretch>
        </p:blipFill>
        <p:spPr>
          <a:xfrm>
            <a:off x="4114800" y="1276350"/>
            <a:ext cx="4761282" cy="2829056"/>
          </a:xfrm>
          <a:prstGeom prst="rect">
            <a:avLst/>
          </a:prstGeom>
        </p:spPr>
      </p:pic>
      <p:sp>
        <p:nvSpPr>
          <p:cNvPr id="6" name="TextBox 5">
            <a:extLst>
              <a:ext uri="{FF2B5EF4-FFF2-40B4-BE49-F238E27FC236}">
                <a16:creationId xmlns:a16="http://schemas.microsoft.com/office/drawing/2014/main" id="{58D442A6-0A2C-E5F9-F54D-3AB103E44DC4}"/>
              </a:ext>
            </a:extLst>
          </p:cNvPr>
          <p:cNvSpPr txBox="1"/>
          <p:nvPr/>
        </p:nvSpPr>
        <p:spPr>
          <a:xfrm>
            <a:off x="4114800" y="4552081"/>
            <a:ext cx="1579278" cy="369332"/>
          </a:xfrm>
          <a:prstGeom prst="rect">
            <a:avLst/>
          </a:prstGeom>
          <a:noFill/>
          <a:ln>
            <a:solidFill>
              <a:schemeClr val="accent4"/>
            </a:solidFill>
          </a:ln>
        </p:spPr>
        <p:txBody>
          <a:bodyPr wrap="none" rtlCol="0">
            <a:spAutoFit/>
          </a:bodyPr>
          <a:lstStyle/>
          <a:p>
            <a:r>
              <a:rPr lang="da-DK" i="1" dirty="0">
                <a:latin typeface="Lato Light" panose="020F0502020204030203" pitchFamily="34" charset="0"/>
                <a:ea typeface="Lato Light" panose="020F0502020204030203" pitchFamily="34" charset="0"/>
                <a:cs typeface="Lato Light" panose="020F0502020204030203" pitchFamily="34" charset="0"/>
              </a:rPr>
              <a:t>V</a:t>
            </a:r>
            <a:r>
              <a:rPr lang="da-DK" baseline="-25000" dirty="0">
                <a:latin typeface="Lato Light" panose="020F0502020204030203" pitchFamily="34" charset="0"/>
                <a:ea typeface="Lato Light" panose="020F0502020204030203" pitchFamily="34" charset="0"/>
                <a:cs typeface="Lato Light" panose="020F0502020204030203" pitchFamily="34" charset="0"/>
              </a:rPr>
              <a:t>0,RMS</a:t>
            </a:r>
            <a:r>
              <a:rPr lang="da-DK" dirty="0">
                <a:latin typeface="Lato Light" panose="020F0502020204030203" pitchFamily="34" charset="0"/>
                <a:ea typeface="Lato Light" panose="020F0502020204030203" pitchFamily="34" charset="0"/>
                <a:cs typeface="Lato Light" panose="020F0502020204030203" pitchFamily="34" charset="0"/>
              </a:rPr>
              <a:t> = 1.2 V</a:t>
            </a:r>
            <a:endParaRPr lang="en-US" dirty="0">
              <a:latin typeface="Lato Light" panose="020F0502020204030203" pitchFamily="34" charset="0"/>
              <a:ea typeface="Lato Light" panose="020F0502020204030203" pitchFamily="34" charset="0"/>
              <a:cs typeface="Lato Light" panose="020F0502020204030203" pitchFamily="34" charset="0"/>
            </a:endParaRPr>
          </a:p>
        </p:txBody>
      </p:sp>
    </p:spTree>
    <p:extLst>
      <p:ext uri="{BB962C8B-B14F-4D97-AF65-F5344CB8AC3E}">
        <p14:creationId xmlns:p14="http://schemas.microsoft.com/office/powerpoint/2010/main" val="34511714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A2FF13-3A3A-1B14-8E27-F708F058E84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D9B9E0E-AA55-7EFC-9793-831E56DBDAD5}"/>
              </a:ext>
            </a:extLst>
          </p:cNvPr>
          <p:cNvSpPr>
            <a:spLocks noGrp="1"/>
          </p:cNvSpPr>
          <p:nvPr>
            <p:ph type="title"/>
          </p:nvPr>
        </p:nvSpPr>
        <p:spPr/>
        <p:txBody>
          <a:bodyPr/>
          <a:lstStyle/>
          <a:p>
            <a:r>
              <a:rPr lang="en-US"/>
              <a:t>Results</a:t>
            </a:r>
          </a:p>
        </p:txBody>
      </p:sp>
      <p:sp>
        <p:nvSpPr>
          <p:cNvPr id="3" name="Content Placeholder 2">
            <a:extLst>
              <a:ext uri="{FF2B5EF4-FFF2-40B4-BE49-F238E27FC236}">
                <a16:creationId xmlns:a16="http://schemas.microsoft.com/office/drawing/2014/main" id="{8841706F-AA62-2B58-ED2C-0A05B1933CB8}"/>
              </a:ext>
            </a:extLst>
          </p:cNvPr>
          <p:cNvSpPr>
            <a:spLocks noGrp="1"/>
          </p:cNvSpPr>
          <p:nvPr>
            <p:ph sz="half" idx="10"/>
          </p:nvPr>
        </p:nvSpPr>
        <p:spPr/>
        <p:txBody>
          <a:bodyPr>
            <a:normAutofit/>
          </a:bodyPr>
          <a:lstStyle/>
          <a:p>
            <a:r>
              <a:rPr lang="en-US" dirty="0"/>
              <a:t>The model is excited with a sinusoidal 100 Hz voltage with an RMS amplitude between 0.5 V and 1.2 V (parameter </a:t>
            </a:r>
            <a:r>
              <a:rPr lang="en-US" b="1" dirty="0"/>
              <a:t>V0rms</a:t>
            </a:r>
            <a:r>
              <a:rPr lang="en-US" dirty="0"/>
              <a:t> in the model).</a:t>
            </a:r>
          </a:p>
          <a:p>
            <a:r>
              <a:rPr lang="en-US" dirty="0"/>
              <a:t>The effective relative permeability is plotted in the armature.</a:t>
            </a:r>
          </a:p>
          <a:p>
            <a:r>
              <a:rPr lang="en-US" dirty="0"/>
              <a:t>The low values appear where the material has become saturated and behaves nonlinearly. The linear regions are with a value of 1160 (the differential permeability for this silicon steel variant).</a:t>
            </a:r>
          </a:p>
        </p:txBody>
      </p:sp>
      <p:pic>
        <p:nvPicPr>
          <p:cNvPr id="6" name="Picture 5">
            <a:extLst>
              <a:ext uri="{FF2B5EF4-FFF2-40B4-BE49-F238E27FC236}">
                <a16:creationId xmlns:a16="http://schemas.microsoft.com/office/drawing/2014/main" id="{4BD4C64C-618E-91C1-D649-E54301039DE1}"/>
              </a:ext>
            </a:extLst>
          </p:cNvPr>
          <p:cNvPicPr>
            <a:picLocks noChangeAspect="1"/>
          </p:cNvPicPr>
          <p:nvPr/>
        </p:nvPicPr>
        <p:blipFill>
          <a:blip r:embed="rId3"/>
          <a:stretch>
            <a:fillRect/>
          </a:stretch>
        </p:blipFill>
        <p:spPr>
          <a:xfrm>
            <a:off x="4670289" y="2647950"/>
            <a:ext cx="3842315" cy="2283023"/>
          </a:xfrm>
          <a:prstGeom prst="rect">
            <a:avLst/>
          </a:prstGeom>
        </p:spPr>
      </p:pic>
      <p:pic>
        <p:nvPicPr>
          <p:cNvPr id="8" name="Picture 7">
            <a:extLst>
              <a:ext uri="{FF2B5EF4-FFF2-40B4-BE49-F238E27FC236}">
                <a16:creationId xmlns:a16="http://schemas.microsoft.com/office/drawing/2014/main" id="{A0E2CEA4-94B0-835D-B591-371E58D75828}"/>
              </a:ext>
            </a:extLst>
          </p:cNvPr>
          <p:cNvPicPr>
            <a:picLocks noChangeAspect="1"/>
          </p:cNvPicPr>
          <p:nvPr/>
        </p:nvPicPr>
        <p:blipFill>
          <a:blip r:embed="rId4"/>
          <a:stretch>
            <a:fillRect/>
          </a:stretch>
        </p:blipFill>
        <p:spPr>
          <a:xfrm>
            <a:off x="4670289" y="209550"/>
            <a:ext cx="3842314" cy="2283023"/>
          </a:xfrm>
          <a:prstGeom prst="rect">
            <a:avLst/>
          </a:prstGeom>
        </p:spPr>
      </p:pic>
      <p:sp>
        <p:nvSpPr>
          <p:cNvPr id="9" name="TextBox 8">
            <a:extLst>
              <a:ext uri="{FF2B5EF4-FFF2-40B4-BE49-F238E27FC236}">
                <a16:creationId xmlns:a16="http://schemas.microsoft.com/office/drawing/2014/main" id="{23F20B11-747D-9FDF-A3C5-C9715121C8E9}"/>
              </a:ext>
            </a:extLst>
          </p:cNvPr>
          <p:cNvSpPr txBox="1"/>
          <p:nvPr/>
        </p:nvSpPr>
        <p:spPr>
          <a:xfrm>
            <a:off x="4473712" y="4539930"/>
            <a:ext cx="1099981" cy="276999"/>
          </a:xfrm>
          <a:prstGeom prst="rect">
            <a:avLst/>
          </a:prstGeom>
          <a:noFill/>
          <a:ln>
            <a:solidFill>
              <a:schemeClr val="accent4"/>
            </a:solidFill>
          </a:ln>
        </p:spPr>
        <p:txBody>
          <a:bodyPr wrap="none" rtlCol="0">
            <a:spAutoFit/>
          </a:bodyPr>
          <a:lstStyle/>
          <a:p>
            <a:r>
              <a:rPr lang="da-DK" sz="1200" i="1" dirty="0">
                <a:latin typeface="Lato Light" panose="020F0502020204030203" pitchFamily="34" charset="0"/>
                <a:ea typeface="Lato Light" panose="020F0502020204030203" pitchFamily="34" charset="0"/>
                <a:cs typeface="Lato Light" panose="020F0502020204030203" pitchFamily="34" charset="0"/>
              </a:rPr>
              <a:t>V</a:t>
            </a:r>
            <a:r>
              <a:rPr lang="da-DK" sz="1200" baseline="-25000" dirty="0">
                <a:latin typeface="Lato Light" panose="020F0502020204030203" pitchFamily="34" charset="0"/>
                <a:ea typeface="Lato Light" panose="020F0502020204030203" pitchFamily="34" charset="0"/>
                <a:cs typeface="Lato Light" panose="020F0502020204030203" pitchFamily="34" charset="0"/>
              </a:rPr>
              <a:t>0,RMS</a:t>
            </a:r>
            <a:r>
              <a:rPr lang="da-DK" sz="1200" dirty="0">
                <a:latin typeface="Lato Light" panose="020F0502020204030203" pitchFamily="34" charset="0"/>
                <a:ea typeface="Lato Light" panose="020F0502020204030203" pitchFamily="34" charset="0"/>
                <a:cs typeface="Lato Light" panose="020F0502020204030203" pitchFamily="34" charset="0"/>
              </a:rPr>
              <a:t> = 1.2 V</a:t>
            </a:r>
            <a:endParaRPr lang="en-US" sz="1200" dirty="0">
              <a:latin typeface="Lato Light" panose="020F0502020204030203" pitchFamily="34" charset="0"/>
              <a:ea typeface="Lato Light" panose="020F0502020204030203" pitchFamily="34" charset="0"/>
              <a:cs typeface="Lato Light" panose="020F0502020204030203" pitchFamily="34" charset="0"/>
            </a:endParaRPr>
          </a:p>
        </p:txBody>
      </p:sp>
      <p:sp>
        <p:nvSpPr>
          <p:cNvPr id="10" name="TextBox 9">
            <a:extLst>
              <a:ext uri="{FF2B5EF4-FFF2-40B4-BE49-F238E27FC236}">
                <a16:creationId xmlns:a16="http://schemas.microsoft.com/office/drawing/2014/main" id="{B37259E8-4784-BA6D-FF72-25F58136EE3F}"/>
              </a:ext>
            </a:extLst>
          </p:cNvPr>
          <p:cNvSpPr txBox="1"/>
          <p:nvPr/>
        </p:nvSpPr>
        <p:spPr>
          <a:xfrm>
            <a:off x="4473712" y="1962150"/>
            <a:ext cx="1099981" cy="276999"/>
          </a:xfrm>
          <a:prstGeom prst="rect">
            <a:avLst/>
          </a:prstGeom>
          <a:noFill/>
          <a:ln>
            <a:solidFill>
              <a:schemeClr val="accent4"/>
            </a:solidFill>
          </a:ln>
        </p:spPr>
        <p:txBody>
          <a:bodyPr wrap="none" rtlCol="0">
            <a:spAutoFit/>
          </a:bodyPr>
          <a:lstStyle/>
          <a:p>
            <a:r>
              <a:rPr lang="da-DK" sz="1200" i="1" dirty="0">
                <a:latin typeface="Lato Light" panose="020F0502020204030203" pitchFamily="34" charset="0"/>
                <a:ea typeface="Lato Light" panose="020F0502020204030203" pitchFamily="34" charset="0"/>
                <a:cs typeface="Lato Light" panose="020F0502020204030203" pitchFamily="34" charset="0"/>
              </a:rPr>
              <a:t>V</a:t>
            </a:r>
            <a:r>
              <a:rPr lang="da-DK" sz="1200" baseline="-25000" dirty="0">
                <a:latin typeface="Lato Light" panose="020F0502020204030203" pitchFamily="34" charset="0"/>
                <a:ea typeface="Lato Light" panose="020F0502020204030203" pitchFamily="34" charset="0"/>
                <a:cs typeface="Lato Light" panose="020F0502020204030203" pitchFamily="34" charset="0"/>
              </a:rPr>
              <a:t>0,RMS</a:t>
            </a:r>
            <a:r>
              <a:rPr lang="da-DK" sz="1200" dirty="0">
                <a:latin typeface="Lato Light" panose="020F0502020204030203" pitchFamily="34" charset="0"/>
                <a:ea typeface="Lato Light" panose="020F0502020204030203" pitchFamily="34" charset="0"/>
                <a:cs typeface="Lato Light" panose="020F0502020204030203" pitchFamily="34" charset="0"/>
              </a:rPr>
              <a:t> = 0.5 V</a:t>
            </a:r>
            <a:endParaRPr lang="en-US" sz="1200" dirty="0">
              <a:latin typeface="Lato Light" panose="020F0502020204030203" pitchFamily="34" charset="0"/>
              <a:ea typeface="Lato Light" panose="020F0502020204030203" pitchFamily="34" charset="0"/>
              <a:cs typeface="Lato Light" panose="020F0502020204030203" pitchFamily="34" charset="0"/>
            </a:endParaRPr>
          </a:p>
        </p:txBody>
      </p:sp>
    </p:spTree>
    <p:extLst>
      <p:ext uri="{BB962C8B-B14F-4D97-AF65-F5344CB8AC3E}">
        <p14:creationId xmlns:p14="http://schemas.microsoft.com/office/powerpoint/2010/main" val="15842847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4CEEAE-32BB-EC12-E893-C1F337BDE94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1A10024-1C41-41EC-7D4C-BAC432CD2491}"/>
              </a:ext>
            </a:extLst>
          </p:cNvPr>
          <p:cNvSpPr>
            <a:spLocks noGrp="1"/>
          </p:cNvSpPr>
          <p:nvPr>
            <p:ph type="title"/>
          </p:nvPr>
        </p:nvSpPr>
        <p:spPr/>
        <p:txBody>
          <a:bodyPr/>
          <a:lstStyle/>
          <a:p>
            <a:r>
              <a:rPr lang="en-US"/>
              <a:t>Results</a:t>
            </a:r>
          </a:p>
        </p:txBody>
      </p:sp>
      <p:sp>
        <p:nvSpPr>
          <p:cNvPr id="15" name="Content Placeholder 14">
            <a:extLst>
              <a:ext uri="{FF2B5EF4-FFF2-40B4-BE49-F238E27FC236}">
                <a16:creationId xmlns:a16="http://schemas.microsoft.com/office/drawing/2014/main" id="{50F11B2B-B409-02C5-5ED7-B2088B30404C}"/>
              </a:ext>
            </a:extLst>
          </p:cNvPr>
          <p:cNvSpPr>
            <a:spLocks noGrp="1"/>
          </p:cNvSpPr>
          <p:nvPr>
            <p:ph sz="half" idx="10"/>
          </p:nvPr>
        </p:nvSpPr>
        <p:spPr/>
        <p:txBody>
          <a:bodyPr/>
          <a:lstStyle/>
          <a:p>
            <a:r>
              <a:rPr lang="da-DK" dirty="0"/>
              <a:t>The displacement of the tip of the armature and the applied voltage is plotted in the last period, from 2</a:t>
            </a:r>
            <a:r>
              <a:rPr lang="da-DK" dirty="0">
                <a:sym typeface="Symbol" panose="05050102010706020507" pitchFamily="18" charset="2"/>
              </a:rPr>
              <a:t></a:t>
            </a:r>
            <a:r>
              <a:rPr lang="da-DK" dirty="0"/>
              <a:t>T</a:t>
            </a:r>
            <a:r>
              <a:rPr lang="da-DK" baseline="-25000" dirty="0"/>
              <a:t>0</a:t>
            </a:r>
            <a:r>
              <a:rPr lang="da-DK" dirty="0"/>
              <a:t> to 3</a:t>
            </a:r>
            <a:r>
              <a:rPr lang="da-DK" dirty="0">
                <a:sym typeface="Symbol" panose="05050102010706020507" pitchFamily="18" charset="2"/>
              </a:rPr>
              <a:t></a:t>
            </a:r>
            <a:r>
              <a:rPr lang="da-DK" dirty="0"/>
              <a:t>T</a:t>
            </a:r>
            <a:r>
              <a:rPr lang="da-DK" baseline="-25000" dirty="0"/>
              <a:t>0</a:t>
            </a:r>
            <a:r>
              <a:rPr lang="da-DK" dirty="0"/>
              <a:t>.</a:t>
            </a:r>
          </a:p>
          <a:p>
            <a:r>
              <a:rPr lang="da-DK" dirty="0"/>
              <a:t>The second plots shows the the FFT of the displacment in dB relative to the maximal displacement. Here depicted for 0.5 V RMS and 1.2 V RMS.</a:t>
            </a:r>
            <a:endParaRPr lang="en-US" dirty="0"/>
          </a:p>
        </p:txBody>
      </p:sp>
      <p:grpSp>
        <p:nvGrpSpPr>
          <p:cNvPr id="22" name="Group 21">
            <a:extLst>
              <a:ext uri="{FF2B5EF4-FFF2-40B4-BE49-F238E27FC236}">
                <a16:creationId xmlns:a16="http://schemas.microsoft.com/office/drawing/2014/main" id="{22782919-21E9-D913-F981-890B0080757C}"/>
              </a:ext>
            </a:extLst>
          </p:cNvPr>
          <p:cNvGrpSpPr/>
          <p:nvPr/>
        </p:nvGrpSpPr>
        <p:grpSpPr>
          <a:xfrm>
            <a:off x="4411346" y="2419350"/>
            <a:ext cx="4351654" cy="2571750"/>
            <a:chOff x="4267200" y="1352550"/>
            <a:chExt cx="4351654" cy="2571750"/>
          </a:xfrm>
        </p:grpSpPr>
        <p:pic>
          <p:nvPicPr>
            <p:cNvPr id="11" name="Picture 10">
              <a:extLst>
                <a:ext uri="{FF2B5EF4-FFF2-40B4-BE49-F238E27FC236}">
                  <a16:creationId xmlns:a16="http://schemas.microsoft.com/office/drawing/2014/main" id="{D28C6A23-236B-6379-187C-750A2C2B062D}"/>
                </a:ext>
              </a:extLst>
            </p:cNvPr>
            <p:cNvPicPr>
              <a:picLocks noChangeAspect="1"/>
            </p:cNvPicPr>
            <p:nvPr/>
          </p:nvPicPr>
          <p:blipFill>
            <a:blip r:embed="rId3"/>
            <a:stretch>
              <a:fillRect/>
            </a:stretch>
          </p:blipFill>
          <p:spPr>
            <a:xfrm>
              <a:off x="4267200" y="1352550"/>
              <a:ext cx="4351654" cy="2571750"/>
            </a:xfrm>
            <a:prstGeom prst="rect">
              <a:avLst/>
            </a:prstGeom>
          </p:spPr>
        </p:pic>
        <p:pic>
          <p:nvPicPr>
            <p:cNvPr id="21" name="Picture 20">
              <a:extLst>
                <a:ext uri="{FF2B5EF4-FFF2-40B4-BE49-F238E27FC236}">
                  <a16:creationId xmlns:a16="http://schemas.microsoft.com/office/drawing/2014/main" id="{7F30D688-DDDE-4C0C-2803-25FF6F84565D}"/>
                </a:ext>
              </a:extLst>
            </p:cNvPr>
            <p:cNvPicPr>
              <a:picLocks noChangeAspect="1"/>
            </p:cNvPicPr>
            <p:nvPr/>
          </p:nvPicPr>
          <p:blipFill>
            <a:blip r:embed="rId4"/>
            <a:stretch>
              <a:fillRect/>
            </a:stretch>
          </p:blipFill>
          <p:spPr>
            <a:xfrm>
              <a:off x="4631871" y="1494064"/>
              <a:ext cx="3970654" cy="2286000"/>
            </a:xfrm>
            <a:prstGeom prst="rect">
              <a:avLst/>
            </a:prstGeom>
          </p:spPr>
        </p:pic>
      </p:grpSp>
      <p:sp>
        <p:nvSpPr>
          <p:cNvPr id="23" name="TextBox 22">
            <a:extLst>
              <a:ext uri="{FF2B5EF4-FFF2-40B4-BE49-F238E27FC236}">
                <a16:creationId xmlns:a16="http://schemas.microsoft.com/office/drawing/2014/main" id="{F132CE2E-0E68-34F6-57CF-D6E2FCD8C754}"/>
              </a:ext>
            </a:extLst>
          </p:cNvPr>
          <p:cNvSpPr txBox="1"/>
          <p:nvPr/>
        </p:nvSpPr>
        <p:spPr>
          <a:xfrm>
            <a:off x="7359707" y="3028950"/>
            <a:ext cx="946093" cy="246221"/>
          </a:xfrm>
          <a:prstGeom prst="rect">
            <a:avLst/>
          </a:prstGeom>
          <a:noFill/>
          <a:ln>
            <a:solidFill>
              <a:schemeClr val="accent2"/>
            </a:solidFill>
          </a:ln>
        </p:spPr>
        <p:txBody>
          <a:bodyPr wrap="none" rtlCol="0">
            <a:spAutoFit/>
          </a:bodyPr>
          <a:lstStyle/>
          <a:p>
            <a:r>
              <a:rPr lang="da-DK" sz="1000" i="1" dirty="0">
                <a:latin typeface="Lato Light" panose="020F0502020204030203" pitchFamily="34" charset="0"/>
                <a:ea typeface="Lato Light" panose="020F0502020204030203" pitchFamily="34" charset="0"/>
                <a:cs typeface="Lato Light" panose="020F0502020204030203" pitchFamily="34" charset="0"/>
              </a:rPr>
              <a:t>V</a:t>
            </a:r>
            <a:r>
              <a:rPr lang="da-DK" sz="1000" baseline="-25000" dirty="0">
                <a:latin typeface="Lato Light" panose="020F0502020204030203" pitchFamily="34" charset="0"/>
                <a:ea typeface="Lato Light" panose="020F0502020204030203" pitchFamily="34" charset="0"/>
                <a:cs typeface="Lato Light" panose="020F0502020204030203" pitchFamily="34" charset="0"/>
              </a:rPr>
              <a:t>0,RMS</a:t>
            </a:r>
            <a:r>
              <a:rPr lang="da-DK" sz="1000" dirty="0">
                <a:latin typeface="Lato Light" panose="020F0502020204030203" pitchFamily="34" charset="0"/>
                <a:ea typeface="Lato Light" panose="020F0502020204030203" pitchFamily="34" charset="0"/>
                <a:cs typeface="Lato Light" panose="020F0502020204030203" pitchFamily="34" charset="0"/>
              </a:rPr>
              <a:t> = 1.2 V</a:t>
            </a:r>
            <a:endParaRPr lang="en-US" sz="1000" dirty="0">
              <a:latin typeface="Lato Light" panose="020F0502020204030203" pitchFamily="34" charset="0"/>
              <a:ea typeface="Lato Light" panose="020F0502020204030203" pitchFamily="34" charset="0"/>
              <a:cs typeface="Lato Light" panose="020F0502020204030203" pitchFamily="34" charset="0"/>
            </a:endParaRPr>
          </a:p>
        </p:txBody>
      </p:sp>
      <p:sp>
        <p:nvSpPr>
          <p:cNvPr id="24" name="TextBox 23">
            <a:extLst>
              <a:ext uri="{FF2B5EF4-FFF2-40B4-BE49-F238E27FC236}">
                <a16:creationId xmlns:a16="http://schemas.microsoft.com/office/drawing/2014/main" id="{6F9F0317-2BBA-CB0A-1A05-BE2DAB9B590C}"/>
              </a:ext>
            </a:extLst>
          </p:cNvPr>
          <p:cNvSpPr txBox="1"/>
          <p:nvPr/>
        </p:nvSpPr>
        <p:spPr>
          <a:xfrm>
            <a:off x="6392546" y="4400550"/>
            <a:ext cx="946093" cy="246221"/>
          </a:xfrm>
          <a:prstGeom prst="rect">
            <a:avLst/>
          </a:prstGeom>
          <a:noFill/>
          <a:ln>
            <a:solidFill>
              <a:schemeClr val="accent4"/>
            </a:solidFill>
          </a:ln>
        </p:spPr>
        <p:txBody>
          <a:bodyPr wrap="none" rtlCol="0">
            <a:spAutoFit/>
          </a:bodyPr>
          <a:lstStyle/>
          <a:p>
            <a:r>
              <a:rPr lang="da-DK" sz="1000" i="1" dirty="0">
                <a:latin typeface="Lato Light" panose="020F0502020204030203" pitchFamily="34" charset="0"/>
                <a:ea typeface="Lato Light" panose="020F0502020204030203" pitchFamily="34" charset="0"/>
                <a:cs typeface="Lato Light" panose="020F0502020204030203" pitchFamily="34" charset="0"/>
              </a:rPr>
              <a:t>V</a:t>
            </a:r>
            <a:r>
              <a:rPr lang="da-DK" sz="1000" baseline="-25000" dirty="0">
                <a:latin typeface="Lato Light" panose="020F0502020204030203" pitchFamily="34" charset="0"/>
                <a:ea typeface="Lato Light" panose="020F0502020204030203" pitchFamily="34" charset="0"/>
                <a:cs typeface="Lato Light" panose="020F0502020204030203" pitchFamily="34" charset="0"/>
              </a:rPr>
              <a:t>0,RMS</a:t>
            </a:r>
            <a:r>
              <a:rPr lang="da-DK" sz="1000" dirty="0">
                <a:latin typeface="Lato Light" panose="020F0502020204030203" pitchFamily="34" charset="0"/>
                <a:ea typeface="Lato Light" panose="020F0502020204030203" pitchFamily="34" charset="0"/>
                <a:cs typeface="Lato Light" panose="020F0502020204030203" pitchFamily="34" charset="0"/>
              </a:rPr>
              <a:t> = 0.5 V</a:t>
            </a:r>
            <a:endParaRPr lang="en-US" sz="1000" dirty="0">
              <a:latin typeface="Lato Light" panose="020F0502020204030203" pitchFamily="34" charset="0"/>
              <a:ea typeface="Lato Light" panose="020F0502020204030203" pitchFamily="34" charset="0"/>
              <a:cs typeface="Lato Light" panose="020F0502020204030203" pitchFamily="34" charset="0"/>
            </a:endParaRPr>
          </a:p>
        </p:txBody>
      </p:sp>
      <p:pic>
        <p:nvPicPr>
          <p:cNvPr id="26" name="Picture 25">
            <a:extLst>
              <a:ext uri="{FF2B5EF4-FFF2-40B4-BE49-F238E27FC236}">
                <a16:creationId xmlns:a16="http://schemas.microsoft.com/office/drawing/2014/main" id="{BAC1AD35-E726-A090-EC3F-847BBEA0D6F0}"/>
              </a:ext>
            </a:extLst>
          </p:cNvPr>
          <p:cNvPicPr>
            <a:picLocks noChangeAspect="1"/>
          </p:cNvPicPr>
          <p:nvPr/>
        </p:nvPicPr>
        <p:blipFill>
          <a:blip r:embed="rId5"/>
          <a:stretch>
            <a:fillRect/>
          </a:stretch>
        </p:blipFill>
        <p:spPr>
          <a:xfrm>
            <a:off x="4456103" y="300197"/>
            <a:ext cx="3341753" cy="1974917"/>
          </a:xfrm>
          <a:prstGeom prst="rect">
            <a:avLst/>
          </a:prstGeom>
        </p:spPr>
      </p:pic>
      <p:sp>
        <p:nvSpPr>
          <p:cNvPr id="27" name="TextBox 26">
            <a:extLst>
              <a:ext uri="{FF2B5EF4-FFF2-40B4-BE49-F238E27FC236}">
                <a16:creationId xmlns:a16="http://schemas.microsoft.com/office/drawing/2014/main" id="{3F078BDC-D3C1-D388-4B7B-E6C74DC5498A}"/>
              </a:ext>
            </a:extLst>
          </p:cNvPr>
          <p:cNvSpPr txBox="1"/>
          <p:nvPr/>
        </p:nvSpPr>
        <p:spPr>
          <a:xfrm>
            <a:off x="7797856" y="421821"/>
            <a:ext cx="946093" cy="246221"/>
          </a:xfrm>
          <a:prstGeom prst="rect">
            <a:avLst/>
          </a:prstGeom>
          <a:noFill/>
          <a:ln>
            <a:solidFill>
              <a:schemeClr val="accent2"/>
            </a:solidFill>
          </a:ln>
        </p:spPr>
        <p:txBody>
          <a:bodyPr wrap="none" rtlCol="0">
            <a:spAutoFit/>
          </a:bodyPr>
          <a:lstStyle/>
          <a:p>
            <a:r>
              <a:rPr lang="da-DK" sz="1000" i="1" dirty="0">
                <a:latin typeface="Lato Light" panose="020F0502020204030203" pitchFamily="34" charset="0"/>
                <a:ea typeface="Lato Light" panose="020F0502020204030203" pitchFamily="34" charset="0"/>
                <a:cs typeface="Lato Light" panose="020F0502020204030203" pitchFamily="34" charset="0"/>
              </a:rPr>
              <a:t>V</a:t>
            </a:r>
            <a:r>
              <a:rPr lang="da-DK" sz="1000" baseline="-25000" dirty="0">
                <a:latin typeface="Lato Light" panose="020F0502020204030203" pitchFamily="34" charset="0"/>
                <a:ea typeface="Lato Light" panose="020F0502020204030203" pitchFamily="34" charset="0"/>
                <a:cs typeface="Lato Light" panose="020F0502020204030203" pitchFamily="34" charset="0"/>
              </a:rPr>
              <a:t>0,RMS</a:t>
            </a:r>
            <a:r>
              <a:rPr lang="da-DK" sz="1000" dirty="0">
                <a:latin typeface="Lato Light" panose="020F0502020204030203" pitchFamily="34" charset="0"/>
                <a:ea typeface="Lato Light" panose="020F0502020204030203" pitchFamily="34" charset="0"/>
                <a:cs typeface="Lato Light" panose="020F0502020204030203" pitchFamily="34" charset="0"/>
              </a:rPr>
              <a:t> = 1.2 V</a:t>
            </a:r>
            <a:endParaRPr lang="en-US" sz="1000" dirty="0">
              <a:latin typeface="Lato Light" panose="020F0502020204030203" pitchFamily="34" charset="0"/>
              <a:ea typeface="Lato Light" panose="020F0502020204030203" pitchFamily="34" charset="0"/>
              <a:cs typeface="Lato Light" panose="020F0502020204030203" pitchFamily="34" charset="0"/>
            </a:endParaRPr>
          </a:p>
        </p:txBody>
      </p:sp>
    </p:spTree>
    <p:extLst>
      <p:ext uri="{BB962C8B-B14F-4D97-AF65-F5344CB8AC3E}">
        <p14:creationId xmlns:p14="http://schemas.microsoft.com/office/powerpoint/2010/main" val="25951153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E31B09-2E82-7C5B-A35B-5840BF78326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9A7A141-800D-D9FD-E2B0-6562367CFA4E}"/>
              </a:ext>
            </a:extLst>
          </p:cNvPr>
          <p:cNvSpPr>
            <a:spLocks noGrp="1"/>
          </p:cNvSpPr>
          <p:nvPr>
            <p:ph type="title"/>
          </p:nvPr>
        </p:nvSpPr>
        <p:spPr/>
        <p:txBody>
          <a:bodyPr/>
          <a:lstStyle/>
          <a:p>
            <a:r>
              <a:rPr lang="en-US"/>
              <a:t>Results</a:t>
            </a:r>
          </a:p>
        </p:txBody>
      </p:sp>
      <p:sp>
        <p:nvSpPr>
          <p:cNvPr id="15" name="Content Placeholder 14">
            <a:extLst>
              <a:ext uri="{FF2B5EF4-FFF2-40B4-BE49-F238E27FC236}">
                <a16:creationId xmlns:a16="http://schemas.microsoft.com/office/drawing/2014/main" id="{75E1541F-86F1-FF1C-9628-2DA56BE51C63}"/>
              </a:ext>
            </a:extLst>
          </p:cNvPr>
          <p:cNvSpPr>
            <a:spLocks noGrp="1"/>
          </p:cNvSpPr>
          <p:nvPr>
            <p:ph sz="half" idx="10"/>
          </p:nvPr>
        </p:nvSpPr>
        <p:spPr/>
        <p:txBody>
          <a:bodyPr/>
          <a:lstStyle/>
          <a:p>
            <a:r>
              <a:rPr lang="da-DK" dirty="0"/>
              <a:t>The pressure at the outlet is plotted in the last period, from 2</a:t>
            </a:r>
            <a:r>
              <a:rPr lang="da-DK" dirty="0">
                <a:sym typeface="Symbol" panose="05050102010706020507" pitchFamily="18" charset="2"/>
              </a:rPr>
              <a:t></a:t>
            </a:r>
            <a:r>
              <a:rPr lang="da-DK" dirty="0"/>
              <a:t>T</a:t>
            </a:r>
            <a:r>
              <a:rPr lang="da-DK" baseline="-25000" dirty="0"/>
              <a:t>0</a:t>
            </a:r>
            <a:r>
              <a:rPr lang="da-DK" dirty="0"/>
              <a:t> to 3</a:t>
            </a:r>
            <a:r>
              <a:rPr lang="da-DK" dirty="0">
                <a:sym typeface="Symbol" panose="05050102010706020507" pitchFamily="18" charset="2"/>
              </a:rPr>
              <a:t></a:t>
            </a:r>
            <a:r>
              <a:rPr lang="da-DK" dirty="0"/>
              <a:t>T</a:t>
            </a:r>
            <a:r>
              <a:rPr lang="da-DK" baseline="-25000" dirty="0"/>
              <a:t>0</a:t>
            </a:r>
            <a:r>
              <a:rPr lang="da-DK" dirty="0"/>
              <a:t>.</a:t>
            </a:r>
          </a:p>
          <a:p>
            <a:r>
              <a:rPr lang="da-DK" dirty="0"/>
              <a:t>The second plot shows the pressure FFT in dB SPL.</a:t>
            </a:r>
            <a:endParaRPr lang="en-US" dirty="0"/>
          </a:p>
        </p:txBody>
      </p:sp>
      <p:pic>
        <p:nvPicPr>
          <p:cNvPr id="4" name="Picture 3">
            <a:extLst>
              <a:ext uri="{FF2B5EF4-FFF2-40B4-BE49-F238E27FC236}">
                <a16:creationId xmlns:a16="http://schemas.microsoft.com/office/drawing/2014/main" id="{63D01B4E-9943-2ADF-BDA6-0F130987E4D0}"/>
              </a:ext>
            </a:extLst>
          </p:cNvPr>
          <p:cNvPicPr>
            <a:picLocks noChangeAspect="1"/>
          </p:cNvPicPr>
          <p:nvPr/>
        </p:nvPicPr>
        <p:blipFill>
          <a:blip r:embed="rId3"/>
          <a:stretch>
            <a:fillRect/>
          </a:stretch>
        </p:blipFill>
        <p:spPr>
          <a:xfrm>
            <a:off x="4533901" y="539273"/>
            <a:ext cx="3050455" cy="1802765"/>
          </a:xfrm>
          <a:prstGeom prst="rect">
            <a:avLst/>
          </a:prstGeom>
        </p:spPr>
      </p:pic>
      <p:grpSp>
        <p:nvGrpSpPr>
          <p:cNvPr id="12" name="Group 11">
            <a:extLst>
              <a:ext uri="{FF2B5EF4-FFF2-40B4-BE49-F238E27FC236}">
                <a16:creationId xmlns:a16="http://schemas.microsoft.com/office/drawing/2014/main" id="{2D4AB08C-6268-8CB6-7248-4BC5687B5B39}"/>
              </a:ext>
            </a:extLst>
          </p:cNvPr>
          <p:cNvGrpSpPr/>
          <p:nvPr/>
        </p:nvGrpSpPr>
        <p:grpSpPr>
          <a:xfrm>
            <a:off x="4419598" y="2419350"/>
            <a:ext cx="4383889" cy="2590800"/>
            <a:chOff x="4730961" y="2648392"/>
            <a:chExt cx="3691051" cy="2181345"/>
          </a:xfrm>
        </p:grpSpPr>
        <p:pic>
          <p:nvPicPr>
            <p:cNvPr id="8" name="Picture 7">
              <a:extLst>
                <a:ext uri="{FF2B5EF4-FFF2-40B4-BE49-F238E27FC236}">
                  <a16:creationId xmlns:a16="http://schemas.microsoft.com/office/drawing/2014/main" id="{EE680E3C-A0EF-C254-B344-C8035E0F2889}"/>
                </a:ext>
              </a:extLst>
            </p:cNvPr>
            <p:cNvPicPr>
              <a:picLocks noChangeAspect="1"/>
            </p:cNvPicPr>
            <p:nvPr/>
          </p:nvPicPr>
          <p:blipFill>
            <a:blip r:embed="rId4"/>
            <a:stretch>
              <a:fillRect/>
            </a:stretch>
          </p:blipFill>
          <p:spPr>
            <a:xfrm>
              <a:off x="4730961" y="2648392"/>
              <a:ext cx="3691051" cy="2181345"/>
            </a:xfrm>
            <a:prstGeom prst="rect">
              <a:avLst/>
            </a:prstGeom>
          </p:spPr>
        </p:pic>
        <p:pic>
          <p:nvPicPr>
            <p:cNvPr id="11" name="Picture 10">
              <a:extLst>
                <a:ext uri="{FF2B5EF4-FFF2-40B4-BE49-F238E27FC236}">
                  <a16:creationId xmlns:a16="http://schemas.microsoft.com/office/drawing/2014/main" id="{171847F7-9897-5F7C-6874-3FC869610358}"/>
                </a:ext>
              </a:extLst>
            </p:cNvPr>
            <p:cNvPicPr>
              <a:picLocks noChangeAspect="1"/>
            </p:cNvPicPr>
            <p:nvPr/>
          </p:nvPicPr>
          <p:blipFill>
            <a:blip r:embed="rId5"/>
            <a:stretch>
              <a:fillRect/>
            </a:stretch>
          </p:blipFill>
          <p:spPr>
            <a:xfrm>
              <a:off x="5040086" y="2778578"/>
              <a:ext cx="3352800" cy="1861458"/>
            </a:xfrm>
            <a:prstGeom prst="rect">
              <a:avLst/>
            </a:prstGeom>
          </p:spPr>
        </p:pic>
      </p:grpSp>
      <p:sp>
        <p:nvSpPr>
          <p:cNvPr id="13" name="TextBox 12">
            <a:extLst>
              <a:ext uri="{FF2B5EF4-FFF2-40B4-BE49-F238E27FC236}">
                <a16:creationId xmlns:a16="http://schemas.microsoft.com/office/drawing/2014/main" id="{50FCAD85-9D3F-A5DE-4DED-D8E2228B77C0}"/>
              </a:ext>
            </a:extLst>
          </p:cNvPr>
          <p:cNvSpPr txBox="1"/>
          <p:nvPr/>
        </p:nvSpPr>
        <p:spPr>
          <a:xfrm>
            <a:off x="7315200" y="3181350"/>
            <a:ext cx="946093" cy="246221"/>
          </a:xfrm>
          <a:prstGeom prst="rect">
            <a:avLst/>
          </a:prstGeom>
          <a:noFill/>
          <a:ln>
            <a:solidFill>
              <a:schemeClr val="accent2"/>
            </a:solidFill>
          </a:ln>
        </p:spPr>
        <p:txBody>
          <a:bodyPr wrap="none" rtlCol="0">
            <a:spAutoFit/>
          </a:bodyPr>
          <a:lstStyle/>
          <a:p>
            <a:r>
              <a:rPr lang="da-DK" sz="1000" i="1" dirty="0">
                <a:latin typeface="Lato Light" panose="020F0502020204030203" pitchFamily="34" charset="0"/>
                <a:ea typeface="Lato Light" panose="020F0502020204030203" pitchFamily="34" charset="0"/>
                <a:cs typeface="Lato Light" panose="020F0502020204030203" pitchFamily="34" charset="0"/>
              </a:rPr>
              <a:t>V</a:t>
            </a:r>
            <a:r>
              <a:rPr lang="da-DK" sz="1000" baseline="-25000" dirty="0">
                <a:latin typeface="Lato Light" panose="020F0502020204030203" pitchFamily="34" charset="0"/>
                <a:ea typeface="Lato Light" panose="020F0502020204030203" pitchFamily="34" charset="0"/>
                <a:cs typeface="Lato Light" panose="020F0502020204030203" pitchFamily="34" charset="0"/>
              </a:rPr>
              <a:t>0,RMS</a:t>
            </a:r>
            <a:r>
              <a:rPr lang="da-DK" sz="1000" dirty="0">
                <a:latin typeface="Lato Light" panose="020F0502020204030203" pitchFamily="34" charset="0"/>
                <a:ea typeface="Lato Light" panose="020F0502020204030203" pitchFamily="34" charset="0"/>
                <a:cs typeface="Lato Light" panose="020F0502020204030203" pitchFamily="34" charset="0"/>
              </a:rPr>
              <a:t> = 1.2 V</a:t>
            </a:r>
            <a:endParaRPr lang="en-US" sz="1000" dirty="0">
              <a:latin typeface="Lato Light" panose="020F0502020204030203" pitchFamily="34" charset="0"/>
              <a:ea typeface="Lato Light" panose="020F0502020204030203" pitchFamily="34" charset="0"/>
              <a:cs typeface="Lato Light" panose="020F0502020204030203" pitchFamily="34" charset="0"/>
            </a:endParaRPr>
          </a:p>
        </p:txBody>
      </p:sp>
      <p:sp>
        <p:nvSpPr>
          <p:cNvPr id="16" name="TextBox 15">
            <a:extLst>
              <a:ext uri="{FF2B5EF4-FFF2-40B4-BE49-F238E27FC236}">
                <a16:creationId xmlns:a16="http://schemas.microsoft.com/office/drawing/2014/main" id="{90B0A052-502D-8FC3-1219-7B0337F7685A}"/>
              </a:ext>
            </a:extLst>
          </p:cNvPr>
          <p:cNvSpPr txBox="1"/>
          <p:nvPr/>
        </p:nvSpPr>
        <p:spPr>
          <a:xfrm>
            <a:off x="5486400" y="4380535"/>
            <a:ext cx="946093" cy="246221"/>
          </a:xfrm>
          <a:prstGeom prst="rect">
            <a:avLst/>
          </a:prstGeom>
          <a:noFill/>
          <a:ln>
            <a:solidFill>
              <a:schemeClr val="accent4"/>
            </a:solidFill>
          </a:ln>
        </p:spPr>
        <p:txBody>
          <a:bodyPr wrap="none" rtlCol="0">
            <a:spAutoFit/>
          </a:bodyPr>
          <a:lstStyle/>
          <a:p>
            <a:r>
              <a:rPr lang="da-DK" sz="1000" i="1" dirty="0">
                <a:latin typeface="Lato Light" panose="020F0502020204030203" pitchFamily="34" charset="0"/>
                <a:ea typeface="Lato Light" panose="020F0502020204030203" pitchFamily="34" charset="0"/>
                <a:cs typeface="Lato Light" panose="020F0502020204030203" pitchFamily="34" charset="0"/>
              </a:rPr>
              <a:t>V</a:t>
            </a:r>
            <a:r>
              <a:rPr lang="da-DK" sz="1000" baseline="-25000" dirty="0">
                <a:latin typeface="Lato Light" panose="020F0502020204030203" pitchFamily="34" charset="0"/>
                <a:ea typeface="Lato Light" panose="020F0502020204030203" pitchFamily="34" charset="0"/>
                <a:cs typeface="Lato Light" panose="020F0502020204030203" pitchFamily="34" charset="0"/>
              </a:rPr>
              <a:t>0,RMS</a:t>
            </a:r>
            <a:r>
              <a:rPr lang="da-DK" sz="1000" dirty="0">
                <a:latin typeface="Lato Light" panose="020F0502020204030203" pitchFamily="34" charset="0"/>
                <a:ea typeface="Lato Light" panose="020F0502020204030203" pitchFamily="34" charset="0"/>
                <a:cs typeface="Lato Light" panose="020F0502020204030203" pitchFamily="34" charset="0"/>
              </a:rPr>
              <a:t> = 0.5 V</a:t>
            </a:r>
            <a:endParaRPr lang="en-US" sz="1000" dirty="0">
              <a:latin typeface="Lato Light" panose="020F0502020204030203" pitchFamily="34" charset="0"/>
              <a:ea typeface="Lato Light" panose="020F0502020204030203" pitchFamily="34" charset="0"/>
              <a:cs typeface="Lato Light" panose="020F0502020204030203" pitchFamily="34" charset="0"/>
            </a:endParaRPr>
          </a:p>
        </p:txBody>
      </p:sp>
      <p:sp>
        <p:nvSpPr>
          <p:cNvPr id="17" name="TextBox 16">
            <a:extLst>
              <a:ext uri="{FF2B5EF4-FFF2-40B4-BE49-F238E27FC236}">
                <a16:creationId xmlns:a16="http://schemas.microsoft.com/office/drawing/2014/main" id="{2D75904F-EECD-26C6-0D07-99556BF8C0A0}"/>
              </a:ext>
            </a:extLst>
          </p:cNvPr>
          <p:cNvSpPr txBox="1"/>
          <p:nvPr/>
        </p:nvSpPr>
        <p:spPr>
          <a:xfrm>
            <a:off x="7771917" y="650421"/>
            <a:ext cx="946093" cy="246221"/>
          </a:xfrm>
          <a:prstGeom prst="rect">
            <a:avLst/>
          </a:prstGeom>
          <a:noFill/>
          <a:ln>
            <a:solidFill>
              <a:schemeClr val="accent2"/>
            </a:solidFill>
          </a:ln>
        </p:spPr>
        <p:txBody>
          <a:bodyPr wrap="none" rtlCol="0">
            <a:spAutoFit/>
          </a:bodyPr>
          <a:lstStyle/>
          <a:p>
            <a:r>
              <a:rPr lang="da-DK" sz="1000" i="1" dirty="0">
                <a:latin typeface="Lato Light" panose="020F0502020204030203" pitchFamily="34" charset="0"/>
                <a:ea typeface="Lato Light" panose="020F0502020204030203" pitchFamily="34" charset="0"/>
                <a:cs typeface="Lato Light" panose="020F0502020204030203" pitchFamily="34" charset="0"/>
              </a:rPr>
              <a:t>V</a:t>
            </a:r>
            <a:r>
              <a:rPr lang="da-DK" sz="1000" baseline="-25000" dirty="0">
                <a:latin typeface="Lato Light" panose="020F0502020204030203" pitchFamily="34" charset="0"/>
                <a:ea typeface="Lato Light" panose="020F0502020204030203" pitchFamily="34" charset="0"/>
                <a:cs typeface="Lato Light" panose="020F0502020204030203" pitchFamily="34" charset="0"/>
              </a:rPr>
              <a:t>0,RMS</a:t>
            </a:r>
            <a:r>
              <a:rPr lang="da-DK" sz="1000" dirty="0">
                <a:latin typeface="Lato Light" panose="020F0502020204030203" pitchFamily="34" charset="0"/>
                <a:ea typeface="Lato Light" panose="020F0502020204030203" pitchFamily="34" charset="0"/>
                <a:cs typeface="Lato Light" panose="020F0502020204030203" pitchFamily="34" charset="0"/>
              </a:rPr>
              <a:t> = 1.2 V</a:t>
            </a:r>
            <a:endParaRPr lang="en-US" sz="1000" dirty="0">
              <a:latin typeface="Lato Light" panose="020F0502020204030203" pitchFamily="34" charset="0"/>
              <a:ea typeface="Lato Light" panose="020F0502020204030203" pitchFamily="34" charset="0"/>
              <a:cs typeface="Lato Light" panose="020F0502020204030203" pitchFamily="34" charset="0"/>
            </a:endParaRPr>
          </a:p>
        </p:txBody>
      </p:sp>
    </p:spTree>
    <p:extLst>
      <p:ext uri="{BB962C8B-B14F-4D97-AF65-F5344CB8AC3E}">
        <p14:creationId xmlns:p14="http://schemas.microsoft.com/office/powerpoint/2010/main" val="17692939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1C77835-375F-4EC7-8403-976A9BA5FC07}"/>
              </a:ext>
            </a:extLst>
          </p:cNvPr>
          <p:cNvSpPr>
            <a:spLocks noGrp="1"/>
          </p:cNvSpPr>
          <p:nvPr>
            <p:ph idx="1"/>
          </p:nvPr>
        </p:nvSpPr>
        <p:spPr/>
        <p:txBody>
          <a:bodyPr/>
          <a:lstStyle/>
          <a:p>
            <a:r>
              <a:rPr lang="en-US" dirty="0"/>
              <a:t>comsol.com/contact</a:t>
            </a:r>
          </a:p>
        </p:txBody>
      </p:sp>
    </p:spTree>
    <p:extLst>
      <p:ext uri="{BB962C8B-B14F-4D97-AF65-F5344CB8AC3E}">
        <p14:creationId xmlns:p14="http://schemas.microsoft.com/office/powerpoint/2010/main" val="2923546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Background</a:t>
            </a:r>
          </a:p>
        </p:txBody>
      </p:sp>
      <p:sp>
        <p:nvSpPr>
          <p:cNvPr id="3" name="Content Placeholder 2"/>
          <p:cNvSpPr>
            <a:spLocks noGrp="1"/>
          </p:cNvSpPr>
          <p:nvPr>
            <p:ph idx="1"/>
          </p:nvPr>
        </p:nvSpPr>
        <p:spPr/>
        <p:txBody>
          <a:bodyPr>
            <a:noAutofit/>
          </a:bodyPr>
          <a:lstStyle/>
          <a:p>
            <a:r>
              <a:rPr lang="en-US" sz="1050" dirty="0"/>
              <a:t>This is a full vibro-electroacoustic simulation of a balanced armature transducer (BAT or also known as a receiver in some industries) which is a high-performance miniature loudspeaker often used in hearing aids and other in-ear audio products such as earbuds.</a:t>
            </a:r>
          </a:p>
          <a:p>
            <a:r>
              <a:rPr lang="en-US" sz="1050" dirty="0"/>
              <a:t>The model is set up and solved in the time domain using a DC analysis of the magnetic system as initial condition for the AC transient problem. The electromagnetic coupling to the armature is done using the built-in </a:t>
            </a:r>
            <a:r>
              <a:rPr lang="en-US" sz="1050" i="1" dirty="0" err="1"/>
              <a:t>Magnetomechanics</a:t>
            </a:r>
            <a:r>
              <a:rPr lang="en-US" sz="1050" dirty="0"/>
              <a:t> multiphysics coupling. </a:t>
            </a:r>
            <a:r>
              <a:rPr lang="en-US" sz="1050" i="1" dirty="0"/>
              <a:t>Moving Mesh </a:t>
            </a:r>
            <a:r>
              <a:rPr lang="en-US" sz="1050" dirty="0"/>
              <a:t>is used to capture any nonlinear effects that are due to changes in the geometry such as magnetic gaps and nonlinear thin-film damping. The </a:t>
            </a:r>
            <a:r>
              <a:rPr lang="en-US" sz="1050" i="1" dirty="0"/>
              <a:t>Moving Mesh </a:t>
            </a:r>
            <a:r>
              <a:rPr lang="en-US" sz="1050" dirty="0"/>
              <a:t>also captures the structure to EM coupling (back EMC) which comes from the varying air gap in the magnetic flux circuit, that is, a varying reluctance </a:t>
            </a:r>
          </a:p>
          <a:p>
            <a:r>
              <a:rPr lang="en-US" sz="1050" dirty="0"/>
              <a:t>The vibrating armature is part of a magnetic circuit with alternating flux imposed by the AC coil – causing a strong interaction with the unidirectional permanent (DC) magnetic field in the gap.</a:t>
            </a:r>
          </a:p>
          <a:p>
            <a:r>
              <a:rPr lang="en-US" sz="1050" dirty="0"/>
              <a:t>The measurement setup that consists of a tube and an ear canal simulator (a so-called 711 coupler) is modeled through a time-domain MOR where the input impedance to the system is expressed in terms of it sum of partial fractions. This results in a detailed electrical circuit representation of the test setup. See the </a:t>
            </a:r>
            <a:r>
              <a:rPr lang="en-US" sz="1050" dirty="0">
                <a:hlinkClick r:id="rId3"/>
              </a:rPr>
              <a:t>Input Impedance of a Tube and Coupler Measurement Setup: Time-Domain MOR Using Partial Fraction Fit</a:t>
            </a:r>
            <a:r>
              <a:rPr lang="en-US" sz="1050" dirty="0"/>
              <a:t> model for details. </a:t>
            </a:r>
            <a:r>
              <a:rPr lang="en-US" sz="1100" dirty="0"/>
              <a:t>Moreover, the radiation impedance of the small vent, connecting the back-volume to the exterior, is based on a sub-model, computed in </a:t>
            </a:r>
            <a:r>
              <a:rPr lang="en-US" sz="1100" dirty="0">
                <a:hlinkClick r:id="rId4"/>
              </a:rPr>
              <a:t>Radiation Impedance of a Small Vent</a:t>
            </a:r>
            <a:r>
              <a:rPr lang="en-US" sz="1100" dirty="0"/>
              <a:t>.</a:t>
            </a:r>
            <a:endParaRPr lang="en-US" sz="1050" dirty="0"/>
          </a:p>
          <a:p>
            <a:r>
              <a:rPr lang="en-US" sz="1050" dirty="0"/>
              <a:t>The geometry of the transducer is generic and based on typical dimensions. The material properties used are also generic materials.</a:t>
            </a:r>
          </a:p>
          <a:p>
            <a:r>
              <a:rPr lang="en-US" sz="1050" dirty="0"/>
              <a:t>Useful reference:</a:t>
            </a:r>
          </a:p>
          <a:p>
            <a:pPr lvl="1"/>
            <a:r>
              <a:rPr lang="en-US" sz="800" dirty="0"/>
              <a:t>R. Christensen, “Lumped Element Modeling of Transducers,” </a:t>
            </a:r>
            <a:r>
              <a:rPr lang="en-US" sz="800" dirty="0" err="1"/>
              <a:t>audioXpress</a:t>
            </a:r>
            <a:r>
              <a:rPr lang="en-US" sz="800" dirty="0"/>
              <a:t>, March 2023.</a:t>
            </a:r>
          </a:p>
          <a:p>
            <a:pPr lvl="1"/>
            <a:r>
              <a:rPr lang="en-US" sz="800" dirty="0"/>
              <a:t>M. Herring Jensen, “Full Multiphysics Electro-Vibroacoustic Analysis of a Balanced Armature Transducer,” </a:t>
            </a:r>
            <a:r>
              <a:rPr lang="en-US" sz="800" dirty="0" err="1"/>
              <a:t>InterNoise</a:t>
            </a:r>
            <a:r>
              <a:rPr lang="en-US" sz="800" dirty="0"/>
              <a:t> 2022.</a:t>
            </a:r>
          </a:p>
        </p:txBody>
      </p:sp>
    </p:spTree>
    <p:extLst>
      <p:ext uri="{BB962C8B-B14F-4D97-AF65-F5344CB8AC3E}">
        <p14:creationId xmlns:p14="http://schemas.microsoft.com/office/powerpoint/2010/main" val="965553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7690FE8-08EB-46B2-9378-ABC7EAC4F19E}"/>
              </a:ext>
            </a:extLst>
          </p:cNvPr>
          <p:cNvPicPr>
            <a:picLocks noChangeAspect="1"/>
          </p:cNvPicPr>
          <p:nvPr/>
        </p:nvPicPr>
        <p:blipFill>
          <a:blip r:embed="rId3"/>
          <a:stretch>
            <a:fillRect/>
          </a:stretch>
        </p:blipFill>
        <p:spPr>
          <a:xfrm>
            <a:off x="1517568" y="895350"/>
            <a:ext cx="6265168" cy="4084960"/>
          </a:xfrm>
          <a:prstGeom prst="rect">
            <a:avLst/>
          </a:prstGeom>
        </p:spPr>
      </p:pic>
      <p:sp>
        <p:nvSpPr>
          <p:cNvPr id="2" name="Title 1"/>
          <p:cNvSpPr>
            <a:spLocks noGrp="1"/>
          </p:cNvSpPr>
          <p:nvPr>
            <p:ph type="title"/>
          </p:nvPr>
        </p:nvSpPr>
        <p:spPr/>
        <p:txBody>
          <a:bodyPr/>
          <a:lstStyle/>
          <a:p>
            <a:r>
              <a:rPr lang="en-US" dirty="0"/>
              <a:t>Model Definition: Transducer</a:t>
            </a:r>
          </a:p>
        </p:txBody>
      </p:sp>
      <p:sp>
        <p:nvSpPr>
          <p:cNvPr id="19" name="TextBox 18">
            <a:extLst>
              <a:ext uri="{FF2B5EF4-FFF2-40B4-BE49-F238E27FC236}">
                <a16:creationId xmlns:a16="http://schemas.microsoft.com/office/drawing/2014/main" id="{6872D51C-BEA2-4C97-9D6C-5BD76E1AE00C}"/>
              </a:ext>
            </a:extLst>
          </p:cNvPr>
          <p:cNvSpPr txBox="1"/>
          <p:nvPr/>
        </p:nvSpPr>
        <p:spPr>
          <a:xfrm>
            <a:off x="2822618" y="4607223"/>
            <a:ext cx="450764" cy="276999"/>
          </a:xfrm>
          <a:prstGeom prst="rect">
            <a:avLst/>
          </a:prstGeom>
          <a:noFill/>
        </p:spPr>
        <p:txBody>
          <a:bodyPr wrap="none" rtlCol="0">
            <a:spAutoFit/>
          </a:bodyPr>
          <a:lstStyle/>
          <a:p>
            <a:r>
              <a:rPr lang="en-US" sz="1200" dirty="0">
                <a:latin typeface="Lato Light" panose="020F0302020204030203" pitchFamily="34" charset="0"/>
              </a:rPr>
              <a:t>Coil</a:t>
            </a:r>
          </a:p>
        </p:txBody>
      </p:sp>
      <p:cxnSp>
        <p:nvCxnSpPr>
          <p:cNvPr id="25" name="Straight Connector 24">
            <a:extLst>
              <a:ext uri="{FF2B5EF4-FFF2-40B4-BE49-F238E27FC236}">
                <a16:creationId xmlns:a16="http://schemas.microsoft.com/office/drawing/2014/main" id="{DDEC6B46-092C-415A-A240-B0C64BD50812}"/>
              </a:ext>
            </a:extLst>
          </p:cNvPr>
          <p:cNvCxnSpPr>
            <a:cxnSpLocks/>
          </p:cNvCxnSpPr>
          <p:nvPr/>
        </p:nvCxnSpPr>
        <p:spPr>
          <a:xfrm>
            <a:off x="3048000" y="3468688"/>
            <a:ext cx="3591" cy="1138535"/>
          </a:xfrm>
          <a:prstGeom prst="line">
            <a:avLst/>
          </a:prstGeom>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A986FAF-DD08-486A-A17A-EEA15ECF9E9A}"/>
              </a:ext>
            </a:extLst>
          </p:cNvPr>
          <p:cNvSpPr txBox="1"/>
          <p:nvPr/>
        </p:nvSpPr>
        <p:spPr>
          <a:xfrm>
            <a:off x="3276435" y="4156038"/>
            <a:ext cx="692818" cy="276999"/>
          </a:xfrm>
          <a:prstGeom prst="rect">
            <a:avLst/>
          </a:prstGeom>
          <a:noFill/>
        </p:spPr>
        <p:txBody>
          <a:bodyPr wrap="none" rtlCol="0">
            <a:spAutoFit/>
          </a:bodyPr>
          <a:lstStyle/>
          <a:p>
            <a:r>
              <a:rPr lang="en-US" sz="1200" dirty="0">
                <a:latin typeface="Lato Light" panose="020F0302020204030203" pitchFamily="34" charset="0"/>
              </a:rPr>
              <a:t>Magnet</a:t>
            </a:r>
          </a:p>
        </p:txBody>
      </p:sp>
      <p:sp>
        <p:nvSpPr>
          <p:cNvPr id="26" name="TextBox 25">
            <a:extLst>
              <a:ext uri="{FF2B5EF4-FFF2-40B4-BE49-F238E27FC236}">
                <a16:creationId xmlns:a16="http://schemas.microsoft.com/office/drawing/2014/main" id="{7F7C9F98-CF5F-4771-ACFE-C3A28D8402F3}"/>
              </a:ext>
            </a:extLst>
          </p:cNvPr>
          <p:cNvSpPr txBox="1"/>
          <p:nvPr/>
        </p:nvSpPr>
        <p:spPr>
          <a:xfrm>
            <a:off x="3660185" y="4779058"/>
            <a:ext cx="851515" cy="276999"/>
          </a:xfrm>
          <a:prstGeom prst="rect">
            <a:avLst/>
          </a:prstGeom>
          <a:noFill/>
        </p:spPr>
        <p:txBody>
          <a:bodyPr wrap="none" rtlCol="0">
            <a:spAutoFit/>
          </a:bodyPr>
          <a:lstStyle/>
          <a:p>
            <a:r>
              <a:rPr lang="en-US" sz="1200" dirty="0">
                <a:latin typeface="Lato Light" panose="020F0302020204030203" pitchFamily="34" charset="0"/>
              </a:rPr>
              <a:t>Pole piece</a:t>
            </a:r>
          </a:p>
        </p:txBody>
      </p:sp>
      <p:sp>
        <p:nvSpPr>
          <p:cNvPr id="28" name="TextBox 27">
            <a:extLst>
              <a:ext uri="{FF2B5EF4-FFF2-40B4-BE49-F238E27FC236}">
                <a16:creationId xmlns:a16="http://schemas.microsoft.com/office/drawing/2014/main" id="{21E4653C-1E23-4656-8C3D-08F657ABCDB7}"/>
              </a:ext>
            </a:extLst>
          </p:cNvPr>
          <p:cNvSpPr txBox="1"/>
          <p:nvPr/>
        </p:nvSpPr>
        <p:spPr>
          <a:xfrm>
            <a:off x="6171194" y="4531023"/>
            <a:ext cx="1210588" cy="461665"/>
          </a:xfrm>
          <a:prstGeom prst="rect">
            <a:avLst/>
          </a:prstGeom>
          <a:noFill/>
        </p:spPr>
        <p:txBody>
          <a:bodyPr wrap="none" rtlCol="0">
            <a:spAutoFit/>
          </a:bodyPr>
          <a:lstStyle/>
          <a:p>
            <a:r>
              <a:rPr lang="en-US" sz="1200" dirty="0">
                <a:latin typeface="Lato Light" panose="020F0302020204030203" pitchFamily="34" charset="0"/>
              </a:rPr>
              <a:t>Armature</a:t>
            </a:r>
          </a:p>
          <a:p>
            <a:r>
              <a:rPr lang="en-US" sz="1200" dirty="0">
                <a:latin typeface="Lato Light" panose="020F0302020204030203" pitchFamily="34" charset="0"/>
              </a:rPr>
              <a:t>(magnetic alloy)</a:t>
            </a:r>
          </a:p>
        </p:txBody>
      </p:sp>
      <p:sp>
        <p:nvSpPr>
          <p:cNvPr id="30" name="TextBox 29">
            <a:extLst>
              <a:ext uri="{FF2B5EF4-FFF2-40B4-BE49-F238E27FC236}">
                <a16:creationId xmlns:a16="http://schemas.microsoft.com/office/drawing/2014/main" id="{9F57CA10-319D-410C-8E6F-C8C7E1CFE058}"/>
              </a:ext>
            </a:extLst>
          </p:cNvPr>
          <p:cNvSpPr txBox="1"/>
          <p:nvPr/>
        </p:nvSpPr>
        <p:spPr>
          <a:xfrm>
            <a:off x="3733800" y="4499760"/>
            <a:ext cx="1381465" cy="276999"/>
          </a:xfrm>
          <a:prstGeom prst="rect">
            <a:avLst/>
          </a:prstGeom>
          <a:noFill/>
        </p:spPr>
        <p:txBody>
          <a:bodyPr wrap="square" rtlCol="0">
            <a:spAutoFit/>
          </a:bodyPr>
          <a:lstStyle/>
          <a:p>
            <a:r>
              <a:rPr lang="en-US" sz="1200" dirty="0">
                <a:latin typeface="Lato Light" panose="020F0302020204030203" pitchFamily="34" charset="0"/>
              </a:rPr>
              <a:t>Magnetic Gap</a:t>
            </a:r>
          </a:p>
        </p:txBody>
      </p:sp>
      <p:sp>
        <p:nvSpPr>
          <p:cNvPr id="32" name="TextBox 31">
            <a:extLst>
              <a:ext uri="{FF2B5EF4-FFF2-40B4-BE49-F238E27FC236}">
                <a16:creationId xmlns:a16="http://schemas.microsoft.com/office/drawing/2014/main" id="{1CB96F62-2F72-4ADF-86B9-F788AA1F6F28}"/>
              </a:ext>
            </a:extLst>
          </p:cNvPr>
          <p:cNvSpPr txBox="1"/>
          <p:nvPr/>
        </p:nvSpPr>
        <p:spPr>
          <a:xfrm>
            <a:off x="6218005" y="1471666"/>
            <a:ext cx="429926" cy="276999"/>
          </a:xfrm>
          <a:prstGeom prst="rect">
            <a:avLst/>
          </a:prstGeom>
          <a:noFill/>
        </p:spPr>
        <p:txBody>
          <a:bodyPr wrap="none" rtlCol="0">
            <a:spAutoFit/>
          </a:bodyPr>
          <a:lstStyle/>
          <a:p>
            <a:r>
              <a:rPr lang="en-US" sz="1200" dirty="0">
                <a:latin typeface="Lato Light" panose="020F0302020204030203" pitchFamily="34" charset="0"/>
              </a:rPr>
              <a:t>Foil</a:t>
            </a:r>
          </a:p>
        </p:txBody>
      </p:sp>
      <p:sp>
        <p:nvSpPr>
          <p:cNvPr id="33" name="TextBox 32">
            <a:extLst>
              <a:ext uri="{FF2B5EF4-FFF2-40B4-BE49-F238E27FC236}">
                <a16:creationId xmlns:a16="http://schemas.microsoft.com/office/drawing/2014/main" id="{324E1D0A-71F7-44FC-A578-DC6ED3B03AB1}"/>
              </a:ext>
            </a:extLst>
          </p:cNvPr>
          <p:cNvSpPr txBox="1"/>
          <p:nvPr/>
        </p:nvSpPr>
        <p:spPr>
          <a:xfrm>
            <a:off x="4191000" y="1078255"/>
            <a:ext cx="1915909" cy="276999"/>
          </a:xfrm>
          <a:prstGeom prst="rect">
            <a:avLst/>
          </a:prstGeom>
          <a:noFill/>
        </p:spPr>
        <p:txBody>
          <a:bodyPr wrap="none" rtlCol="0">
            <a:spAutoFit/>
          </a:bodyPr>
          <a:lstStyle/>
          <a:p>
            <a:r>
              <a:rPr lang="en-US" sz="1200" dirty="0">
                <a:latin typeface="Lato Light" panose="020F0302020204030203" pitchFamily="34" charset="0"/>
              </a:rPr>
              <a:t>Diaphragm (or membrane)</a:t>
            </a:r>
          </a:p>
        </p:txBody>
      </p:sp>
      <p:sp>
        <p:nvSpPr>
          <p:cNvPr id="35" name="TextBox 34">
            <a:extLst>
              <a:ext uri="{FF2B5EF4-FFF2-40B4-BE49-F238E27FC236}">
                <a16:creationId xmlns:a16="http://schemas.microsoft.com/office/drawing/2014/main" id="{0804A9AC-0A60-45F0-85EF-5DD5F0B898D8}"/>
              </a:ext>
            </a:extLst>
          </p:cNvPr>
          <p:cNvSpPr txBox="1"/>
          <p:nvPr/>
        </p:nvSpPr>
        <p:spPr>
          <a:xfrm>
            <a:off x="6782461" y="1955412"/>
            <a:ext cx="1067921" cy="276999"/>
          </a:xfrm>
          <a:prstGeom prst="rect">
            <a:avLst/>
          </a:prstGeom>
          <a:noFill/>
        </p:spPr>
        <p:txBody>
          <a:bodyPr wrap="none" rtlCol="0">
            <a:spAutoFit/>
          </a:bodyPr>
          <a:lstStyle/>
          <a:p>
            <a:r>
              <a:rPr lang="en-US" sz="1200" dirty="0">
                <a:latin typeface="Lato Light" panose="020F0302020204030203" pitchFamily="34" charset="0"/>
              </a:rPr>
              <a:t>Drive rod/pin</a:t>
            </a:r>
          </a:p>
        </p:txBody>
      </p:sp>
      <p:sp>
        <p:nvSpPr>
          <p:cNvPr id="36" name="TextBox 35">
            <a:extLst>
              <a:ext uri="{FF2B5EF4-FFF2-40B4-BE49-F238E27FC236}">
                <a16:creationId xmlns:a16="http://schemas.microsoft.com/office/drawing/2014/main" id="{56BE4361-114B-4BD9-B9E1-806B2AE59824}"/>
              </a:ext>
            </a:extLst>
          </p:cNvPr>
          <p:cNvSpPr txBox="1"/>
          <p:nvPr/>
        </p:nvSpPr>
        <p:spPr>
          <a:xfrm>
            <a:off x="1041948" y="3161652"/>
            <a:ext cx="500458" cy="276999"/>
          </a:xfrm>
          <a:prstGeom prst="rect">
            <a:avLst/>
          </a:prstGeom>
          <a:noFill/>
        </p:spPr>
        <p:txBody>
          <a:bodyPr wrap="none" rtlCol="0">
            <a:spAutoFit/>
          </a:bodyPr>
          <a:lstStyle/>
          <a:p>
            <a:r>
              <a:rPr lang="en-US" sz="1200" dirty="0">
                <a:latin typeface="Lato Light" panose="020F0302020204030203" pitchFamily="34" charset="0"/>
              </a:rPr>
              <a:t>Vent</a:t>
            </a:r>
          </a:p>
        </p:txBody>
      </p:sp>
      <p:sp>
        <p:nvSpPr>
          <p:cNvPr id="38" name="TextBox 37">
            <a:extLst>
              <a:ext uri="{FF2B5EF4-FFF2-40B4-BE49-F238E27FC236}">
                <a16:creationId xmlns:a16="http://schemas.microsoft.com/office/drawing/2014/main" id="{F5504C08-F8EC-4570-9B72-9A01686D1558}"/>
              </a:ext>
            </a:extLst>
          </p:cNvPr>
          <p:cNvSpPr txBox="1"/>
          <p:nvPr/>
        </p:nvSpPr>
        <p:spPr>
          <a:xfrm>
            <a:off x="1278958" y="4037955"/>
            <a:ext cx="1015021" cy="276999"/>
          </a:xfrm>
          <a:prstGeom prst="rect">
            <a:avLst/>
          </a:prstGeom>
          <a:noFill/>
        </p:spPr>
        <p:txBody>
          <a:bodyPr wrap="none" rtlCol="0">
            <a:spAutoFit/>
          </a:bodyPr>
          <a:lstStyle/>
          <a:p>
            <a:r>
              <a:rPr lang="en-US" sz="1200" dirty="0">
                <a:latin typeface="Lato Light" panose="020F0302020204030203" pitchFamily="34" charset="0"/>
              </a:rPr>
              <a:t>Back volume</a:t>
            </a:r>
          </a:p>
        </p:txBody>
      </p:sp>
      <p:sp>
        <p:nvSpPr>
          <p:cNvPr id="40" name="TextBox 39">
            <a:extLst>
              <a:ext uri="{FF2B5EF4-FFF2-40B4-BE49-F238E27FC236}">
                <a16:creationId xmlns:a16="http://schemas.microsoft.com/office/drawing/2014/main" id="{09FF8957-3573-4EB0-92AC-63018B5E1792}"/>
              </a:ext>
            </a:extLst>
          </p:cNvPr>
          <p:cNvSpPr txBox="1"/>
          <p:nvPr/>
        </p:nvSpPr>
        <p:spPr>
          <a:xfrm>
            <a:off x="7738016" y="3501984"/>
            <a:ext cx="567784" cy="276999"/>
          </a:xfrm>
          <a:prstGeom prst="rect">
            <a:avLst/>
          </a:prstGeom>
          <a:noFill/>
        </p:spPr>
        <p:txBody>
          <a:bodyPr wrap="none" rtlCol="0">
            <a:spAutoFit/>
          </a:bodyPr>
          <a:lstStyle/>
          <a:p>
            <a:r>
              <a:rPr lang="en-US" sz="1200" dirty="0">
                <a:latin typeface="Lato Light" panose="020F0302020204030203" pitchFamily="34" charset="0"/>
              </a:rPr>
              <a:t>Spout</a:t>
            </a:r>
          </a:p>
        </p:txBody>
      </p:sp>
      <p:sp>
        <p:nvSpPr>
          <p:cNvPr id="42" name="TextBox 41">
            <a:extLst>
              <a:ext uri="{FF2B5EF4-FFF2-40B4-BE49-F238E27FC236}">
                <a16:creationId xmlns:a16="http://schemas.microsoft.com/office/drawing/2014/main" id="{6A4AA754-3523-43E3-B403-6C3B90FBD4D2}"/>
              </a:ext>
            </a:extLst>
          </p:cNvPr>
          <p:cNvSpPr txBox="1"/>
          <p:nvPr/>
        </p:nvSpPr>
        <p:spPr>
          <a:xfrm>
            <a:off x="1234133" y="1245591"/>
            <a:ext cx="1064715" cy="276999"/>
          </a:xfrm>
          <a:prstGeom prst="rect">
            <a:avLst/>
          </a:prstGeom>
          <a:noFill/>
        </p:spPr>
        <p:txBody>
          <a:bodyPr wrap="none" rtlCol="0">
            <a:spAutoFit/>
          </a:bodyPr>
          <a:lstStyle/>
          <a:p>
            <a:r>
              <a:rPr lang="en-US" sz="1200" dirty="0">
                <a:latin typeface="Lato Light" panose="020F0302020204030203" pitchFamily="34" charset="0"/>
              </a:rPr>
              <a:t>Front volume</a:t>
            </a:r>
          </a:p>
        </p:txBody>
      </p:sp>
      <p:cxnSp>
        <p:nvCxnSpPr>
          <p:cNvPr id="9" name="Straight Connector 8">
            <a:extLst>
              <a:ext uri="{FF2B5EF4-FFF2-40B4-BE49-F238E27FC236}">
                <a16:creationId xmlns:a16="http://schemas.microsoft.com/office/drawing/2014/main" id="{F3416070-0D0E-4BA7-A018-39DF6DEBC11A}"/>
              </a:ext>
            </a:extLst>
          </p:cNvPr>
          <p:cNvCxnSpPr>
            <a:cxnSpLocks/>
          </p:cNvCxnSpPr>
          <p:nvPr/>
        </p:nvCxnSpPr>
        <p:spPr>
          <a:xfrm flipV="1">
            <a:off x="1516566" y="3300152"/>
            <a:ext cx="642069"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Connector: Elbow 12">
            <a:extLst>
              <a:ext uri="{FF2B5EF4-FFF2-40B4-BE49-F238E27FC236}">
                <a16:creationId xmlns:a16="http://schemas.microsoft.com/office/drawing/2014/main" id="{40559F3E-9722-471D-9BE5-89BF28F7B1A8}"/>
              </a:ext>
            </a:extLst>
          </p:cNvPr>
          <p:cNvCxnSpPr>
            <a:stCxn id="38" idx="3"/>
          </p:cNvCxnSpPr>
          <p:nvPr/>
        </p:nvCxnSpPr>
        <p:spPr>
          <a:xfrm flipV="1">
            <a:off x="2293979" y="3392488"/>
            <a:ext cx="144421" cy="783967"/>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819197C5-D03A-4799-B41E-AEFE3C125A81}"/>
              </a:ext>
            </a:extLst>
          </p:cNvPr>
          <p:cNvCxnSpPr>
            <a:cxnSpLocks/>
          </p:cNvCxnSpPr>
          <p:nvPr/>
        </p:nvCxnSpPr>
        <p:spPr>
          <a:xfrm flipV="1">
            <a:off x="3886200" y="3621088"/>
            <a:ext cx="399487" cy="677719"/>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7" name="Connector: Elbow 16">
            <a:extLst>
              <a:ext uri="{FF2B5EF4-FFF2-40B4-BE49-F238E27FC236}">
                <a16:creationId xmlns:a16="http://schemas.microsoft.com/office/drawing/2014/main" id="{7F060A7C-A7BF-47EA-9072-1BBCE1467509}"/>
              </a:ext>
            </a:extLst>
          </p:cNvPr>
          <p:cNvCxnSpPr>
            <a:cxnSpLocks/>
          </p:cNvCxnSpPr>
          <p:nvPr/>
        </p:nvCxnSpPr>
        <p:spPr>
          <a:xfrm flipV="1">
            <a:off x="4478296" y="3925888"/>
            <a:ext cx="770906" cy="1002365"/>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51" name="Connector: Elbow 50">
            <a:extLst>
              <a:ext uri="{FF2B5EF4-FFF2-40B4-BE49-F238E27FC236}">
                <a16:creationId xmlns:a16="http://schemas.microsoft.com/office/drawing/2014/main" id="{D98FE8F6-5A5A-4E6F-B2AE-B94C272DFE06}"/>
              </a:ext>
            </a:extLst>
          </p:cNvPr>
          <p:cNvCxnSpPr>
            <a:cxnSpLocks/>
            <a:stCxn id="35" idx="2"/>
          </p:cNvCxnSpPr>
          <p:nvPr/>
        </p:nvCxnSpPr>
        <p:spPr>
          <a:xfrm rot="5400000">
            <a:off x="5950003" y="1540208"/>
            <a:ext cx="674217" cy="2058622"/>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56" name="Connector: Elbow 55">
            <a:extLst>
              <a:ext uri="{FF2B5EF4-FFF2-40B4-BE49-F238E27FC236}">
                <a16:creationId xmlns:a16="http://schemas.microsoft.com/office/drawing/2014/main" id="{0FBE1781-86B8-436E-96E2-D74309D9E1AC}"/>
              </a:ext>
            </a:extLst>
          </p:cNvPr>
          <p:cNvCxnSpPr>
            <a:stCxn id="28" idx="1"/>
          </p:cNvCxnSpPr>
          <p:nvPr/>
        </p:nvCxnSpPr>
        <p:spPr>
          <a:xfrm rot="10800000">
            <a:off x="5391278" y="3620184"/>
            <a:ext cx="779917" cy="1141672"/>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C048B311-0D3D-4C23-81C8-E44DF2F434FB}"/>
              </a:ext>
            </a:extLst>
          </p:cNvPr>
          <p:cNvCxnSpPr/>
          <p:nvPr/>
        </p:nvCxnSpPr>
        <p:spPr>
          <a:xfrm>
            <a:off x="4724400" y="1325919"/>
            <a:ext cx="0" cy="845492"/>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Connector: Elbow 60">
            <a:extLst>
              <a:ext uri="{FF2B5EF4-FFF2-40B4-BE49-F238E27FC236}">
                <a16:creationId xmlns:a16="http://schemas.microsoft.com/office/drawing/2014/main" id="{D94FC7D9-8B2A-4546-B37F-71F1560B0D6E}"/>
              </a:ext>
            </a:extLst>
          </p:cNvPr>
          <p:cNvCxnSpPr>
            <a:cxnSpLocks/>
          </p:cNvCxnSpPr>
          <p:nvPr/>
        </p:nvCxnSpPr>
        <p:spPr>
          <a:xfrm rot="10800000" flipV="1">
            <a:off x="5835727" y="1610165"/>
            <a:ext cx="417841" cy="715522"/>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7FCF1816-1E81-45E2-87FE-00D6598A2E2F}"/>
              </a:ext>
            </a:extLst>
          </p:cNvPr>
          <p:cNvCxnSpPr>
            <a:stCxn id="40" idx="1"/>
          </p:cNvCxnSpPr>
          <p:nvPr/>
        </p:nvCxnSpPr>
        <p:spPr>
          <a:xfrm flipH="1">
            <a:off x="7154514" y="3640484"/>
            <a:ext cx="58350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Connector: Elbow 64">
            <a:extLst>
              <a:ext uri="{FF2B5EF4-FFF2-40B4-BE49-F238E27FC236}">
                <a16:creationId xmlns:a16="http://schemas.microsoft.com/office/drawing/2014/main" id="{3864ACE1-454E-46B7-8991-3FC66EE64382}"/>
              </a:ext>
            </a:extLst>
          </p:cNvPr>
          <p:cNvCxnSpPr>
            <a:stCxn id="42" idx="2"/>
          </p:cNvCxnSpPr>
          <p:nvPr/>
        </p:nvCxnSpPr>
        <p:spPr>
          <a:xfrm rot="16200000" flipH="1">
            <a:off x="2027508" y="1261572"/>
            <a:ext cx="226075" cy="748109"/>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71" name="Connector: Elbow 70">
            <a:extLst>
              <a:ext uri="{FF2B5EF4-FFF2-40B4-BE49-F238E27FC236}">
                <a16:creationId xmlns:a16="http://schemas.microsoft.com/office/drawing/2014/main" id="{CC3ECE41-66F4-41D6-8A16-4CB229B52F9F}"/>
              </a:ext>
            </a:extLst>
          </p:cNvPr>
          <p:cNvCxnSpPr>
            <a:cxnSpLocks/>
          </p:cNvCxnSpPr>
          <p:nvPr/>
        </p:nvCxnSpPr>
        <p:spPr>
          <a:xfrm flipV="1">
            <a:off x="4813142" y="3596551"/>
            <a:ext cx="84214" cy="1054046"/>
          </a:xfrm>
          <a:prstGeom prst="bentConnector2">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53237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EF841770-E4F2-402B-8CB7-A3D786559EC4}"/>
              </a:ext>
            </a:extLst>
          </p:cNvPr>
          <p:cNvPicPr>
            <a:picLocks noChangeAspect="1"/>
          </p:cNvPicPr>
          <p:nvPr/>
        </p:nvPicPr>
        <p:blipFill>
          <a:blip r:embed="rId3"/>
          <a:stretch>
            <a:fillRect/>
          </a:stretch>
        </p:blipFill>
        <p:spPr>
          <a:xfrm>
            <a:off x="3197791" y="911381"/>
            <a:ext cx="4341541" cy="3320574"/>
          </a:xfrm>
          <a:prstGeom prst="rect">
            <a:avLst/>
          </a:prstGeom>
        </p:spPr>
      </p:pic>
      <p:sp>
        <p:nvSpPr>
          <p:cNvPr id="2" name="Title 1"/>
          <p:cNvSpPr>
            <a:spLocks noGrp="1"/>
          </p:cNvSpPr>
          <p:nvPr>
            <p:ph type="title"/>
          </p:nvPr>
        </p:nvSpPr>
        <p:spPr/>
        <p:txBody>
          <a:bodyPr/>
          <a:lstStyle/>
          <a:p>
            <a:r>
              <a:rPr lang="en-US" dirty="0"/>
              <a:t>Model Definition: Test Setup</a:t>
            </a:r>
          </a:p>
        </p:txBody>
      </p:sp>
      <p:pic>
        <p:nvPicPr>
          <p:cNvPr id="4" name="Picture 3">
            <a:extLst>
              <a:ext uri="{FF2B5EF4-FFF2-40B4-BE49-F238E27FC236}">
                <a16:creationId xmlns:a16="http://schemas.microsoft.com/office/drawing/2014/main" id="{6918CB51-1359-493C-9720-4C756EFE4B53}"/>
              </a:ext>
            </a:extLst>
          </p:cNvPr>
          <p:cNvPicPr>
            <a:picLocks noChangeAspect="1"/>
          </p:cNvPicPr>
          <p:nvPr/>
        </p:nvPicPr>
        <p:blipFill rotWithShape="1">
          <a:blip r:embed="rId4"/>
          <a:srcRect t="21852" r="3314" b="21852"/>
          <a:stretch/>
        </p:blipFill>
        <p:spPr>
          <a:xfrm>
            <a:off x="1627327" y="2370779"/>
            <a:ext cx="1752600" cy="714625"/>
          </a:xfrm>
          <a:prstGeom prst="rect">
            <a:avLst/>
          </a:prstGeom>
        </p:spPr>
      </p:pic>
      <p:sp>
        <p:nvSpPr>
          <p:cNvPr id="37" name="Right Brace 36">
            <a:extLst>
              <a:ext uri="{FF2B5EF4-FFF2-40B4-BE49-F238E27FC236}">
                <a16:creationId xmlns:a16="http://schemas.microsoft.com/office/drawing/2014/main" id="{520A3D33-AAD9-4FD1-B9C4-D701BB821AF5}"/>
              </a:ext>
            </a:extLst>
          </p:cNvPr>
          <p:cNvSpPr/>
          <p:nvPr/>
        </p:nvSpPr>
        <p:spPr>
          <a:xfrm rot="5400000">
            <a:off x="5515860" y="2033454"/>
            <a:ext cx="225793" cy="434154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9" name="TextBox 38">
            <a:extLst>
              <a:ext uri="{FF2B5EF4-FFF2-40B4-BE49-F238E27FC236}">
                <a16:creationId xmlns:a16="http://schemas.microsoft.com/office/drawing/2014/main" id="{FC10F687-6D3C-4205-86E2-92FC5F030CE3}"/>
              </a:ext>
            </a:extLst>
          </p:cNvPr>
          <p:cNvSpPr txBox="1"/>
          <p:nvPr/>
        </p:nvSpPr>
        <p:spPr>
          <a:xfrm>
            <a:off x="3637970" y="4428351"/>
            <a:ext cx="3865161" cy="276999"/>
          </a:xfrm>
          <a:prstGeom prst="rect">
            <a:avLst/>
          </a:prstGeom>
          <a:noFill/>
        </p:spPr>
        <p:txBody>
          <a:bodyPr wrap="none" rtlCol="0">
            <a:spAutoFit/>
          </a:bodyPr>
          <a:lstStyle/>
          <a:p>
            <a:r>
              <a:rPr lang="en-US" sz="1200" dirty="0">
                <a:latin typeface="Lato Light" panose="020F0302020204030203" pitchFamily="34" charset="0"/>
              </a:rPr>
              <a:t>Test setup replaced by: </a:t>
            </a:r>
            <a:r>
              <a:rPr lang="en-US" sz="1200" i="1" dirty="0">
                <a:latin typeface="Lato Light" panose="020F0302020204030203" pitchFamily="34" charset="0"/>
              </a:rPr>
              <a:t>Electrical Circuit </a:t>
            </a:r>
            <a:r>
              <a:rPr lang="en-US" sz="1200" dirty="0">
                <a:latin typeface="Lato Light" panose="020F0302020204030203" pitchFamily="34" charset="0"/>
              </a:rPr>
              <a:t>lumped model.*</a:t>
            </a:r>
          </a:p>
        </p:txBody>
      </p:sp>
      <p:grpSp>
        <p:nvGrpSpPr>
          <p:cNvPr id="14" name="Group 13">
            <a:extLst>
              <a:ext uri="{FF2B5EF4-FFF2-40B4-BE49-F238E27FC236}">
                <a16:creationId xmlns:a16="http://schemas.microsoft.com/office/drawing/2014/main" id="{20E921DE-F33C-4E2D-9C0A-360968310B7A}"/>
              </a:ext>
            </a:extLst>
          </p:cNvPr>
          <p:cNvGrpSpPr/>
          <p:nvPr/>
        </p:nvGrpSpPr>
        <p:grpSpPr>
          <a:xfrm>
            <a:off x="6971242" y="2419715"/>
            <a:ext cx="533400" cy="381000"/>
            <a:chOff x="7239000" y="1962150"/>
            <a:chExt cx="533400" cy="381000"/>
          </a:xfrm>
        </p:grpSpPr>
        <p:sp>
          <p:nvSpPr>
            <p:cNvPr id="5" name="Oval 4">
              <a:extLst>
                <a:ext uri="{FF2B5EF4-FFF2-40B4-BE49-F238E27FC236}">
                  <a16:creationId xmlns:a16="http://schemas.microsoft.com/office/drawing/2014/main" id="{6F937307-C50B-4F70-BE3F-9B28029C8C1B}"/>
                </a:ext>
              </a:extLst>
            </p:cNvPr>
            <p:cNvSpPr/>
            <p:nvPr/>
          </p:nvSpPr>
          <p:spPr>
            <a:xfrm>
              <a:off x="7239000" y="1988003"/>
              <a:ext cx="320913" cy="32091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CDD2833A-05D3-4AC4-8602-0D96F12A934D}"/>
                </a:ext>
              </a:extLst>
            </p:cNvPr>
            <p:cNvCxnSpPr/>
            <p:nvPr/>
          </p:nvCxnSpPr>
          <p:spPr>
            <a:xfrm flipV="1">
              <a:off x="7239000" y="1962150"/>
              <a:ext cx="0" cy="381000"/>
            </a:xfrm>
            <a:prstGeom prst="line">
              <a:avLst/>
            </a:prstGeom>
          </p:spPr>
          <p:style>
            <a:lnRef idx="2">
              <a:schemeClr val="accent1"/>
            </a:lnRef>
            <a:fillRef idx="0">
              <a:schemeClr val="accent1"/>
            </a:fillRef>
            <a:effectRef idx="1">
              <a:schemeClr val="accent1"/>
            </a:effectRef>
            <a:fontRef idx="minor">
              <a:schemeClr val="tx1"/>
            </a:fontRef>
          </p:style>
        </p:cxnSp>
        <p:grpSp>
          <p:nvGrpSpPr>
            <p:cNvPr id="12" name="Group 11">
              <a:extLst>
                <a:ext uri="{FF2B5EF4-FFF2-40B4-BE49-F238E27FC236}">
                  <a16:creationId xmlns:a16="http://schemas.microsoft.com/office/drawing/2014/main" id="{AE687314-16C1-49D3-A675-7B44E233B094}"/>
                </a:ext>
              </a:extLst>
            </p:cNvPr>
            <p:cNvGrpSpPr/>
            <p:nvPr/>
          </p:nvGrpSpPr>
          <p:grpSpPr>
            <a:xfrm>
              <a:off x="7543800" y="2097966"/>
              <a:ext cx="228600" cy="100985"/>
              <a:chOff x="7772400" y="2148459"/>
              <a:chExt cx="228600" cy="100985"/>
            </a:xfrm>
          </p:grpSpPr>
          <p:cxnSp>
            <p:nvCxnSpPr>
              <p:cNvPr id="11" name="Straight Connector 10">
                <a:extLst>
                  <a:ext uri="{FF2B5EF4-FFF2-40B4-BE49-F238E27FC236}">
                    <a16:creationId xmlns:a16="http://schemas.microsoft.com/office/drawing/2014/main" id="{8571DAA2-4DB0-41C4-99D3-A178A65B97AE}"/>
                  </a:ext>
                </a:extLst>
              </p:cNvPr>
              <p:cNvCxnSpPr/>
              <p:nvPr/>
            </p:nvCxnSpPr>
            <p:spPr>
              <a:xfrm>
                <a:off x="7772400" y="2148459"/>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1" name="Straight Connector 40">
                <a:extLst>
                  <a:ext uri="{FF2B5EF4-FFF2-40B4-BE49-F238E27FC236}">
                    <a16:creationId xmlns:a16="http://schemas.microsoft.com/office/drawing/2014/main" id="{014DE1BA-CB56-4C2A-8D60-47B877111E5A}"/>
                  </a:ext>
                </a:extLst>
              </p:cNvPr>
              <p:cNvCxnSpPr/>
              <p:nvPr/>
            </p:nvCxnSpPr>
            <p:spPr>
              <a:xfrm>
                <a:off x="7772400" y="2249444"/>
                <a:ext cx="228600" cy="0"/>
              </a:xfrm>
              <a:prstGeom prst="line">
                <a:avLst/>
              </a:prstGeom>
            </p:spPr>
            <p:style>
              <a:lnRef idx="2">
                <a:schemeClr val="accent1"/>
              </a:lnRef>
              <a:fillRef idx="0">
                <a:schemeClr val="accent1"/>
              </a:fillRef>
              <a:effectRef idx="1">
                <a:schemeClr val="accent1"/>
              </a:effectRef>
              <a:fontRef idx="minor">
                <a:schemeClr val="tx1"/>
              </a:fontRef>
            </p:style>
          </p:cxnSp>
        </p:grpSp>
      </p:grpSp>
      <p:sp>
        <p:nvSpPr>
          <p:cNvPr id="43" name="TextBox 42">
            <a:extLst>
              <a:ext uri="{FF2B5EF4-FFF2-40B4-BE49-F238E27FC236}">
                <a16:creationId xmlns:a16="http://schemas.microsoft.com/office/drawing/2014/main" id="{F83BE35D-ECC4-4293-925E-F594751C2784}"/>
              </a:ext>
            </a:extLst>
          </p:cNvPr>
          <p:cNvSpPr txBox="1"/>
          <p:nvPr/>
        </p:nvSpPr>
        <p:spPr>
          <a:xfrm>
            <a:off x="6390700" y="1257882"/>
            <a:ext cx="1018227" cy="276999"/>
          </a:xfrm>
          <a:prstGeom prst="rect">
            <a:avLst/>
          </a:prstGeom>
          <a:noFill/>
        </p:spPr>
        <p:txBody>
          <a:bodyPr wrap="none" rtlCol="0">
            <a:spAutoFit/>
          </a:bodyPr>
          <a:lstStyle/>
          <a:p>
            <a:r>
              <a:rPr lang="en-US" sz="1200" dirty="0">
                <a:latin typeface="Lato Light" panose="020F0302020204030203" pitchFamily="34" charset="0"/>
              </a:rPr>
              <a:t>711 Coupler</a:t>
            </a:r>
          </a:p>
        </p:txBody>
      </p:sp>
      <p:sp>
        <p:nvSpPr>
          <p:cNvPr id="44" name="TextBox 43">
            <a:extLst>
              <a:ext uri="{FF2B5EF4-FFF2-40B4-BE49-F238E27FC236}">
                <a16:creationId xmlns:a16="http://schemas.microsoft.com/office/drawing/2014/main" id="{DCE76ED9-FB2D-4341-BD04-054C0BC6A527}"/>
              </a:ext>
            </a:extLst>
          </p:cNvPr>
          <p:cNvSpPr txBox="1"/>
          <p:nvPr/>
        </p:nvSpPr>
        <p:spPr>
          <a:xfrm>
            <a:off x="7427330" y="1928331"/>
            <a:ext cx="986167" cy="276999"/>
          </a:xfrm>
          <a:prstGeom prst="rect">
            <a:avLst/>
          </a:prstGeom>
          <a:noFill/>
        </p:spPr>
        <p:txBody>
          <a:bodyPr wrap="none" rtlCol="0">
            <a:spAutoFit/>
          </a:bodyPr>
          <a:lstStyle/>
          <a:p>
            <a:r>
              <a:rPr lang="en-US" sz="1200" dirty="0">
                <a:latin typeface="Lato Light" panose="020F0302020204030203" pitchFamily="34" charset="0"/>
              </a:rPr>
              <a:t>Microphone</a:t>
            </a:r>
          </a:p>
        </p:txBody>
      </p:sp>
      <p:cxnSp>
        <p:nvCxnSpPr>
          <p:cNvPr id="18" name="Connector: Elbow 17">
            <a:extLst>
              <a:ext uri="{FF2B5EF4-FFF2-40B4-BE49-F238E27FC236}">
                <a16:creationId xmlns:a16="http://schemas.microsoft.com/office/drawing/2014/main" id="{8FE822AD-1680-4E1E-A12E-39E270179E84}"/>
              </a:ext>
            </a:extLst>
          </p:cNvPr>
          <p:cNvCxnSpPr>
            <a:stCxn id="43" idx="1"/>
          </p:cNvCxnSpPr>
          <p:nvPr/>
        </p:nvCxnSpPr>
        <p:spPr>
          <a:xfrm rot="10800000" flipV="1">
            <a:off x="6199328" y="1396381"/>
            <a:ext cx="191373" cy="974397"/>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1" name="Connector: Elbow 20">
            <a:extLst>
              <a:ext uri="{FF2B5EF4-FFF2-40B4-BE49-F238E27FC236}">
                <a16:creationId xmlns:a16="http://schemas.microsoft.com/office/drawing/2014/main" id="{A51AD11E-7F37-402B-889B-56E6A4156300}"/>
              </a:ext>
            </a:extLst>
          </p:cNvPr>
          <p:cNvCxnSpPr>
            <a:cxnSpLocks/>
            <a:stCxn id="44" idx="2"/>
            <a:endCxn id="31" idx="3"/>
          </p:cNvCxnSpPr>
          <p:nvPr/>
        </p:nvCxnSpPr>
        <p:spPr>
          <a:xfrm rot="5400000">
            <a:off x="7546704" y="2197958"/>
            <a:ext cx="366338" cy="381082"/>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48" name="Right Brace 47">
            <a:extLst>
              <a:ext uri="{FF2B5EF4-FFF2-40B4-BE49-F238E27FC236}">
                <a16:creationId xmlns:a16="http://schemas.microsoft.com/office/drawing/2014/main" id="{C13AE42D-70CA-40D3-9B5D-7E805E5ED15A}"/>
              </a:ext>
            </a:extLst>
          </p:cNvPr>
          <p:cNvSpPr/>
          <p:nvPr/>
        </p:nvSpPr>
        <p:spPr>
          <a:xfrm rot="5400000">
            <a:off x="2314531" y="3327926"/>
            <a:ext cx="225793" cy="1752601"/>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TextBox 48">
            <a:extLst>
              <a:ext uri="{FF2B5EF4-FFF2-40B4-BE49-F238E27FC236}">
                <a16:creationId xmlns:a16="http://schemas.microsoft.com/office/drawing/2014/main" id="{98CBB7EE-0DCB-4578-8ACE-EFC5B19CA3CF}"/>
              </a:ext>
            </a:extLst>
          </p:cNvPr>
          <p:cNvSpPr txBox="1"/>
          <p:nvPr/>
        </p:nvSpPr>
        <p:spPr>
          <a:xfrm>
            <a:off x="1241044" y="4428351"/>
            <a:ext cx="2372765" cy="276999"/>
          </a:xfrm>
          <a:prstGeom prst="rect">
            <a:avLst/>
          </a:prstGeom>
          <a:noFill/>
        </p:spPr>
        <p:txBody>
          <a:bodyPr wrap="none" rtlCol="0">
            <a:spAutoFit/>
          </a:bodyPr>
          <a:lstStyle/>
          <a:p>
            <a:r>
              <a:rPr lang="en-US" sz="1200" dirty="0">
                <a:latin typeface="Lato Light" panose="020F0302020204030203" pitchFamily="34" charset="0"/>
              </a:rPr>
              <a:t>Detailed multiphysics FEM model</a:t>
            </a:r>
          </a:p>
        </p:txBody>
      </p:sp>
      <p:sp>
        <p:nvSpPr>
          <p:cNvPr id="50" name="TextBox 49">
            <a:extLst>
              <a:ext uri="{FF2B5EF4-FFF2-40B4-BE49-F238E27FC236}">
                <a16:creationId xmlns:a16="http://schemas.microsoft.com/office/drawing/2014/main" id="{F9C3A3A5-5A0F-4911-B035-ECE07AF804F6}"/>
              </a:ext>
            </a:extLst>
          </p:cNvPr>
          <p:cNvSpPr txBox="1"/>
          <p:nvPr/>
        </p:nvSpPr>
        <p:spPr>
          <a:xfrm>
            <a:off x="4035991" y="3342316"/>
            <a:ext cx="519694" cy="276999"/>
          </a:xfrm>
          <a:prstGeom prst="rect">
            <a:avLst/>
          </a:prstGeom>
          <a:noFill/>
        </p:spPr>
        <p:txBody>
          <a:bodyPr wrap="none" rtlCol="0">
            <a:spAutoFit/>
          </a:bodyPr>
          <a:lstStyle/>
          <a:p>
            <a:r>
              <a:rPr lang="en-US" sz="1200" dirty="0">
                <a:latin typeface="Lato Light" panose="020F0302020204030203" pitchFamily="34" charset="0"/>
              </a:rPr>
              <a:t>Tube</a:t>
            </a:r>
          </a:p>
        </p:txBody>
      </p:sp>
      <p:cxnSp>
        <p:nvCxnSpPr>
          <p:cNvPr id="52" name="Straight Connector 51">
            <a:extLst>
              <a:ext uri="{FF2B5EF4-FFF2-40B4-BE49-F238E27FC236}">
                <a16:creationId xmlns:a16="http://schemas.microsoft.com/office/drawing/2014/main" id="{94DA373E-5D97-46DD-9A01-E88E4288D0BE}"/>
              </a:ext>
            </a:extLst>
          </p:cNvPr>
          <p:cNvCxnSpPr/>
          <p:nvPr/>
        </p:nvCxnSpPr>
        <p:spPr>
          <a:xfrm>
            <a:off x="4294327" y="2656516"/>
            <a:ext cx="0" cy="685800"/>
          </a:xfrm>
          <a:prstGeom prst="line">
            <a:avLst/>
          </a:prstGeom>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889A3922-5036-4522-A3DE-735397D740E2}"/>
              </a:ext>
            </a:extLst>
          </p:cNvPr>
          <p:cNvSpPr txBox="1"/>
          <p:nvPr/>
        </p:nvSpPr>
        <p:spPr>
          <a:xfrm>
            <a:off x="762000" y="1760676"/>
            <a:ext cx="2175596" cy="276999"/>
          </a:xfrm>
          <a:prstGeom prst="rect">
            <a:avLst/>
          </a:prstGeom>
          <a:noFill/>
        </p:spPr>
        <p:txBody>
          <a:bodyPr wrap="none" rtlCol="0">
            <a:spAutoFit/>
          </a:bodyPr>
          <a:lstStyle/>
          <a:p>
            <a:r>
              <a:rPr lang="en-US" sz="1200" dirty="0">
                <a:latin typeface="Lato Light" panose="020F0302020204030203" pitchFamily="34" charset="0"/>
              </a:rPr>
              <a:t>Balanced armature transducer</a:t>
            </a:r>
          </a:p>
        </p:txBody>
      </p:sp>
      <p:cxnSp>
        <p:nvCxnSpPr>
          <p:cNvPr id="27" name="Straight Connector 26">
            <a:extLst>
              <a:ext uri="{FF2B5EF4-FFF2-40B4-BE49-F238E27FC236}">
                <a16:creationId xmlns:a16="http://schemas.microsoft.com/office/drawing/2014/main" id="{42FDF3E3-9035-48AC-BC33-34DCCF15591E}"/>
              </a:ext>
            </a:extLst>
          </p:cNvPr>
          <p:cNvCxnSpPr/>
          <p:nvPr/>
        </p:nvCxnSpPr>
        <p:spPr>
          <a:xfrm>
            <a:off x="2427426" y="2010403"/>
            <a:ext cx="0" cy="561265"/>
          </a:xfrm>
          <a:prstGeom prst="line">
            <a:avLst/>
          </a:prstGeom>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EA3FF745-F161-41D1-8CF8-989FDFAB44AD}"/>
              </a:ext>
            </a:extLst>
          </p:cNvPr>
          <p:cNvSpPr txBox="1"/>
          <p:nvPr/>
        </p:nvSpPr>
        <p:spPr>
          <a:xfrm>
            <a:off x="3524472" y="1633633"/>
            <a:ext cx="1479892" cy="461665"/>
          </a:xfrm>
          <a:prstGeom prst="rect">
            <a:avLst/>
          </a:prstGeom>
          <a:noFill/>
        </p:spPr>
        <p:txBody>
          <a:bodyPr wrap="none" rtlCol="0">
            <a:spAutoFit/>
          </a:bodyPr>
          <a:lstStyle/>
          <a:p>
            <a:r>
              <a:rPr lang="en-US" sz="1200" dirty="0">
                <a:latin typeface="Lato Light" panose="020F0302020204030203" pitchFamily="34" charset="0"/>
              </a:rPr>
              <a:t>Velocity (coupling</a:t>
            </a:r>
          </a:p>
          <a:p>
            <a:r>
              <a:rPr lang="en-US" sz="1200" dirty="0">
                <a:latin typeface="Lato Light" panose="020F0302020204030203" pitchFamily="34" charset="0"/>
              </a:rPr>
              <a:t>to </a:t>
            </a:r>
            <a:r>
              <a:rPr lang="en-US" sz="1200" i="1" dirty="0">
                <a:latin typeface="Lato Light" panose="020F0302020204030203" pitchFamily="34" charset="0"/>
              </a:rPr>
              <a:t>Electrical Circuit</a:t>
            </a:r>
            <a:r>
              <a:rPr lang="en-US" sz="1200" dirty="0">
                <a:latin typeface="Lato Light" panose="020F0302020204030203" pitchFamily="34" charset="0"/>
              </a:rPr>
              <a:t>)</a:t>
            </a:r>
          </a:p>
        </p:txBody>
      </p:sp>
      <p:cxnSp>
        <p:nvCxnSpPr>
          <p:cNvPr id="55" name="Connector: Elbow 54">
            <a:extLst>
              <a:ext uri="{FF2B5EF4-FFF2-40B4-BE49-F238E27FC236}">
                <a16:creationId xmlns:a16="http://schemas.microsoft.com/office/drawing/2014/main" id="{95422C25-F746-4C5B-B1A9-E86AC711B4ED}"/>
              </a:ext>
            </a:extLst>
          </p:cNvPr>
          <p:cNvCxnSpPr>
            <a:stCxn id="58" idx="1"/>
          </p:cNvCxnSpPr>
          <p:nvPr/>
        </p:nvCxnSpPr>
        <p:spPr>
          <a:xfrm rot="10800000" flipV="1">
            <a:off x="3303728" y="1864466"/>
            <a:ext cx="220744" cy="741446"/>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BADA7103-2FDE-221A-110F-150041844FBD}"/>
              </a:ext>
            </a:extLst>
          </p:cNvPr>
          <p:cNvSpPr txBox="1"/>
          <p:nvPr/>
        </p:nvSpPr>
        <p:spPr>
          <a:xfrm>
            <a:off x="13138" y="4838120"/>
            <a:ext cx="6593472" cy="253916"/>
          </a:xfrm>
          <a:prstGeom prst="rect">
            <a:avLst/>
          </a:prstGeom>
          <a:noFill/>
        </p:spPr>
        <p:txBody>
          <a:bodyPr wrap="none" rtlCol="0">
            <a:spAutoFit/>
          </a:bodyPr>
          <a:lstStyle/>
          <a:p>
            <a:r>
              <a:rPr lang="da-DK" sz="1050" dirty="0"/>
              <a:t>* </a:t>
            </a:r>
            <a:r>
              <a:rPr lang="en-US" sz="1050" dirty="0">
                <a:hlinkClick r:id="rId5"/>
              </a:rPr>
              <a:t>Input Impedance of a Tube and Coupler Measurement Setup: Time-Domain MOR Using Partial Fraction Fit</a:t>
            </a:r>
            <a:endParaRPr lang="en-US" sz="1050" dirty="0"/>
          </a:p>
        </p:txBody>
      </p:sp>
    </p:spTree>
    <p:extLst>
      <p:ext uri="{BB962C8B-B14F-4D97-AF65-F5344CB8AC3E}">
        <p14:creationId xmlns:p14="http://schemas.microsoft.com/office/powerpoint/2010/main" val="5785350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DB049A64-8F3D-6DCF-52B5-C0691DFE9691}"/>
              </a:ext>
            </a:extLst>
          </p:cNvPr>
          <p:cNvPicPr>
            <a:picLocks noGrp="1" noChangeAspect="1"/>
          </p:cNvPicPr>
          <p:nvPr>
            <p:ph sz="quarter" idx="17"/>
          </p:nvPr>
        </p:nvPicPr>
        <p:blipFill>
          <a:blip r:embed="rId3"/>
          <a:stretch>
            <a:fillRect/>
          </a:stretch>
        </p:blipFill>
        <p:spPr>
          <a:xfrm>
            <a:off x="1242703" y="742950"/>
            <a:ext cx="2315193" cy="4400550"/>
          </a:xfrm>
          <a:ln>
            <a:solidFill>
              <a:schemeClr val="bg2"/>
            </a:solidFill>
          </a:ln>
        </p:spPr>
      </p:pic>
      <p:sp>
        <p:nvSpPr>
          <p:cNvPr id="2" name="Title 1"/>
          <p:cNvSpPr>
            <a:spLocks noGrp="1"/>
          </p:cNvSpPr>
          <p:nvPr>
            <p:ph type="title"/>
          </p:nvPr>
        </p:nvSpPr>
        <p:spPr/>
        <p:txBody>
          <a:bodyPr/>
          <a:lstStyle/>
          <a:p>
            <a:r>
              <a:rPr lang="sv-SE" dirty="0"/>
              <a:t>Implementation</a:t>
            </a:r>
          </a:p>
        </p:txBody>
      </p:sp>
      <p:sp>
        <p:nvSpPr>
          <p:cNvPr id="3" name="Content Placeholder 2"/>
          <p:cNvSpPr>
            <a:spLocks noGrp="1"/>
          </p:cNvSpPr>
          <p:nvPr>
            <p:ph sz="half" idx="10"/>
          </p:nvPr>
        </p:nvSpPr>
        <p:spPr/>
        <p:txBody>
          <a:bodyPr>
            <a:normAutofit/>
          </a:bodyPr>
          <a:lstStyle/>
          <a:p>
            <a:r>
              <a:rPr lang="en-US" i="1" dirty="0"/>
              <a:t>Moving Mesh</a:t>
            </a:r>
          </a:p>
          <a:p>
            <a:r>
              <a:rPr lang="en-US" i="1" dirty="0"/>
              <a:t>Solid Mechanics</a:t>
            </a:r>
          </a:p>
          <a:p>
            <a:r>
              <a:rPr lang="en-US" i="1" dirty="0"/>
              <a:t>Thermoviscous Acoustics, Transient</a:t>
            </a:r>
          </a:p>
          <a:p>
            <a:r>
              <a:rPr lang="en-US" i="1" dirty="0"/>
              <a:t>Magnetic Fields</a:t>
            </a:r>
          </a:p>
          <a:p>
            <a:r>
              <a:rPr lang="en-US" i="1" dirty="0"/>
              <a:t>Electrical Circuit</a:t>
            </a:r>
          </a:p>
          <a:p>
            <a:pPr lvl="1"/>
            <a:r>
              <a:rPr lang="en-US" dirty="0"/>
              <a:t>Lumped representation of the measurement setup</a:t>
            </a:r>
          </a:p>
          <a:p>
            <a:r>
              <a:rPr lang="en-US" dirty="0"/>
              <a:t>Multiphysics:</a:t>
            </a:r>
          </a:p>
          <a:p>
            <a:pPr lvl="1"/>
            <a:r>
              <a:rPr lang="en-US" i="1" dirty="0"/>
              <a:t>Thermoviscous Acoustic-Structure Boundary</a:t>
            </a:r>
          </a:p>
          <a:p>
            <a:pPr lvl="1"/>
            <a:r>
              <a:rPr lang="en-US" i="1" dirty="0"/>
              <a:t>Magnetomechanical Forces</a:t>
            </a:r>
          </a:p>
        </p:txBody>
      </p:sp>
    </p:spTree>
    <p:extLst>
      <p:ext uri="{BB962C8B-B14F-4D97-AF65-F5344CB8AC3E}">
        <p14:creationId xmlns:p14="http://schemas.microsoft.com/office/powerpoint/2010/main" val="11538403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9A7592-4FFA-9B9D-225A-B219EA1ED20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10AFABE-487A-091D-F9D6-82B7208F3133}"/>
              </a:ext>
            </a:extLst>
          </p:cNvPr>
          <p:cNvSpPr>
            <a:spLocks noGrp="1"/>
          </p:cNvSpPr>
          <p:nvPr>
            <p:ph type="title"/>
          </p:nvPr>
        </p:nvSpPr>
        <p:spPr>
          <a:xfrm>
            <a:off x="4495800" y="1009650"/>
            <a:ext cx="3962400" cy="914400"/>
          </a:xfrm>
        </p:spPr>
        <p:txBody>
          <a:bodyPr/>
          <a:lstStyle/>
          <a:p>
            <a:r>
              <a:rPr lang="sv-SE" dirty="0"/>
              <a:t>Materials</a:t>
            </a:r>
          </a:p>
        </p:txBody>
      </p:sp>
      <p:sp>
        <p:nvSpPr>
          <p:cNvPr id="3" name="Content Placeholder 2">
            <a:extLst>
              <a:ext uri="{FF2B5EF4-FFF2-40B4-BE49-F238E27FC236}">
                <a16:creationId xmlns:a16="http://schemas.microsoft.com/office/drawing/2014/main" id="{E7CE73FC-9771-AEF1-2E5C-E08B36C4C8DA}"/>
              </a:ext>
            </a:extLst>
          </p:cNvPr>
          <p:cNvSpPr>
            <a:spLocks noGrp="1"/>
          </p:cNvSpPr>
          <p:nvPr>
            <p:ph sz="half" idx="10"/>
          </p:nvPr>
        </p:nvSpPr>
        <p:spPr>
          <a:xfrm>
            <a:off x="4495800" y="2190750"/>
            <a:ext cx="3962400" cy="2743200"/>
          </a:xfrm>
        </p:spPr>
        <p:txBody>
          <a:bodyPr>
            <a:normAutofit/>
          </a:bodyPr>
          <a:lstStyle/>
          <a:p>
            <a:r>
              <a:rPr lang="en-US" noProof="0" dirty="0"/>
              <a:t>The </a:t>
            </a:r>
            <a:r>
              <a:rPr lang="en-US" i="1" noProof="0" dirty="0"/>
              <a:t>Armature</a:t>
            </a:r>
            <a:r>
              <a:rPr lang="en-US" noProof="0" dirty="0"/>
              <a:t> and </a:t>
            </a:r>
            <a:r>
              <a:rPr lang="en-US" i="1" noProof="0" dirty="0"/>
              <a:t>Pole Piece </a:t>
            </a:r>
            <a:r>
              <a:rPr lang="en-US" noProof="0" dirty="0"/>
              <a:t>both use a material with nonlinear magnetic properties based on a BH-curve.</a:t>
            </a:r>
          </a:p>
          <a:p>
            <a:r>
              <a:rPr lang="en-US" noProof="0" dirty="0"/>
              <a:t>Materials from the COMSOL </a:t>
            </a:r>
            <a:r>
              <a:rPr lang="en-US" i="1" noProof="0" dirty="0"/>
              <a:t>Material Library</a:t>
            </a:r>
            <a:r>
              <a:rPr lang="en-US" dirty="0"/>
              <a:t>:</a:t>
            </a:r>
          </a:p>
          <a:p>
            <a:pPr lvl="1"/>
            <a:r>
              <a:rPr lang="en-US" sz="1100" noProof="0" dirty="0"/>
              <a:t>Nonlinear Magnetic &gt; </a:t>
            </a:r>
            <a:r>
              <a:rPr lang="en-US" sz="1100" dirty="0"/>
              <a:t>Silicon Steel NGO &gt; </a:t>
            </a:r>
            <a:r>
              <a:rPr lang="en-US" sz="1100" noProof="0" dirty="0"/>
              <a:t>Silicon Steel NGO 35JN200</a:t>
            </a:r>
            <a:endParaRPr lang="en-US" sz="1100" dirty="0"/>
          </a:p>
          <a:p>
            <a:pPr lvl="1"/>
            <a:r>
              <a:rPr lang="en-US" sz="1100" dirty="0"/>
              <a:t>AC/DC &gt; Soft Iron (with losses)</a:t>
            </a:r>
            <a:endParaRPr lang="en-US" sz="1050" i="1" noProof="0" dirty="0"/>
          </a:p>
          <a:p>
            <a:r>
              <a:rPr lang="en-US" noProof="0" dirty="0"/>
              <a:t>The </a:t>
            </a:r>
            <a:r>
              <a:rPr lang="en-US" i="1" noProof="0" dirty="0"/>
              <a:t>Foil</a:t>
            </a:r>
            <a:r>
              <a:rPr lang="en-US" noProof="0" dirty="0"/>
              <a:t> is a very soft material that has generic properties similar to those used in real devices.</a:t>
            </a:r>
          </a:p>
        </p:txBody>
      </p:sp>
      <p:pic>
        <p:nvPicPr>
          <p:cNvPr id="7" name="Content Placeholder 6">
            <a:extLst>
              <a:ext uri="{FF2B5EF4-FFF2-40B4-BE49-F238E27FC236}">
                <a16:creationId xmlns:a16="http://schemas.microsoft.com/office/drawing/2014/main" id="{C30E1EBF-A7AF-F029-F790-0388A66166B2}"/>
              </a:ext>
            </a:extLst>
          </p:cNvPr>
          <p:cNvPicPr>
            <a:picLocks noGrp="1" noChangeAspect="1"/>
          </p:cNvPicPr>
          <p:nvPr>
            <p:ph sz="quarter" idx="17"/>
          </p:nvPr>
        </p:nvPicPr>
        <p:blipFill>
          <a:blip r:embed="rId3"/>
          <a:stretch>
            <a:fillRect/>
          </a:stretch>
        </p:blipFill>
        <p:spPr>
          <a:xfrm>
            <a:off x="739700" y="658057"/>
            <a:ext cx="3451300" cy="4485444"/>
          </a:xfrm>
        </p:spPr>
      </p:pic>
    </p:spTree>
    <p:extLst>
      <p:ext uri="{BB962C8B-B14F-4D97-AF65-F5344CB8AC3E}">
        <p14:creationId xmlns:p14="http://schemas.microsoft.com/office/powerpoint/2010/main" val="20366386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DFEA0B36-EBAB-DA0B-17B9-9857B848EC11}"/>
              </a:ext>
            </a:extLst>
          </p:cNvPr>
          <p:cNvSpPr>
            <a:spLocks noGrp="1"/>
          </p:cNvSpPr>
          <p:nvPr>
            <p:ph sz="quarter" idx="19"/>
          </p:nvPr>
        </p:nvSpPr>
        <p:spPr/>
        <p:txBody>
          <a:bodyPr>
            <a:normAutofit fontScale="92500" lnSpcReduction="20000"/>
          </a:bodyPr>
          <a:lstStyle/>
          <a:p>
            <a:r>
              <a:rPr lang="da-DK" dirty="0"/>
              <a:t>Thermoviscous Acoustics</a:t>
            </a:r>
            <a:endParaRPr lang="en-US" dirty="0"/>
          </a:p>
        </p:txBody>
      </p:sp>
      <p:sp>
        <p:nvSpPr>
          <p:cNvPr id="9" name="Content Placeholder 8">
            <a:extLst>
              <a:ext uri="{FF2B5EF4-FFF2-40B4-BE49-F238E27FC236}">
                <a16:creationId xmlns:a16="http://schemas.microsoft.com/office/drawing/2014/main" id="{A94CED1A-0034-6360-96A8-1AEA9134EE1A}"/>
              </a:ext>
            </a:extLst>
          </p:cNvPr>
          <p:cNvSpPr>
            <a:spLocks noGrp="1"/>
          </p:cNvSpPr>
          <p:nvPr>
            <p:ph sz="half" idx="22"/>
          </p:nvPr>
        </p:nvSpPr>
        <p:spPr/>
        <p:txBody>
          <a:bodyPr/>
          <a:lstStyle/>
          <a:p>
            <a:r>
              <a:rPr lang="da-DK" dirty="0"/>
              <a:t>Use linear discretization for all fields and turn on the GLS stabilization.</a:t>
            </a:r>
            <a:endParaRPr lang="en-US" dirty="0"/>
          </a:p>
        </p:txBody>
      </p:sp>
      <p:pic>
        <p:nvPicPr>
          <p:cNvPr id="15" name="Content Placeholder 14">
            <a:extLst>
              <a:ext uri="{FF2B5EF4-FFF2-40B4-BE49-F238E27FC236}">
                <a16:creationId xmlns:a16="http://schemas.microsoft.com/office/drawing/2014/main" id="{B46036BB-B013-545C-E889-7BBB578CA936}"/>
              </a:ext>
            </a:extLst>
          </p:cNvPr>
          <p:cNvPicPr>
            <a:picLocks noGrp="1" noChangeAspect="1"/>
          </p:cNvPicPr>
          <p:nvPr>
            <p:ph sz="quarter" idx="23"/>
          </p:nvPr>
        </p:nvPicPr>
        <p:blipFill>
          <a:blip r:embed="rId2"/>
          <a:srcRect t="1" b="1492"/>
          <a:stretch/>
        </p:blipFill>
        <p:spPr>
          <a:xfrm>
            <a:off x="6172199" y="905633"/>
            <a:ext cx="2743200" cy="2659319"/>
          </a:xfrm>
        </p:spPr>
      </p:pic>
      <p:sp>
        <p:nvSpPr>
          <p:cNvPr id="11" name="Content Placeholder 10">
            <a:extLst>
              <a:ext uri="{FF2B5EF4-FFF2-40B4-BE49-F238E27FC236}">
                <a16:creationId xmlns:a16="http://schemas.microsoft.com/office/drawing/2014/main" id="{8B80C5BB-8EFA-2FAF-E94F-24A7A4422D2F}"/>
              </a:ext>
            </a:extLst>
          </p:cNvPr>
          <p:cNvSpPr>
            <a:spLocks noGrp="1"/>
          </p:cNvSpPr>
          <p:nvPr>
            <p:ph sz="quarter" idx="24"/>
          </p:nvPr>
        </p:nvSpPr>
        <p:spPr/>
        <p:txBody>
          <a:bodyPr>
            <a:normAutofit fontScale="92500" lnSpcReduction="20000"/>
          </a:bodyPr>
          <a:lstStyle/>
          <a:p>
            <a:r>
              <a:rPr lang="da-DK" dirty="0"/>
              <a:t>Magnetic Fields</a:t>
            </a:r>
            <a:endParaRPr lang="en-US" dirty="0"/>
          </a:p>
        </p:txBody>
      </p:sp>
      <p:sp>
        <p:nvSpPr>
          <p:cNvPr id="12" name="Content Placeholder 11">
            <a:extLst>
              <a:ext uri="{FF2B5EF4-FFF2-40B4-BE49-F238E27FC236}">
                <a16:creationId xmlns:a16="http://schemas.microsoft.com/office/drawing/2014/main" id="{CA2E6D94-6258-A0B9-A347-40F38F3424BA}"/>
              </a:ext>
            </a:extLst>
          </p:cNvPr>
          <p:cNvSpPr>
            <a:spLocks noGrp="1"/>
          </p:cNvSpPr>
          <p:nvPr>
            <p:ph sz="half" idx="25"/>
          </p:nvPr>
        </p:nvSpPr>
        <p:spPr/>
        <p:txBody>
          <a:bodyPr/>
          <a:lstStyle/>
          <a:p>
            <a:r>
              <a:rPr lang="da-DK" dirty="0"/>
              <a:t>Use linear discretization for the magnetic vector potential.</a:t>
            </a:r>
            <a:endParaRPr lang="en-US" dirty="0"/>
          </a:p>
        </p:txBody>
      </p:sp>
      <p:sp>
        <p:nvSpPr>
          <p:cNvPr id="2" name="Title 1">
            <a:extLst>
              <a:ext uri="{FF2B5EF4-FFF2-40B4-BE49-F238E27FC236}">
                <a16:creationId xmlns:a16="http://schemas.microsoft.com/office/drawing/2014/main" id="{0658A1A4-01A7-FB0E-E5FE-F9F72BAE2032}"/>
              </a:ext>
            </a:extLst>
          </p:cNvPr>
          <p:cNvSpPr>
            <a:spLocks noGrp="1"/>
          </p:cNvSpPr>
          <p:nvPr>
            <p:ph type="title"/>
          </p:nvPr>
        </p:nvSpPr>
        <p:spPr/>
        <p:txBody>
          <a:bodyPr/>
          <a:lstStyle/>
          <a:p>
            <a:r>
              <a:rPr lang="da-DK" dirty="0"/>
              <a:t>Solver and Model Setup</a:t>
            </a:r>
            <a:endParaRPr lang="en-US" dirty="0"/>
          </a:p>
        </p:txBody>
      </p:sp>
      <p:sp>
        <p:nvSpPr>
          <p:cNvPr id="4" name="Content Placeholder 3">
            <a:extLst>
              <a:ext uri="{FF2B5EF4-FFF2-40B4-BE49-F238E27FC236}">
                <a16:creationId xmlns:a16="http://schemas.microsoft.com/office/drawing/2014/main" id="{54B9EFEC-AE2D-62A4-48E7-DCB8DF16CA11}"/>
              </a:ext>
            </a:extLst>
          </p:cNvPr>
          <p:cNvSpPr>
            <a:spLocks noGrp="1"/>
          </p:cNvSpPr>
          <p:nvPr>
            <p:ph sz="half" idx="10"/>
          </p:nvPr>
        </p:nvSpPr>
        <p:spPr/>
        <p:txBody>
          <a:bodyPr>
            <a:normAutofit lnSpcReduction="10000"/>
          </a:bodyPr>
          <a:lstStyle/>
          <a:p>
            <a:r>
              <a:rPr lang="da-DK" dirty="0"/>
              <a:t>For optimal solution performance use linear discretization for the acoustic and magnetic dependent variables.</a:t>
            </a:r>
            <a:endParaRPr lang="en-US" dirty="0"/>
          </a:p>
        </p:txBody>
      </p:sp>
      <p:pic>
        <p:nvPicPr>
          <p:cNvPr id="7" name="Content Placeholder 6">
            <a:extLst>
              <a:ext uri="{FF2B5EF4-FFF2-40B4-BE49-F238E27FC236}">
                <a16:creationId xmlns:a16="http://schemas.microsoft.com/office/drawing/2014/main" id="{EFBDC7A7-3B48-D1CD-75E9-0335288B5B5A}"/>
              </a:ext>
            </a:extLst>
          </p:cNvPr>
          <p:cNvPicPr>
            <a:picLocks noGrp="1" noChangeAspect="1"/>
          </p:cNvPicPr>
          <p:nvPr>
            <p:ph sz="quarter" idx="17"/>
          </p:nvPr>
        </p:nvPicPr>
        <p:blipFill>
          <a:blip r:embed="rId3"/>
          <a:stretch>
            <a:fillRect/>
          </a:stretch>
        </p:blipFill>
        <p:spPr>
          <a:xfrm>
            <a:off x="3271602" y="905633"/>
            <a:ext cx="2743200" cy="2659319"/>
          </a:xfrm>
        </p:spPr>
      </p:pic>
    </p:spTree>
    <p:extLst>
      <p:ext uri="{BB962C8B-B14F-4D97-AF65-F5344CB8AC3E}">
        <p14:creationId xmlns:p14="http://schemas.microsoft.com/office/powerpoint/2010/main" val="30089601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6696B143-2A77-C8BD-04DA-3CB39527D314}"/>
              </a:ext>
            </a:extLst>
          </p:cNvPr>
          <p:cNvPicPr>
            <a:picLocks noGrp="1" noChangeAspect="1"/>
          </p:cNvPicPr>
          <p:nvPr>
            <p:ph sz="quarter" idx="17"/>
          </p:nvPr>
        </p:nvPicPr>
        <p:blipFill>
          <a:blip r:embed="rId3"/>
          <a:stretch>
            <a:fillRect/>
          </a:stretch>
        </p:blipFill>
        <p:spPr>
          <a:xfrm>
            <a:off x="228600" y="666750"/>
            <a:ext cx="4191910" cy="4476750"/>
          </a:xfrm>
        </p:spPr>
      </p:pic>
      <p:sp>
        <p:nvSpPr>
          <p:cNvPr id="2" name="Title 1"/>
          <p:cNvSpPr>
            <a:spLocks noGrp="1"/>
          </p:cNvSpPr>
          <p:nvPr>
            <p:ph type="title"/>
          </p:nvPr>
        </p:nvSpPr>
        <p:spPr>
          <a:xfrm>
            <a:off x="4648200" y="1009650"/>
            <a:ext cx="3810000" cy="914400"/>
          </a:xfrm>
        </p:spPr>
        <p:txBody>
          <a:bodyPr/>
          <a:lstStyle/>
          <a:p>
            <a:r>
              <a:rPr lang="en-US" dirty="0"/>
              <a:t>Solver and Model Setup</a:t>
            </a:r>
          </a:p>
        </p:txBody>
      </p:sp>
      <p:sp>
        <p:nvSpPr>
          <p:cNvPr id="3" name="Content Placeholder 2"/>
          <p:cNvSpPr>
            <a:spLocks noGrp="1"/>
          </p:cNvSpPr>
          <p:nvPr>
            <p:ph sz="half" idx="10"/>
          </p:nvPr>
        </p:nvSpPr>
        <p:spPr>
          <a:xfrm>
            <a:off x="4572000" y="2190750"/>
            <a:ext cx="3886200" cy="2743200"/>
          </a:xfrm>
        </p:spPr>
        <p:txBody>
          <a:bodyPr>
            <a:normAutofit/>
          </a:bodyPr>
          <a:lstStyle/>
          <a:p>
            <a:r>
              <a:rPr lang="en-US" dirty="0"/>
              <a:t>To ensure convergence of the iterative solver, use the </a:t>
            </a:r>
            <a:r>
              <a:rPr lang="en-US" i="1" dirty="0"/>
              <a:t>Stabilized conductivity</a:t>
            </a:r>
            <a:r>
              <a:rPr lang="en-US" dirty="0"/>
              <a:t> option in the </a:t>
            </a:r>
            <a:r>
              <a:rPr lang="en-US" i="1" dirty="0"/>
              <a:t>Free Space</a:t>
            </a:r>
            <a:r>
              <a:rPr lang="en-US" dirty="0"/>
              <a:t>.</a:t>
            </a:r>
          </a:p>
          <a:p>
            <a:pPr lvl="1"/>
            <a:r>
              <a:rPr lang="en-US" dirty="0"/>
              <a:t>Select </a:t>
            </a:r>
            <a:r>
              <a:rPr lang="en-US" i="1" dirty="0"/>
              <a:t>Automatic</a:t>
            </a:r>
          </a:p>
          <a:p>
            <a:pPr lvl="1"/>
            <a:r>
              <a:rPr lang="en-US" dirty="0"/>
              <a:t>Set the </a:t>
            </a:r>
            <a:r>
              <a:rPr lang="en-US" i="1" dirty="0"/>
              <a:t>Fallback frequency</a:t>
            </a:r>
            <a:r>
              <a:rPr lang="en-US" dirty="0"/>
              <a:t> to </a:t>
            </a:r>
            <a:r>
              <a:rPr lang="en-US" b="1" dirty="0" err="1"/>
              <a:t>Nhar</a:t>
            </a:r>
            <a:r>
              <a:rPr lang="en-US" b="1" dirty="0"/>
              <a:t>*f0</a:t>
            </a:r>
            <a:endParaRPr lang="en-US" dirty="0"/>
          </a:p>
          <a:p>
            <a:r>
              <a:rPr lang="en-US" dirty="0"/>
              <a:t>In the </a:t>
            </a:r>
            <a:r>
              <a:rPr lang="en-US" i="1" dirty="0"/>
              <a:t>Time Dependent Solver</a:t>
            </a:r>
            <a:r>
              <a:rPr lang="en-US" dirty="0"/>
              <a:t> use:</a:t>
            </a:r>
          </a:p>
          <a:p>
            <a:pPr lvl="1"/>
            <a:r>
              <a:rPr lang="en-US" i="1" dirty="0"/>
              <a:t>Fully Coupled </a:t>
            </a:r>
            <a:r>
              <a:rPr lang="en-US" dirty="0"/>
              <a:t>with </a:t>
            </a:r>
            <a:r>
              <a:rPr lang="en-US" i="1" dirty="0"/>
              <a:t>Automatic (Newton)</a:t>
            </a:r>
          </a:p>
          <a:p>
            <a:pPr lvl="1"/>
            <a:r>
              <a:rPr lang="en-US" i="1" dirty="0"/>
              <a:t>Direct</a:t>
            </a:r>
            <a:r>
              <a:rPr lang="en-US" dirty="0"/>
              <a:t> solver with PARDISO</a:t>
            </a:r>
          </a:p>
          <a:p>
            <a:pPr marL="0" indent="0">
              <a:buNone/>
            </a:pPr>
            <a:endParaRPr lang="en-US" dirty="0"/>
          </a:p>
        </p:txBody>
      </p:sp>
      <p:sp>
        <p:nvSpPr>
          <p:cNvPr id="7" name="TextBox 6">
            <a:extLst>
              <a:ext uri="{FF2B5EF4-FFF2-40B4-BE49-F238E27FC236}">
                <a16:creationId xmlns:a16="http://schemas.microsoft.com/office/drawing/2014/main" id="{A6F3882B-6007-ADE8-3A3C-5BF05F79BF6F}"/>
              </a:ext>
            </a:extLst>
          </p:cNvPr>
          <p:cNvSpPr txBox="1"/>
          <p:nvPr/>
        </p:nvSpPr>
        <p:spPr>
          <a:xfrm>
            <a:off x="228600" y="1837004"/>
            <a:ext cx="389850" cy="369332"/>
          </a:xfrm>
          <a:prstGeom prst="rect">
            <a:avLst/>
          </a:prstGeom>
          <a:noFill/>
        </p:spPr>
        <p:txBody>
          <a:bodyPr wrap="none" rtlCol="0">
            <a:spAutoFit/>
          </a:bodyPr>
          <a:lstStyle/>
          <a:p>
            <a:r>
              <a:rPr lang="en-US" dirty="0">
                <a:solidFill>
                  <a:schemeClr val="accent4"/>
                </a:solidFill>
                <a:sym typeface="Wingdings" panose="05000000000000000000" pitchFamily="2" charset="2"/>
              </a:rPr>
              <a:t></a:t>
            </a:r>
            <a:endParaRPr lang="en-US" dirty="0">
              <a:solidFill>
                <a:schemeClr val="accent4"/>
              </a:solidFill>
            </a:endParaRPr>
          </a:p>
        </p:txBody>
      </p:sp>
      <p:sp>
        <p:nvSpPr>
          <p:cNvPr id="8" name="TextBox 7">
            <a:extLst>
              <a:ext uri="{FF2B5EF4-FFF2-40B4-BE49-F238E27FC236}">
                <a16:creationId xmlns:a16="http://schemas.microsoft.com/office/drawing/2014/main" id="{0A599213-4788-CD1D-4150-9E4A70FBC6A0}"/>
              </a:ext>
            </a:extLst>
          </p:cNvPr>
          <p:cNvSpPr txBox="1"/>
          <p:nvPr/>
        </p:nvSpPr>
        <p:spPr>
          <a:xfrm>
            <a:off x="228600" y="4292084"/>
            <a:ext cx="389850" cy="369332"/>
          </a:xfrm>
          <a:prstGeom prst="rect">
            <a:avLst/>
          </a:prstGeom>
          <a:noFill/>
        </p:spPr>
        <p:txBody>
          <a:bodyPr wrap="none" rtlCol="0">
            <a:spAutoFit/>
          </a:bodyPr>
          <a:lstStyle/>
          <a:p>
            <a:r>
              <a:rPr lang="en-US" dirty="0">
                <a:solidFill>
                  <a:schemeClr val="accent4"/>
                </a:solidFill>
                <a:sym typeface="Wingdings" panose="05000000000000000000" pitchFamily="2" charset="2"/>
              </a:rPr>
              <a:t></a:t>
            </a:r>
            <a:endParaRPr lang="en-US" dirty="0">
              <a:solidFill>
                <a:schemeClr val="accent4"/>
              </a:solidFill>
            </a:endParaRPr>
          </a:p>
        </p:txBody>
      </p:sp>
      <p:sp>
        <p:nvSpPr>
          <p:cNvPr id="10" name="TextBox 9">
            <a:extLst>
              <a:ext uri="{FF2B5EF4-FFF2-40B4-BE49-F238E27FC236}">
                <a16:creationId xmlns:a16="http://schemas.microsoft.com/office/drawing/2014/main" id="{2E2B34EB-8D19-317D-E441-6AE639B99AC6}"/>
              </a:ext>
            </a:extLst>
          </p:cNvPr>
          <p:cNvSpPr txBox="1"/>
          <p:nvPr/>
        </p:nvSpPr>
        <p:spPr>
          <a:xfrm>
            <a:off x="8382000" y="2206336"/>
            <a:ext cx="389850" cy="369332"/>
          </a:xfrm>
          <a:prstGeom prst="rect">
            <a:avLst/>
          </a:prstGeom>
          <a:noFill/>
        </p:spPr>
        <p:txBody>
          <a:bodyPr wrap="none" rtlCol="0">
            <a:spAutoFit/>
          </a:bodyPr>
          <a:lstStyle/>
          <a:p>
            <a:r>
              <a:rPr lang="en-US" dirty="0">
                <a:solidFill>
                  <a:schemeClr val="accent4"/>
                </a:solidFill>
                <a:sym typeface="Wingdings" panose="05000000000000000000" pitchFamily="2" charset="2"/>
              </a:rPr>
              <a:t></a:t>
            </a:r>
            <a:endParaRPr lang="en-US" dirty="0">
              <a:solidFill>
                <a:schemeClr val="accent4"/>
              </a:solidFill>
            </a:endParaRPr>
          </a:p>
        </p:txBody>
      </p:sp>
      <p:sp>
        <p:nvSpPr>
          <p:cNvPr id="12" name="TextBox 11">
            <a:extLst>
              <a:ext uri="{FF2B5EF4-FFF2-40B4-BE49-F238E27FC236}">
                <a16:creationId xmlns:a16="http://schemas.microsoft.com/office/drawing/2014/main" id="{D433B5B0-1475-CC0F-0ECA-BA1610FD4660}"/>
              </a:ext>
            </a:extLst>
          </p:cNvPr>
          <p:cNvSpPr txBox="1"/>
          <p:nvPr/>
        </p:nvSpPr>
        <p:spPr>
          <a:xfrm>
            <a:off x="7772400" y="3638550"/>
            <a:ext cx="389850" cy="369332"/>
          </a:xfrm>
          <a:prstGeom prst="rect">
            <a:avLst/>
          </a:prstGeom>
          <a:noFill/>
        </p:spPr>
        <p:txBody>
          <a:bodyPr wrap="none" rtlCol="0">
            <a:spAutoFit/>
          </a:bodyPr>
          <a:lstStyle/>
          <a:p>
            <a:r>
              <a:rPr lang="en-US" dirty="0">
                <a:solidFill>
                  <a:schemeClr val="accent4"/>
                </a:solidFill>
                <a:sym typeface="Wingdings" panose="05000000000000000000" pitchFamily="2" charset="2"/>
              </a:rPr>
              <a:t></a:t>
            </a:r>
            <a:endParaRPr lang="en-US" dirty="0">
              <a:solidFill>
                <a:schemeClr val="accent4"/>
              </a:solidFill>
            </a:endParaRPr>
          </a:p>
        </p:txBody>
      </p:sp>
    </p:spTree>
    <p:extLst>
      <p:ext uri="{BB962C8B-B14F-4D97-AF65-F5344CB8AC3E}">
        <p14:creationId xmlns:p14="http://schemas.microsoft.com/office/powerpoint/2010/main" val="20176546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a:t>
            </a:r>
          </a:p>
        </p:txBody>
      </p:sp>
      <p:sp>
        <p:nvSpPr>
          <p:cNvPr id="3" name="Content Placeholder 2"/>
          <p:cNvSpPr>
            <a:spLocks noGrp="1"/>
          </p:cNvSpPr>
          <p:nvPr>
            <p:ph sz="half" idx="10"/>
          </p:nvPr>
        </p:nvSpPr>
        <p:spPr/>
        <p:txBody>
          <a:bodyPr>
            <a:normAutofit/>
          </a:bodyPr>
          <a:lstStyle/>
          <a:p>
            <a:r>
              <a:rPr lang="en-US" dirty="0"/>
              <a:t>The stationary solution is used as initial condition for the time domain simulation.</a:t>
            </a:r>
          </a:p>
          <a:p>
            <a:r>
              <a:rPr lang="en-US" dirty="0"/>
              <a:t>The magnetic field is generated by the permanent magnet. The armature rests in the balanced position.</a:t>
            </a:r>
          </a:p>
        </p:txBody>
      </p:sp>
      <p:sp>
        <p:nvSpPr>
          <p:cNvPr id="6" name="Text Placeholder 5">
            <a:extLst>
              <a:ext uri="{FF2B5EF4-FFF2-40B4-BE49-F238E27FC236}">
                <a16:creationId xmlns:a16="http://schemas.microsoft.com/office/drawing/2014/main" id="{A13A67E7-37A2-E3BB-621A-3B6B14F1665F}"/>
              </a:ext>
            </a:extLst>
          </p:cNvPr>
          <p:cNvSpPr>
            <a:spLocks noGrp="1"/>
          </p:cNvSpPr>
          <p:nvPr>
            <p:ph type="body" sz="quarter" idx="12"/>
          </p:nvPr>
        </p:nvSpPr>
        <p:spPr/>
        <p:txBody>
          <a:bodyPr>
            <a:normAutofit fontScale="92500" lnSpcReduction="20000"/>
          </a:bodyPr>
          <a:lstStyle/>
          <a:p>
            <a:r>
              <a:rPr lang="da-DK" dirty="0"/>
              <a:t>Stationary deformation and B-field for 0 V applied to the coil. The magnetic field is generated by the permanent magnet.</a:t>
            </a:r>
            <a:endParaRPr lang="en-US" dirty="0"/>
          </a:p>
        </p:txBody>
      </p:sp>
      <p:pic>
        <p:nvPicPr>
          <p:cNvPr id="9" name="Content Placeholder 8">
            <a:extLst>
              <a:ext uri="{FF2B5EF4-FFF2-40B4-BE49-F238E27FC236}">
                <a16:creationId xmlns:a16="http://schemas.microsoft.com/office/drawing/2014/main" id="{E01D514A-B904-B256-2EB7-5B84067BE172}"/>
              </a:ext>
            </a:extLst>
          </p:cNvPr>
          <p:cNvPicPr>
            <a:picLocks noGrp="1" noChangeAspect="1"/>
          </p:cNvPicPr>
          <p:nvPr>
            <p:ph sz="quarter" idx="11"/>
          </p:nvPr>
        </p:nvPicPr>
        <p:blipFill>
          <a:blip r:embed="rId3"/>
          <a:stretch>
            <a:fillRect/>
          </a:stretch>
        </p:blipFill>
        <p:spPr>
          <a:xfrm>
            <a:off x="4114800" y="1145541"/>
            <a:ext cx="4800600" cy="2852418"/>
          </a:xfrm>
        </p:spPr>
      </p:pic>
    </p:spTree>
    <p:extLst>
      <p:ext uri="{BB962C8B-B14F-4D97-AF65-F5344CB8AC3E}">
        <p14:creationId xmlns:p14="http://schemas.microsoft.com/office/powerpoint/2010/main" val="3924181956"/>
      </p:ext>
    </p:extLst>
  </p:cSld>
  <p:clrMapOvr>
    <a:masterClrMapping/>
  </p:clrMapOvr>
</p:sld>
</file>

<file path=ppt/theme/theme1.xml><?xml version="1.0" encoding="utf-8"?>
<a:theme xmlns:a="http://schemas.openxmlformats.org/drawingml/2006/main" name="2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A31D662-4B09-FD40-915E-578D5FC7E514}" vid="{D1BCAEE3-4106-F24B-BAF9-0C2744683F9C}"/>
    </a:ext>
  </a:extLst>
</a:theme>
</file>

<file path=ppt/theme/theme2.xml><?xml version="1.0" encoding="utf-8"?>
<a:theme xmlns:a="http://schemas.openxmlformats.org/drawingml/2006/main" name="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15442784-ABB1-324E-B08C-81406058CECA}" vid="{A17E31C8-A74B-E54B-9D1C-BF65E6B8E941}"/>
    </a:ext>
  </a:extLst>
</a:theme>
</file>

<file path=ppt/theme/theme3.xml><?xml version="1.0" encoding="utf-8"?>
<a:theme xmlns:a="http://schemas.openxmlformats.org/drawingml/2006/main" name="3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8AFB895-BB4D-8741-A37F-E019D3C1E81A}" vid="{429A5D2B-68DB-D047-B7EF-42DBF5B1A348}"/>
    </a:ext>
  </a:extLst>
</a:theme>
</file>

<file path=ppt/theme/theme4.xml><?xml version="1.0" encoding="utf-8"?>
<a:theme xmlns:a="http://schemas.openxmlformats.org/drawingml/2006/main" name="1_comsol-slide-template-NEW">
  <a:themeElements>
    <a:clrScheme name="COMSOL 1">
      <a:dk1>
        <a:srgbClr val="393A39"/>
      </a:dk1>
      <a:lt1>
        <a:srgbClr val="D3E2E9"/>
      </a:lt1>
      <a:dk2>
        <a:srgbClr val="12192D"/>
      </a:dk2>
      <a:lt2>
        <a:srgbClr val="FFFFFF"/>
      </a:lt2>
      <a:accent1>
        <a:srgbClr val="1B4D81"/>
      </a:accent1>
      <a:accent2>
        <a:srgbClr val="D3E2E9"/>
      </a:accent2>
      <a:accent3>
        <a:srgbClr val="AE2956"/>
      </a:accent3>
      <a:accent4>
        <a:srgbClr val="DF5F2C"/>
      </a:accent4>
      <a:accent5>
        <a:srgbClr val="6AA743"/>
      </a:accent5>
      <a:accent6>
        <a:srgbClr val="F0B129"/>
      </a:accent6>
      <a:hlink>
        <a:srgbClr val="3B80B6"/>
      </a:hlink>
      <a:folHlink>
        <a:srgbClr val="651C3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slide-template-NEW2" id="{1599B3F4-C756-4B27-BC08-7366E62434A3}" vid="{D044A537-18D9-4D16-90D5-8C33D46A50FD}"/>
    </a:ext>
  </a:extLst>
</a:theme>
</file>

<file path=ppt/theme/theme5.xml><?xml version="1.0" encoding="utf-8"?>
<a:theme xmlns:a="http://schemas.openxmlformats.org/drawingml/2006/main" name="4_comsol-slide-template-NEW">
  <a:themeElements>
    <a:clrScheme name="COMSOL 1">
      <a:dk1>
        <a:srgbClr val="393A39"/>
      </a:dk1>
      <a:lt1>
        <a:srgbClr val="D3E2E9"/>
      </a:lt1>
      <a:dk2>
        <a:srgbClr val="12192D"/>
      </a:dk2>
      <a:lt2>
        <a:srgbClr val="FFFFFF"/>
      </a:lt2>
      <a:accent1>
        <a:srgbClr val="1B4D81"/>
      </a:accent1>
      <a:accent2>
        <a:srgbClr val="D3E2E9"/>
      </a:accent2>
      <a:accent3>
        <a:srgbClr val="AE2956"/>
      </a:accent3>
      <a:accent4>
        <a:srgbClr val="DF5F2C"/>
      </a:accent4>
      <a:accent5>
        <a:srgbClr val="6AA743"/>
      </a:accent5>
      <a:accent6>
        <a:srgbClr val="F0B129"/>
      </a:accent6>
      <a:hlink>
        <a:srgbClr val="3B80B6"/>
      </a:hlink>
      <a:folHlink>
        <a:srgbClr val="651C3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slide-template-NEW2" id="{AE529424-001D-1F4F-8F15-4C558AF5A5C5}" vid="{5BF5BE3B-E79F-C647-A8FA-D5EED9A667F6}"/>
    </a:ext>
  </a:extLst>
</a:theme>
</file>

<file path=ppt/theme/theme6.xml><?xml version="1.0" encoding="utf-8"?>
<a:theme xmlns:a="http://schemas.openxmlformats.org/drawingml/2006/main" name="5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6" id="{58E45BB7-3D30-044C-A3A4-7E6233A49E5C}" vid="{3EE5D14E-7671-4D46-82E6-06377E825DA2}"/>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comsol_presentation_16_9</Template>
  <TotalTime>20607</TotalTime>
  <Words>1047</Words>
  <Application>Microsoft Office PowerPoint</Application>
  <PresentationFormat>On-screen Show (16:9)</PresentationFormat>
  <Paragraphs>113</Paragraphs>
  <Slides>15</Slides>
  <Notes>13</Notes>
  <HiddenSlides>0</HiddenSlides>
  <MMClips>0</MMClips>
  <ScaleCrop>false</ScaleCrop>
  <HeadingPairs>
    <vt:vector size="6" baseType="variant">
      <vt:variant>
        <vt:lpstr>Fonts Used</vt:lpstr>
      </vt:variant>
      <vt:variant>
        <vt:i4>8</vt:i4>
      </vt:variant>
      <vt:variant>
        <vt:lpstr>Theme</vt:lpstr>
      </vt:variant>
      <vt:variant>
        <vt:i4>6</vt:i4>
      </vt:variant>
      <vt:variant>
        <vt:lpstr>Slide Titles</vt:lpstr>
      </vt:variant>
      <vt:variant>
        <vt:i4>15</vt:i4>
      </vt:variant>
    </vt:vector>
  </HeadingPairs>
  <TitlesOfParts>
    <vt:vector size="29" baseType="lpstr">
      <vt:lpstr>Wingdings</vt:lpstr>
      <vt:lpstr>Symbol</vt:lpstr>
      <vt:lpstr>Arial</vt:lpstr>
      <vt:lpstr>Lato</vt:lpstr>
      <vt:lpstr>Calibri</vt:lpstr>
      <vt:lpstr>Lato Light</vt:lpstr>
      <vt:lpstr>Lato Black</vt:lpstr>
      <vt:lpstr>STIXGeneral-Regular</vt:lpstr>
      <vt:lpstr>2_comsol-slide-template-NEW</vt:lpstr>
      <vt:lpstr>comsol-slide-template-NEW</vt:lpstr>
      <vt:lpstr>3_comsol-slide-template-NEW</vt:lpstr>
      <vt:lpstr>1_comsol-slide-template-NEW</vt:lpstr>
      <vt:lpstr>4_comsol-slide-template-NEW</vt:lpstr>
      <vt:lpstr>5_comsol-slide-template-NEW</vt:lpstr>
      <vt:lpstr>Balanced Armature Transducer — Time Domain Analysis</vt:lpstr>
      <vt:lpstr>Background</vt:lpstr>
      <vt:lpstr>Model Definition: Transducer</vt:lpstr>
      <vt:lpstr>Model Definition: Test Setup</vt:lpstr>
      <vt:lpstr>Implementation</vt:lpstr>
      <vt:lpstr>Materials</vt:lpstr>
      <vt:lpstr>Solver and Model Setup</vt:lpstr>
      <vt:lpstr>Solver and Model Setup</vt:lpstr>
      <vt:lpstr>Results</vt:lpstr>
      <vt:lpstr>Results</vt:lpstr>
      <vt:lpstr>Results</vt:lpstr>
      <vt:lpstr>Results</vt:lpstr>
      <vt:lpstr>Results</vt:lpstr>
      <vt:lpstr>Results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COMSOL</dc:creator>
  <cp:lastModifiedBy>Mads Herring Jensen</cp:lastModifiedBy>
  <cp:revision>121</cp:revision>
  <dcterms:created xsi:type="dcterms:W3CDTF">2006-08-16T00:00:00Z</dcterms:created>
  <dcterms:modified xsi:type="dcterms:W3CDTF">2025-05-09T11:45:20Z</dcterms:modified>
</cp:coreProperties>
</file>