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6"/>
  </p:notesMasterIdLst>
  <p:handoutMasterIdLst>
    <p:handoutMasterId r:id="rId7"/>
  </p:handoutMasterIdLst>
  <p:sldIdLst>
    <p:sldId id="2186" r:id="rId2"/>
    <p:sldId id="2176" r:id="rId3"/>
    <p:sldId id="2223" r:id="rId4"/>
    <p:sldId id="2222" r:id="rId5"/>
  </p:sldIdLst>
  <p:sldSz cx="9144000" cy="5143500" type="screen16x9"/>
  <p:notesSz cx="6858000" cy="9144000"/>
  <p:embeddedFontLst>
    <p:embeddedFont>
      <p:font typeface="Lato" panose="020F0502020204030203" pitchFamily="34" charset="0"/>
      <p:regular r:id="rId8"/>
      <p:bold r:id="rId9"/>
      <p:italic r:id="rId10"/>
      <p:boldItalic r:id="rId11"/>
    </p:embeddedFont>
    <p:embeddedFont>
      <p:font typeface="Lato Black" panose="020F0502020204030203" pitchFamily="34" charset="0"/>
      <p:bold r:id="rId12"/>
      <p:italic r:id="rId13"/>
      <p:boldItalic r:id="rId14"/>
    </p:embeddedFont>
    <p:embeddedFont>
      <p:font typeface="Lato Light" panose="020F0502020204030203" pitchFamily="34" charset="0"/>
      <p:regular r:id="rId15"/>
      <p:italic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186"/>
            <p14:sldId id="2176"/>
            <p14:sldId id="2223"/>
            <p14:sldId id="2222"/>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B63"/>
    <a:srgbClr val="D7E2EE"/>
    <a:srgbClr val="D7E3EE"/>
    <a:srgbClr val="ECF3F9"/>
    <a:srgbClr val="393A39"/>
    <a:srgbClr val="EEA341"/>
    <a:srgbClr val="F7F8FC"/>
    <a:srgbClr val="FFFFFF"/>
    <a:srgbClr val="59AA47"/>
    <a:srgbClr val="D180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24" autoAdjust="0"/>
    <p:restoredTop sz="95206" autoAdjust="0"/>
  </p:normalViewPr>
  <p:slideViewPr>
    <p:cSldViewPr>
      <p:cViewPr varScale="1">
        <p:scale>
          <a:sx n="148" d="100"/>
          <a:sy n="148" d="100"/>
        </p:scale>
        <p:origin x="132" y="15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font" Target="fonts/font5.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9.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font" Target="fonts/font8.fntdata"/><Relationship Id="rId10" Type="http://schemas.openxmlformats.org/officeDocument/2006/relationships/font" Target="fonts/font3.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font" Target="fonts/font7.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4/9/2025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4/9/2025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2</a:t>
            </a:fld>
            <a:endParaRPr lang="en-US" dirty="0"/>
          </a:p>
        </p:txBody>
      </p:sp>
    </p:spTree>
    <p:extLst>
      <p:ext uri="{BB962C8B-B14F-4D97-AF65-F5344CB8AC3E}">
        <p14:creationId xmlns:p14="http://schemas.microsoft.com/office/powerpoint/2010/main" val="3099981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ltLang="ja-JP"/>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ltLang="ja-JP"/>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kumimoji="1"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kumimoji="1"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kumimoji="1"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kumimoji="1"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20C7EE-3355-45EA-915E-6226236F4209}"/>
              </a:ext>
            </a:extLst>
          </p:cNvPr>
          <p:cNvSpPr>
            <a:spLocks noGrp="1"/>
          </p:cNvSpPr>
          <p:nvPr>
            <p:ph type="title"/>
          </p:nvPr>
        </p:nvSpPr>
        <p:spPr>
          <a:xfrm>
            <a:off x="457200" y="1282700"/>
            <a:ext cx="6635080" cy="2945234"/>
          </a:xfrm>
        </p:spPr>
        <p:txBody>
          <a:bodyPr/>
          <a:lstStyle/>
          <a:p>
            <a:r>
              <a:rPr lang="en-US" b="1" dirty="0" err="1"/>
              <a:t>Micromixing</a:t>
            </a:r>
            <a:r>
              <a:rPr lang="en-US" b="1" dirty="0"/>
              <a:t> by Acoustic Streaming using Transport of Diluted Species</a:t>
            </a:r>
          </a:p>
        </p:txBody>
      </p:sp>
    </p:spTree>
    <p:extLst>
      <p:ext uri="{BB962C8B-B14F-4D97-AF65-F5344CB8AC3E}">
        <p14:creationId xmlns:p14="http://schemas.microsoft.com/office/powerpoint/2010/main" val="2362743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DBE8FB-E476-4ECD-AFDC-7832F123CE8B}"/>
              </a:ext>
            </a:extLst>
          </p:cNvPr>
          <p:cNvSpPr>
            <a:spLocks noGrp="1"/>
          </p:cNvSpPr>
          <p:nvPr>
            <p:ph type="title"/>
          </p:nvPr>
        </p:nvSpPr>
        <p:spPr/>
        <p:txBody>
          <a:bodyPr>
            <a:normAutofit/>
          </a:bodyPr>
          <a:lstStyle/>
          <a:p>
            <a:r>
              <a:rPr kumimoji="1" lang="en-US" altLang="ja-JP" dirty="0"/>
              <a:t>System and Acoustics Setup</a:t>
            </a:r>
            <a:endParaRPr kumimoji="1" lang="ja-JP" altLang="en-US" dirty="0"/>
          </a:p>
        </p:txBody>
      </p:sp>
      <p:sp>
        <p:nvSpPr>
          <p:cNvPr id="5" name="Content Placeholder 4">
            <a:extLst>
              <a:ext uri="{FF2B5EF4-FFF2-40B4-BE49-F238E27FC236}">
                <a16:creationId xmlns:a16="http://schemas.microsoft.com/office/drawing/2014/main" id="{B210D2AB-43EE-4060-B226-5CEE6BC49B7B}"/>
              </a:ext>
            </a:extLst>
          </p:cNvPr>
          <p:cNvSpPr>
            <a:spLocks noGrp="1"/>
          </p:cNvSpPr>
          <p:nvPr>
            <p:ph sz="half" idx="10"/>
          </p:nvPr>
        </p:nvSpPr>
        <p:spPr/>
        <p:txBody>
          <a:bodyPr>
            <a:normAutofit lnSpcReduction="10000"/>
          </a:bodyPr>
          <a:lstStyle/>
          <a:p>
            <a:r>
              <a:rPr lang="en-US" altLang="ja-JP" dirty="0"/>
              <a:t>Simple 2D system with two inlets and one outlet</a:t>
            </a:r>
          </a:p>
          <a:p>
            <a:r>
              <a:rPr lang="en-US" altLang="ja-JP" dirty="0"/>
              <a:t>The system is driven by vibrating solid structures modeled with the </a:t>
            </a:r>
            <a:r>
              <a:rPr lang="en-US" altLang="ja-JP" i="1" dirty="0"/>
              <a:t>Solid Mechanics</a:t>
            </a:r>
            <a:r>
              <a:rPr lang="en-US" altLang="ja-JP" dirty="0"/>
              <a:t> interface</a:t>
            </a:r>
          </a:p>
          <a:p>
            <a:r>
              <a:rPr lang="en-US" altLang="ja-JP" dirty="0"/>
              <a:t>The solid structures are coupled to a </a:t>
            </a:r>
            <a:r>
              <a:rPr lang="en-US" altLang="ja-JP" i="1" dirty="0"/>
              <a:t>Thermoviscous Acoustics, Frequency Domain</a:t>
            </a:r>
            <a:r>
              <a:rPr lang="en-US" altLang="ja-JP" dirty="0"/>
              <a:t> interface</a:t>
            </a:r>
          </a:p>
          <a:p>
            <a:r>
              <a:rPr lang="en-US" altLang="ja-JP" dirty="0"/>
              <a:t>Thermoviscous acoustics is used in the domain around the solid structures and a coupled to a </a:t>
            </a:r>
            <a:r>
              <a:rPr lang="en-US" altLang="ja-JP" i="1" dirty="0"/>
              <a:t>Pressure Acoustics, Frequency Domain</a:t>
            </a:r>
            <a:r>
              <a:rPr lang="en-US" altLang="ja-JP" dirty="0"/>
              <a:t> interface.</a:t>
            </a:r>
          </a:p>
        </p:txBody>
      </p:sp>
      <p:sp>
        <p:nvSpPr>
          <p:cNvPr id="15" name="Text Placeholder 14">
            <a:extLst>
              <a:ext uri="{FF2B5EF4-FFF2-40B4-BE49-F238E27FC236}">
                <a16:creationId xmlns:a16="http://schemas.microsoft.com/office/drawing/2014/main" id="{39ED3B6F-42E5-5C18-1FF9-B952E68B0A27}"/>
              </a:ext>
            </a:extLst>
          </p:cNvPr>
          <p:cNvSpPr>
            <a:spLocks noGrp="1"/>
          </p:cNvSpPr>
          <p:nvPr>
            <p:ph type="body" sz="quarter" idx="12"/>
          </p:nvPr>
        </p:nvSpPr>
        <p:spPr/>
        <p:txBody>
          <a:bodyPr>
            <a:normAutofit/>
          </a:bodyPr>
          <a:lstStyle/>
          <a:p>
            <a:r>
              <a:rPr lang="en-US" dirty="0"/>
              <a:t>Top: Acoustic pressure and displacement of vibrating solid.</a:t>
            </a:r>
            <a:endParaRPr lang="en-DK" dirty="0"/>
          </a:p>
        </p:txBody>
      </p:sp>
      <p:pic>
        <p:nvPicPr>
          <p:cNvPr id="13" name="Content Placeholder 12">
            <a:extLst>
              <a:ext uri="{FF2B5EF4-FFF2-40B4-BE49-F238E27FC236}">
                <a16:creationId xmlns:a16="http://schemas.microsoft.com/office/drawing/2014/main" id="{481FA7FE-BE4F-5672-2A5C-1DC96C5A6A3C}"/>
              </a:ext>
            </a:extLst>
          </p:cNvPr>
          <p:cNvPicPr>
            <a:picLocks noGrp="1" noChangeAspect="1"/>
          </p:cNvPicPr>
          <p:nvPr>
            <p:ph sz="quarter" idx="11"/>
          </p:nvPr>
        </p:nvPicPr>
        <p:blipFill>
          <a:blip r:embed="rId3"/>
          <a:stretch>
            <a:fillRect/>
          </a:stretch>
        </p:blipFill>
        <p:spPr>
          <a:xfrm>
            <a:off x="4114800" y="471487"/>
            <a:ext cx="4800600" cy="4200525"/>
          </a:xfrm>
        </p:spPr>
      </p:pic>
    </p:spTree>
    <p:extLst>
      <p:ext uri="{BB962C8B-B14F-4D97-AF65-F5344CB8AC3E}">
        <p14:creationId xmlns:p14="http://schemas.microsoft.com/office/powerpoint/2010/main" val="2072090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AD43A-0181-49D2-1EF2-E7792A77CEC1}"/>
              </a:ext>
            </a:extLst>
          </p:cNvPr>
          <p:cNvSpPr>
            <a:spLocks noGrp="1"/>
          </p:cNvSpPr>
          <p:nvPr>
            <p:ph type="title"/>
          </p:nvPr>
        </p:nvSpPr>
        <p:spPr/>
        <p:txBody>
          <a:bodyPr/>
          <a:lstStyle/>
          <a:p>
            <a:r>
              <a:rPr lang="en-US" dirty="0"/>
              <a:t>Acoustic Streaming and Concentration</a:t>
            </a:r>
            <a:endParaRPr lang="en-DK" dirty="0"/>
          </a:p>
        </p:txBody>
      </p:sp>
      <p:pic>
        <p:nvPicPr>
          <p:cNvPr id="7" name="Content Placeholder 6">
            <a:extLst>
              <a:ext uri="{FF2B5EF4-FFF2-40B4-BE49-F238E27FC236}">
                <a16:creationId xmlns:a16="http://schemas.microsoft.com/office/drawing/2014/main" id="{ECEACAF7-F289-1B5F-D9A4-A0D1D9000385}"/>
              </a:ext>
            </a:extLst>
          </p:cNvPr>
          <p:cNvPicPr>
            <a:picLocks noGrp="1" noChangeAspect="1"/>
          </p:cNvPicPr>
          <p:nvPr>
            <p:ph sz="quarter" idx="11"/>
          </p:nvPr>
        </p:nvPicPr>
        <p:blipFill>
          <a:blip r:embed="rId2"/>
          <a:srcRect t="27427" b="22859"/>
          <a:stretch/>
        </p:blipFill>
        <p:spPr>
          <a:xfrm>
            <a:off x="4106490" y="489956"/>
            <a:ext cx="4800600" cy="2088233"/>
          </a:xfrm>
        </p:spPr>
      </p:pic>
      <p:sp>
        <p:nvSpPr>
          <p:cNvPr id="4" name="Content Placeholder 3">
            <a:extLst>
              <a:ext uri="{FF2B5EF4-FFF2-40B4-BE49-F238E27FC236}">
                <a16:creationId xmlns:a16="http://schemas.microsoft.com/office/drawing/2014/main" id="{15318DB6-989A-DDF2-A2B3-E3D552013702}"/>
              </a:ext>
            </a:extLst>
          </p:cNvPr>
          <p:cNvSpPr>
            <a:spLocks noGrp="1"/>
          </p:cNvSpPr>
          <p:nvPr>
            <p:ph sz="half" idx="10"/>
          </p:nvPr>
        </p:nvSpPr>
        <p:spPr/>
        <p:txBody>
          <a:bodyPr/>
          <a:lstStyle/>
          <a:p>
            <a:r>
              <a:rPr lang="en-US" dirty="0"/>
              <a:t>Two inlets with different concentration</a:t>
            </a:r>
          </a:p>
          <a:p>
            <a:r>
              <a:rPr lang="en-US" dirty="0"/>
              <a:t>The fluid is mixed by the fast acoustic streaming generated by the edges of the vibrating solid structure</a:t>
            </a:r>
            <a:endParaRPr lang="en-DK" dirty="0"/>
          </a:p>
        </p:txBody>
      </p:sp>
      <p:sp>
        <p:nvSpPr>
          <p:cNvPr id="5" name="Text Placeholder 4">
            <a:extLst>
              <a:ext uri="{FF2B5EF4-FFF2-40B4-BE49-F238E27FC236}">
                <a16:creationId xmlns:a16="http://schemas.microsoft.com/office/drawing/2014/main" id="{6CBB4BED-BA2E-5F49-5765-2E31320CB8A5}"/>
              </a:ext>
            </a:extLst>
          </p:cNvPr>
          <p:cNvSpPr>
            <a:spLocks noGrp="1"/>
          </p:cNvSpPr>
          <p:nvPr>
            <p:ph type="body" sz="quarter" idx="12"/>
          </p:nvPr>
        </p:nvSpPr>
        <p:spPr/>
        <p:txBody>
          <a:bodyPr>
            <a:normAutofit fontScale="92500" lnSpcReduction="20000"/>
          </a:bodyPr>
          <a:lstStyle/>
          <a:p>
            <a:r>
              <a:rPr lang="en-US" dirty="0"/>
              <a:t>Top: Magnitude of flow velocity on logarithmic scale with streamlines. Bottom: Concentration profile with streamlines from fluid flow.  </a:t>
            </a:r>
            <a:endParaRPr lang="en-DK" dirty="0"/>
          </a:p>
        </p:txBody>
      </p:sp>
      <p:pic>
        <p:nvPicPr>
          <p:cNvPr id="9" name="Picture 8">
            <a:extLst>
              <a:ext uri="{FF2B5EF4-FFF2-40B4-BE49-F238E27FC236}">
                <a16:creationId xmlns:a16="http://schemas.microsoft.com/office/drawing/2014/main" id="{98175E0F-2BF3-D989-1D95-36E1163F8958}"/>
              </a:ext>
            </a:extLst>
          </p:cNvPr>
          <p:cNvPicPr>
            <a:picLocks noChangeAspect="1"/>
          </p:cNvPicPr>
          <p:nvPr/>
        </p:nvPicPr>
        <p:blipFill>
          <a:blip r:embed="rId3"/>
          <a:srcRect t="27529" b="26966"/>
          <a:stretch/>
        </p:blipFill>
        <p:spPr>
          <a:xfrm>
            <a:off x="4089664" y="2407409"/>
            <a:ext cx="4882895" cy="1944216"/>
          </a:xfrm>
          <a:prstGeom prst="rect">
            <a:avLst/>
          </a:prstGeom>
        </p:spPr>
      </p:pic>
      <p:sp>
        <p:nvSpPr>
          <p:cNvPr id="10" name="TextBox 9">
            <a:extLst>
              <a:ext uri="{FF2B5EF4-FFF2-40B4-BE49-F238E27FC236}">
                <a16:creationId xmlns:a16="http://schemas.microsoft.com/office/drawing/2014/main" id="{0EDFCCA3-4E4E-13B1-AD03-750FEF231893}"/>
              </a:ext>
            </a:extLst>
          </p:cNvPr>
          <p:cNvSpPr txBox="1"/>
          <p:nvPr/>
        </p:nvSpPr>
        <p:spPr>
          <a:xfrm rot="16200000">
            <a:off x="3659285" y="1250372"/>
            <a:ext cx="864096" cy="369332"/>
          </a:xfrm>
          <a:prstGeom prst="rect">
            <a:avLst/>
          </a:prstGeom>
          <a:noFill/>
        </p:spPr>
        <p:txBody>
          <a:bodyPr wrap="square" rtlCol="0">
            <a:spAutoFit/>
          </a:bodyPr>
          <a:lstStyle/>
          <a:p>
            <a:r>
              <a:rPr lang="en-US" dirty="0"/>
              <a:t>inflow</a:t>
            </a:r>
            <a:endParaRPr lang="en-DK" dirty="0"/>
          </a:p>
        </p:txBody>
      </p:sp>
      <p:sp>
        <p:nvSpPr>
          <p:cNvPr id="16" name="TextBox 15">
            <a:extLst>
              <a:ext uri="{FF2B5EF4-FFF2-40B4-BE49-F238E27FC236}">
                <a16:creationId xmlns:a16="http://schemas.microsoft.com/office/drawing/2014/main" id="{997D7EFD-55F3-EE43-DB4E-E490F388F51F}"/>
              </a:ext>
            </a:extLst>
          </p:cNvPr>
          <p:cNvSpPr txBox="1"/>
          <p:nvPr/>
        </p:nvSpPr>
        <p:spPr>
          <a:xfrm>
            <a:off x="7987276" y="586884"/>
            <a:ext cx="1102248" cy="369332"/>
          </a:xfrm>
          <a:prstGeom prst="rect">
            <a:avLst/>
          </a:prstGeom>
          <a:noFill/>
        </p:spPr>
        <p:txBody>
          <a:bodyPr wrap="square" rtlCol="0">
            <a:spAutoFit/>
          </a:bodyPr>
          <a:lstStyle/>
          <a:p>
            <a:r>
              <a:rPr lang="en-US" dirty="0"/>
              <a:t>outflow</a:t>
            </a:r>
            <a:endParaRPr lang="en-DK" dirty="0"/>
          </a:p>
        </p:txBody>
      </p:sp>
      <p:cxnSp>
        <p:nvCxnSpPr>
          <p:cNvPr id="6" name="Straight Connector 5">
            <a:extLst>
              <a:ext uri="{FF2B5EF4-FFF2-40B4-BE49-F238E27FC236}">
                <a16:creationId xmlns:a16="http://schemas.microsoft.com/office/drawing/2014/main" id="{AA22CDBD-10EB-D0E9-65BF-DCA3FB64764B}"/>
              </a:ext>
            </a:extLst>
          </p:cNvPr>
          <p:cNvCxnSpPr/>
          <p:nvPr/>
        </p:nvCxnSpPr>
        <p:spPr>
          <a:xfrm>
            <a:off x="8748464" y="877869"/>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nector: Elbow 10">
            <a:extLst>
              <a:ext uri="{FF2B5EF4-FFF2-40B4-BE49-F238E27FC236}">
                <a16:creationId xmlns:a16="http://schemas.microsoft.com/office/drawing/2014/main" id="{0793BD96-6803-FE57-2171-A465466ECCF0}"/>
              </a:ext>
            </a:extLst>
          </p:cNvPr>
          <p:cNvCxnSpPr>
            <a:stCxn id="10" idx="1"/>
          </p:cNvCxnSpPr>
          <p:nvPr/>
        </p:nvCxnSpPr>
        <p:spPr>
          <a:xfrm rot="16200000" flipH="1">
            <a:off x="4123350" y="1835068"/>
            <a:ext cx="344624" cy="40865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162EB93E-CE7A-5DAB-EBD0-213F341EBE09}"/>
              </a:ext>
            </a:extLst>
          </p:cNvPr>
          <p:cNvCxnSpPr>
            <a:cxnSpLocks/>
            <a:stCxn id="10" idx="3"/>
          </p:cNvCxnSpPr>
          <p:nvPr/>
        </p:nvCxnSpPr>
        <p:spPr>
          <a:xfrm rot="5400000" flipH="1" flipV="1">
            <a:off x="4111266" y="638433"/>
            <a:ext cx="344624" cy="384491"/>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4585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14FE60D-B647-14D9-B1CD-096146498C20}"/>
              </a:ext>
            </a:extLst>
          </p:cNvPr>
          <p:cNvSpPr>
            <a:spLocks noGrp="1"/>
          </p:cNvSpPr>
          <p:nvPr>
            <p:ph idx="1"/>
          </p:nvPr>
        </p:nvSpPr>
        <p:spPr/>
        <p:txBody>
          <a:bodyPr/>
          <a:lstStyle/>
          <a:p>
            <a:r>
              <a:rPr lang="en-US" dirty="0"/>
              <a:t>comsol.com/contact</a:t>
            </a:r>
          </a:p>
        </p:txBody>
      </p:sp>
    </p:spTree>
    <p:extLst>
      <p:ext uri="{BB962C8B-B14F-4D97-AF65-F5344CB8AC3E}">
        <p14:creationId xmlns:p14="http://schemas.microsoft.com/office/powerpoint/2010/main" val="3509673848"/>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34566</TotalTime>
  <Words>139</Words>
  <Application>Microsoft Office PowerPoint</Application>
  <PresentationFormat>On-screen Show (16:9)</PresentationFormat>
  <Paragraphs>15</Paragraphs>
  <Slides>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Lato Black</vt:lpstr>
      <vt:lpstr>Lato</vt:lpstr>
      <vt:lpstr>Lato Light</vt:lpstr>
      <vt:lpstr>Wingdings</vt:lpstr>
      <vt:lpstr>Arial</vt:lpstr>
      <vt:lpstr>comsol-slide-template-NEW</vt:lpstr>
      <vt:lpstr>Micromixing by Acoustic Streaming using Transport of Diluted Species</vt:lpstr>
      <vt:lpstr>System and Acoustics Setup</vt:lpstr>
      <vt:lpstr>Acoustic Streaming and Concentration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Jonas Helboe Jørgensen</dc:creator>
  <cp:lastModifiedBy>Mads Jensen</cp:lastModifiedBy>
  <cp:revision>440</cp:revision>
  <dcterms:created xsi:type="dcterms:W3CDTF">2023-03-01T06:45:14Z</dcterms:created>
  <dcterms:modified xsi:type="dcterms:W3CDTF">2025-04-09T07:30:25Z</dcterms:modified>
</cp:coreProperties>
</file>