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60" r:id="rId4"/>
    <p:sldId id="261" r:id="rId5"/>
    <p:sldId id="262" r:id="rId6"/>
    <p:sldId id="263" r:id="rId7"/>
    <p:sldId id="265" r:id="rId8"/>
    <p:sldId id="264" r:id="rId9"/>
    <p:sldId id="258" r:id="rId10"/>
    <p:sldId id="25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50" d="100"/>
          <a:sy n="150" d="100"/>
        </p:scale>
        <p:origin x="5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5A9B7B-5E64-45B8-AD24-372997410E94}" type="datetimeFigureOut">
              <a:rPr lang="en-US" smtClean="0"/>
              <a:t>4/2/2025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3E8B9-F943-4BCD-91B7-6C140A9FDC89}" type="slidenum">
              <a:rPr lang="en-US" smtClean="0"/>
              <a:t>‹#›</a:t>
            </a:fld>
            <a:endParaRPr lang="en-US"/>
          </a:p>
        </p:txBody>
      </p:sp>
    </p:spTree>
    <p:extLst>
      <p:ext uri="{BB962C8B-B14F-4D97-AF65-F5344CB8AC3E}">
        <p14:creationId xmlns:p14="http://schemas.microsoft.com/office/powerpoint/2010/main" val="2923693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43E8B9-F943-4BCD-91B7-6C140A9FDC89}" type="slidenum">
              <a:rPr lang="en-US" smtClean="0"/>
              <a:t>5</a:t>
            </a:fld>
            <a:endParaRPr lang="en-US"/>
          </a:p>
        </p:txBody>
      </p:sp>
    </p:spTree>
    <p:extLst>
      <p:ext uri="{BB962C8B-B14F-4D97-AF65-F5344CB8AC3E}">
        <p14:creationId xmlns:p14="http://schemas.microsoft.com/office/powerpoint/2010/main" val="2829645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89272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44392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5480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800144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869750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16923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477219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107696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444662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6749933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37613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767199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49324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4034234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8232674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650062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536554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7392165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8793097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5790612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8140400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3246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35637050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7778931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551971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3054847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36563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0871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69387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5186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0022016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541268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9047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0620809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72982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403377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17370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074692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87701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05326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980756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02337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98267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42748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2483089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46604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77813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3279239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758939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98D961A3-3540-64EF-5197-EB63B178268B}"/>
              </a:ext>
            </a:extLst>
          </p:cNvPr>
          <p:cNvPicPr>
            <a:picLocks noChangeAspect="1"/>
          </p:cNvPicPr>
          <p:nvPr/>
        </p:nvPicPr>
        <p:blipFill>
          <a:blip r:embed="rId2"/>
          <a:src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2782FCA1-FA11-6B30-BF5D-A68C4B7B10F6}"/>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529579" y="5959714"/>
            <a:ext cx="27432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Tree>
    <p:extLst>
      <p:ext uri="{BB962C8B-B14F-4D97-AF65-F5344CB8AC3E}">
        <p14:creationId xmlns:p14="http://schemas.microsoft.com/office/powerpoint/2010/main" val="23763612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20CC3E32-C539-DDFD-03AB-8235153B4FC3}"/>
              </a:ext>
            </a:extLst>
          </p:cNvPr>
          <p:cNvPicPr>
            <a:picLocks noChangeAspect="1"/>
          </p:cNvPicPr>
          <p:nvPr/>
        </p:nvPicPr>
        <p:blipFill>
          <a:blip r:embed="rId2"/>
          <a:src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00CE3E71-6216-2546-96DB-B7A9295FD0E1}"/>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0A9912D3-3DD4-367D-165D-E16BB09E0C5C}"/>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8075355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0" name="Picture 9">
            <a:extLst>
              <a:ext uri="{FF2B5EF4-FFF2-40B4-BE49-F238E27FC236}">
                <a16:creationId xmlns:a16="http://schemas.microsoft.com/office/drawing/2014/main" id="{50339FCA-C8BB-C15A-059E-FD07BFB651E3}"/>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11" name="TextBox 10">
            <a:extLst>
              <a:ext uri="{FF2B5EF4-FFF2-40B4-BE49-F238E27FC236}">
                <a16:creationId xmlns:a16="http://schemas.microsoft.com/office/drawing/2014/main" id="{D01BE8C6-8CB4-FECA-538E-7C9EB2BC06CC}"/>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5F345A5D-EE7A-031F-910B-A3B30A08E5D8}"/>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686DEEEC-A87F-4F94-630E-CFC444682BE1}"/>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4" name="Rectangle 13">
            <a:hlinkClick r:id="rId5"/>
            <a:extLst>
              <a:ext uri="{FF2B5EF4-FFF2-40B4-BE49-F238E27FC236}">
                <a16:creationId xmlns:a16="http://schemas.microsoft.com/office/drawing/2014/main" id="{1E3256EB-C488-253D-9CD9-43C85F17BF56}"/>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hlinkClick r:id="rId6"/>
            <a:extLst>
              <a:ext uri="{FF2B5EF4-FFF2-40B4-BE49-F238E27FC236}">
                <a16:creationId xmlns:a16="http://schemas.microsoft.com/office/drawing/2014/main" id="{989FF505-611A-EAD3-2876-1EA2A5646309}"/>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hlinkClick r:id="rId7"/>
            <a:extLst>
              <a:ext uri="{FF2B5EF4-FFF2-40B4-BE49-F238E27FC236}">
                <a16:creationId xmlns:a16="http://schemas.microsoft.com/office/drawing/2014/main" id="{0CAA39D6-8DE2-67E0-1630-85837DEB6249}"/>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11205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4" name="Picture 13">
            <a:extLst>
              <a:ext uri="{FF2B5EF4-FFF2-40B4-BE49-F238E27FC236}">
                <a16:creationId xmlns:a16="http://schemas.microsoft.com/office/drawing/2014/main" id="{78A6D938-23C5-F2BB-7FB5-91FDAC1D1298}"/>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15" name="TextBox 14">
            <a:extLst>
              <a:ext uri="{FF2B5EF4-FFF2-40B4-BE49-F238E27FC236}">
                <a16:creationId xmlns:a16="http://schemas.microsoft.com/office/drawing/2014/main" id="{CB2C6BF6-EE54-C79B-C239-BB13B955D733}"/>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CE2E337D-FF64-6268-0C00-A7535B3C297C}"/>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65C5FF18-3E19-7C94-E162-94ACD63CB284}"/>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8" name="Rectangle 17">
            <a:hlinkClick r:id="rId5"/>
            <a:extLst>
              <a:ext uri="{FF2B5EF4-FFF2-40B4-BE49-F238E27FC236}">
                <a16:creationId xmlns:a16="http://schemas.microsoft.com/office/drawing/2014/main" id="{EECADB18-9E1E-D9FE-CF9F-4C1F31F074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hlinkClick r:id="rId6"/>
            <a:extLst>
              <a:ext uri="{FF2B5EF4-FFF2-40B4-BE49-F238E27FC236}">
                <a16:creationId xmlns:a16="http://schemas.microsoft.com/office/drawing/2014/main" id="{91213CCE-1984-A73C-BA0E-101B33C8019B}"/>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hlinkClick r:id="rId7"/>
            <a:extLst>
              <a:ext uri="{FF2B5EF4-FFF2-40B4-BE49-F238E27FC236}">
                <a16:creationId xmlns:a16="http://schemas.microsoft.com/office/drawing/2014/main" id="{231CB0F5-77BB-974E-EF25-75F129322910}"/>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hlinkClick r:id="rId7"/>
            <a:extLst>
              <a:ext uri="{FF2B5EF4-FFF2-40B4-BE49-F238E27FC236}">
                <a16:creationId xmlns:a16="http://schemas.microsoft.com/office/drawing/2014/main" id="{2FB7AE0D-FDFA-BB0E-7829-25D6D7420A83}"/>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hlinkClick r:id="rId8"/>
            <a:extLst>
              <a:ext uri="{FF2B5EF4-FFF2-40B4-BE49-F238E27FC236}">
                <a16:creationId xmlns:a16="http://schemas.microsoft.com/office/drawing/2014/main" id="{DFA9485F-204D-B453-C98B-1CF543222B90}"/>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hlinkClick r:id="rId9"/>
            <a:extLst>
              <a:ext uri="{FF2B5EF4-FFF2-40B4-BE49-F238E27FC236}">
                <a16:creationId xmlns:a16="http://schemas.microsoft.com/office/drawing/2014/main" id="{B755D286-E705-C16E-D7BA-7B8892000F84}"/>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23">
            <a:hlinkClick r:id="rId5"/>
            <a:extLst>
              <a:ext uri="{FF2B5EF4-FFF2-40B4-BE49-F238E27FC236}">
                <a16:creationId xmlns:a16="http://schemas.microsoft.com/office/drawing/2014/main" id="{AB345BA7-3DF2-17FB-99BE-3363D325993F}"/>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200272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4297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44284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84553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02628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243264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3" Type="http://schemas.openxmlformats.org/officeDocument/2006/relationships/hyperlink" Target="https://www.comsol.com/model/12227" TargetMode="External"/><Relationship Id="rId2" Type="http://schemas.openxmlformats.org/officeDocument/2006/relationships/hyperlink" Target="https://www.comsol.com/model/transfer-matrix-of-a-tube-and-coupler-measurement-setup-104291"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0.pn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notesSlide" Target="../notesSlides/notesSlide1.xml"/><Relationship Id="rId1" Type="http://schemas.openxmlformats.org/officeDocument/2006/relationships/slideLayout" Target="../slideLayouts/slideLayout44.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svg"/></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C12F1-107A-7F6A-29CE-FD9690CC735D}"/>
              </a:ext>
            </a:extLst>
          </p:cNvPr>
          <p:cNvSpPr>
            <a:spLocks noGrp="1"/>
          </p:cNvSpPr>
          <p:nvPr>
            <p:ph type="title"/>
          </p:nvPr>
        </p:nvSpPr>
        <p:spPr>
          <a:xfrm>
            <a:off x="465911" y="2729170"/>
            <a:ext cx="6969792" cy="2853267"/>
          </a:xfrm>
        </p:spPr>
        <p:txBody>
          <a:bodyPr>
            <a:normAutofit/>
          </a:bodyPr>
          <a:lstStyle/>
          <a:p>
            <a:r>
              <a:rPr lang="en-US" sz="4400" dirty="0"/>
              <a:t>Input Impedance of a Tube and Coupler Measurement Setup: Time-Domain MOR using Partial Fraction Fit</a:t>
            </a:r>
          </a:p>
        </p:txBody>
      </p:sp>
      <p:pic>
        <p:nvPicPr>
          <p:cNvPr id="4" name="Picture 3">
            <a:extLst>
              <a:ext uri="{FF2B5EF4-FFF2-40B4-BE49-F238E27FC236}">
                <a16:creationId xmlns:a16="http://schemas.microsoft.com/office/drawing/2014/main" id="{ABD74FFF-6101-ACB0-D106-81887DD0B783}"/>
              </a:ext>
            </a:extLst>
          </p:cNvPr>
          <p:cNvPicPr>
            <a:picLocks noChangeAspect="1"/>
          </p:cNvPicPr>
          <p:nvPr/>
        </p:nvPicPr>
        <p:blipFill>
          <a:blip r:embed="rId2"/>
          <a:stretch>
            <a:fillRect/>
          </a:stretch>
        </p:blipFill>
        <p:spPr>
          <a:xfrm>
            <a:off x="6707384" y="-243401"/>
            <a:ext cx="6441223" cy="4258277"/>
          </a:xfrm>
          <a:prstGeom prst="rect">
            <a:avLst/>
          </a:prstGeom>
        </p:spPr>
      </p:pic>
      <p:pic>
        <p:nvPicPr>
          <p:cNvPr id="9" name="Picture 8">
            <a:extLst>
              <a:ext uri="{FF2B5EF4-FFF2-40B4-BE49-F238E27FC236}">
                <a16:creationId xmlns:a16="http://schemas.microsoft.com/office/drawing/2014/main" id="{12A95805-CCA1-A879-3011-1494CC2AA3D3}"/>
              </a:ext>
            </a:extLst>
          </p:cNvPr>
          <p:cNvPicPr>
            <a:picLocks noChangeAspect="1"/>
          </p:cNvPicPr>
          <p:nvPr/>
        </p:nvPicPr>
        <p:blipFill>
          <a:blip r:embed="rId3"/>
          <a:stretch>
            <a:fillRect/>
          </a:stretch>
        </p:blipFill>
        <p:spPr>
          <a:xfrm>
            <a:off x="7863519" y="3589805"/>
            <a:ext cx="3692450" cy="2908460"/>
          </a:xfrm>
          <a:prstGeom prst="rect">
            <a:avLst/>
          </a:prstGeom>
        </p:spPr>
      </p:pic>
    </p:spTree>
    <p:extLst>
      <p:ext uri="{BB962C8B-B14F-4D97-AF65-F5344CB8AC3E}">
        <p14:creationId xmlns:p14="http://schemas.microsoft.com/office/powerpoint/2010/main" val="1262588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47A1E7F-6DC6-854E-2D40-2644BEAA5005}"/>
              </a:ext>
            </a:extLst>
          </p:cNvPr>
          <p:cNvSpPr>
            <a:spLocks noGrp="1"/>
          </p:cNvSpPr>
          <p:nvPr>
            <p:ph idx="1"/>
          </p:nvPr>
        </p:nvSpPr>
        <p:spPr>
          <a:xfrm>
            <a:off x="529579" y="5959714"/>
            <a:ext cx="2743200" cy="752974"/>
          </a:xfrm>
        </p:spPr>
        <p:txBody>
          <a:bodyPr/>
          <a:lstStyle/>
          <a:p>
            <a:r>
              <a:rPr lang="da-DK" dirty="0"/>
              <a:t>comsol.com/contact</a:t>
            </a:r>
            <a:endParaRPr lang="en-US" dirty="0"/>
          </a:p>
        </p:txBody>
      </p:sp>
    </p:spTree>
    <p:extLst>
      <p:ext uri="{BB962C8B-B14F-4D97-AF65-F5344CB8AC3E}">
        <p14:creationId xmlns:p14="http://schemas.microsoft.com/office/powerpoint/2010/main" val="29569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8CA563C-B4CF-E168-223A-93F8AF103BB5}"/>
              </a:ext>
            </a:extLst>
          </p:cNvPr>
          <p:cNvSpPr>
            <a:spLocks noGrp="1"/>
          </p:cNvSpPr>
          <p:nvPr>
            <p:ph type="title"/>
          </p:nvPr>
        </p:nvSpPr>
        <p:spPr/>
        <p:txBody>
          <a:bodyPr/>
          <a:lstStyle/>
          <a:p>
            <a:r>
              <a:rPr lang="da-DK" dirty="0"/>
              <a:t>Abstract</a:t>
            </a:r>
            <a:endParaRPr lang="en-US" dirty="0"/>
          </a:p>
        </p:txBody>
      </p:sp>
      <p:sp>
        <p:nvSpPr>
          <p:cNvPr id="5" name="Content Placeholder 4">
            <a:extLst>
              <a:ext uri="{FF2B5EF4-FFF2-40B4-BE49-F238E27FC236}">
                <a16:creationId xmlns:a16="http://schemas.microsoft.com/office/drawing/2014/main" id="{3A43CB93-9380-40FB-ABEC-2EF585541D69}"/>
              </a:ext>
            </a:extLst>
          </p:cNvPr>
          <p:cNvSpPr>
            <a:spLocks noGrp="1"/>
          </p:cNvSpPr>
          <p:nvPr>
            <p:ph idx="1"/>
          </p:nvPr>
        </p:nvSpPr>
        <p:spPr/>
        <p:txBody>
          <a:bodyPr>
            <a:normAutofit fontScale="92500"/>
          </a:bodyPr>
          <a:lstStyle/>
          <a:p>
            <a:r>
              <a:rPr lang="en-US" dirty="0"/>
              <a:t>This model computes the input impedance/admittance to an acoustic system in the frequency domain. The system here represents a typical measurement setup used for testing hearing aids and includes domains with thermoviscous boundary layer losses.</a:t>
            </a:r>
          </a:p>
          <a:p>
            <a:r>
              <a:rPr lang="en-US" dirty="0"/>
              <a:t>The input admittance computed in the frequency domain is fitted using the </a:t>
            </a:r>
            <a:r>
              <a:rPr lang="en-US" b="1" dirty="0"/>
              <a:t>Partial Fraction Fit </a:t>
            </a:r>
            <a:r>
              <a:rPr lang="en-US" dirty="0"/>
              <a:t>function. Then an equivalent electrical circuit model is set up to demonstrate a powerful model order reduction approach. The circuit is here automatically generated using a method call.</a:t>
            </a:r>
          </a:p>
          <a:p>
            <a:r>
              <a:rPr lang="en-US" dirty="0"/>
              <a:t>The equivalent circuit can be used to represent the input impedance/admittance of the measurement system in time domain simulations, including the frequency dependent thermoviscous damping.</a:t>
            </a:r>
          </a:p>
          <a:p>
            <a:r>
              <a:rPr lang="en-US" dirty="0"/>
              <a:t>The model is related to the </a:t>
            </a:r>
            <a:r>
              <a:rPr lang="en-US" dirty="0">
                <a:hlinkClick r:id="rId2"/>
              </a:rPr>
              <a:t>Transfer Matrix of a Tube and Coupler Measurement Setup</a:t>
            </a:r>
            <a:r>
              <a:rPr lang="en-US" dirty="0"/>
              <a:t> tutorial.</a:t>
            </a:r>
          </a:p>
          <a:p>
            <a:r>
              <a:rPr lang="en-US" dirty="0"/>
              <a:t>The coupler geometry is taken from </a:t>
            </a:r>
            <a:r>
              <a:rPr lang="en-US" dirty="0">
                <a:hlinkClick r:id="rId3"/>
              </a:rPr>
              <a:t>Generic 711 Coupler - An Occluded Ear Canal Simulator</a:t>
            </a:r>
            <a:r>
              <a:rPr lang="en-US" dirty="0"/>
              <a:t> library tutorial. Besides certain details the geometry corresponds to the </a:t>
            </a:r>
            <a:r>
              <a:rPr lang="en-US" dirty="0" err="1"/>
              <a:t>Brüel</a:t>
            </a:r>
            <a:r>
              <a:rPr lang="en-US" dirty="0"/>
              <a:t> &amp; </a:t>
            </a:r>
            <a:r>
              <a:rPr lang="en-US" dirty="0" err="1"/>
              <a:t>Kjær</a:t>
            </a:r>
            <a:r>
              <a:rPr lang="en-US" dirty="0"/>
              <a:t> Ear Simulator Type 4157.</a:t>
            </a:r>
          </a:p>
        </p:txBody>
      </p:sp>
    </p:spTree>
    <p:extLst>
      <p:ext uri="{BB962C8B-B14F-4D97-AF65-F5344CB8AC3E}">
        <p14:creationId xmlns:p14="http://schemas.microsoft.com/office/powerpoint/2010/main" val="808205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803B0-0934-9173-B464-CA15005E07CD}"/>
              </a:ext>
            </a:extLst>
          </p:cNvPr>
          <p:cNvSpPr>
            <a:spLocks noGrp="1"/>
          </p:cNvSpPr>
          <p:nvPr>
            <p:ph type="title"/>
          </p:nvPr>
        </p:nvSpPr>
        <p:spPr/>
        <p:txBody>
          <a:bodyPr/>
          <a:lstStyle/>
          <a:p>
            <a:r>
              <a:rPr lang="da-DK" dirty="0"/>
              <a:t>Measurement System</a:t>
            </a:r>
            <a:endParaRPr lang="en-US" dirty="0"/>
          </a:p>
        </p:txBody>
      </p:sp>
      <p:pic>
        <p:nvPicPr>
          <p:cNvPr id="6" name="Picture 5">
            <a:extLst>
              <a:ext uri="{FF2B5EF4-FFF2-40B4-BE49-F238E27FC236}">
                <a16:creationId xmlns:a16="http://schemas.microsoft.com/office/drawing/2014/main" id="{586AAFEE-AFA2-2AB0-6362-9F69EB8473B0}"/>
              </a:ext>
            </a:extLst>
          </p:cNvPr>
          <p:cNvPicPr>
            <a:picLocks noChangeAspect="1"/>
          </p:cNvPicPr>
          <p:nvPr/>
        </p:nvPicPr>
        <p:blipFill>
          <a:blip r:embed="rId2"/>
          <a:stretch>
            <a:fillRect/>
          </a:stretch>
        </p:blipFill>
        <p:spPr>
          <a:xfrm>
            <a:off x="3951891" y="1854782"/>
            <a:ext cx="5303102" cy="4056012"/>
          </a:xfrm>
          <a:prstGeom prst="rect">
            <a:avLst/>
          </a:prstGeom>
        </p:spPr>
      </p:pic>
      <p:sp>
        <p:nvSpPr>
          <p:cNvPr id="7" name="TextBox 6">
            <a:extLst>
              <a:ext uri="{FF2B5EF4-FFF2-40B4-BE49-F238E27FC236}">
                <a16:creationId xmlns:a16="http://schemas.microsoft.com/office/drawing/2014/main" id="{AB3BE4EE-AEE7-7054-EBF6-016B01A64BF5}"/>
              </a:ext>
            </a:extLst>
          </p:cNvPr>
          <p:cNvSpPr txBox="1"/>
          <p:nvPr/>
        </p:nvSpPr>
        <p:spPr>
          <a:xfrm>
            <a:off x="8125161" y="1854782"/>
            <a:ext cx="3148619" cy="338554"/>
          </a:xfrm>
          <a:prstGeom prst="rect">
            <a:avLst/>
          </a:prstGeom>
          <a:noFill/>
        </p:spPr>
        <p:txBody>
          <a:bodyPr wrap="none" rtlCol="0">
            <a:spAutoFit/>
          </a:bodyPr>
          <a:lstStyle/>
          <a:p>
            <a:r>
              <a:rPr lang="en-US" sz="1600" dirty="0">
                <a:latin typeface="Lato Light" panose="020F0302020204030203" pitchFamily="34" charset="0"/>
              </a:rPr>
              <a:t>Ear Canal Simulator (711 coupler)</a:t>
            </a:r>
          </a:p>
        </p:txBody>
      </p:sp>
      <p:cxnSp>
        <p:nvCxnSpPr>
          <p:cNvPr id="8" name="Connector: Elbow 7">
            <a:extLst>
              <a:ext uri="{FF2B5EF4-FFF2-40B4-BE49-F238E27FC236}">
                <a16:creationId xmlns:a16="http://schemas.microsoft.com/office/drawing/2014/main" id="{47482B49-7F15-6659-64E5-B5CFB00AA464}"/>
              </a:ext>
            </a:extLst>
          </p:cNvPr>
          <p:cNvCxnSpPr>
            <a:cxnSpLocks/>
            <a:stCxn id="7" idx="2"/>
          </p:cNvCxnSpPr>
          <p:nvPr/>
        </p:nvCxnSpPr>
        <p:spPr>
          <a:xfrm rot="5400000">
            <a:off x="7965559" y="1909850"/>
            <a:ext cx="1450427" cy="2017399"/>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E9AF9A5-AA89-351E-915D-B79A6F770E61}"/>
              </a:ext>
            </a:extLst>
          </p:cNvPr>
          <p:cNvSpPr txBox="1"/>
          <p:nvPr/>
        </p:nvSpPr>
        <p:spPr>
          <a:xfrm>
            <a:off x="4216626" y="4787451"/>
            <a:ext cx="1314784" cy="338554"/>
          </a:xfrm>
          <a:prstGeom prst="rect">
            <a:avLst/>
          </a:prstGeom>
          <a:noFill/>
        </p:spPr>
        <p:txBody>
          <a:bodyPr wrap="none" rtlCol="0">
            <a:spAutoFit/>
          </a:bodyPr>
          <a:lstStyle/>
          <a:p>
            <a:r>
              <a:rPr lang="en-US" sz="1600" dirty="0">
                <a:latin typeface="Lato Light" panose="020F0302020204030203" pitchFamily="34" charset="0"/>
              </a:rPr>
              <a:t>Narrow tube</a:t>
            </a:r>
          </a:p>
        </p:txBody>
      </p:sp>
      <p:cxnSp>
        <p:nvCxnSpPr>
          <p:cNvPr id="10" name="Straight Connector 9">
            <a:extLst>
              <a:ext uri="{FF2B5EF4-FFF2-40B4-BE49-F238E27FC236}">
                <a16:creationId xmlns:a16="http://schemas.microsoft.com/office/drawing/2014/main" id="{96C11561-1725-7D92-B299-E8DF3D773A15}"/>
              </a:ext>
            </a:extLst>
          </p:cNvPr>
          <p:cNvCxnSpPr/>
          <p:nvPr/>
        </p:nvCxnSpPr>
        <p:spPr>
          <a:xfrm>
            <a:off x="4514887" y="3995663"/>
            <a:ext cx="0" cy="791788"/>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53557B1-648D-0A95-85E8-3BCDE2ECA326}"/>
              </a:ext>
            </a:extLst>
          </p:cNvPr>
          <p:cNvSpPr txBox="1"/>
          <p:nvPr/>
        </p:nvSpPr>
        <p:spPr>
          <a:xfrm>
            <a:off x="1318173" y="2320323"/>
            <a:ext cx="1981239" cy="1323439"/>
          </a:xfrm>
          <a:prstGeom prst="rect">
            <a:avLst/>
          </a:prstGeom>
          <a:noFill/>
        </p:spPr>
        <p:txBody>
          <a:bodyPr wrap="square" rtlCol="0">
            <a:spAutoFit/>
          </a:bodyPr>
          <a:lstStyle/>
          <a:p>
            <a:r>
              <a:rPr lang="en-US" sz="1600" dirty="0">
                <a:latin typeface="Lato Light" panose="020F0302020204030203" pitchFamily="34" charset="0"/>
              </a:rPr>
              <a:t>Test system input, typical connection to device being tested like a hearing aid or an ear bud.</a:t>
            </a:r>
          </a:p>
        </p:txBody>
      </p:sp>
      <p:cxnSp>
        <p:nvCxnSpPr>
          <p:cNvPr id="13" name="Connector: Elbow 12">
            <a:extLst>
              <a:ext uri="{FF2B5EF4-FFF2-40B4-BE49-F238E27FC236}">
                <a16:creationId xmlns:a16="http://schemas.microsoft.com/office/drawing/2014/main" id="{88205F08-70F7-B2B2-38DA-B589A83B555E}"/>
              </a:ext>
            </a:extLst>
          </p:cNvPr>
          <p:cNvCxnSpPr>
            <a:cxnSpLocks/>
            <a:stCxn id="11" idx="2"/>
          </p:cNvCxnSpPr>
          <p:nvPr/>
        </p:nvCxnSpPr>
        <p:spPr>
          <a:xfrm rot="16200000" flipH="1">
            <a:off x="3086759" y="2865795"/>
            <a:ext cx="351900" cy="190783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F8873200-906F-0E43-21EE-618BB5395C4B}"/>
              </a:ext>
            </a:extLst>
          </p:cNvPr>
          <p:cNvCxnSpPr>
            <a:cxnSpLocks/>
          </p:cNvCxnSpPr>
          <p:nvPr/>
        </p:nvCxnSpPr>
        <p:spPr>
          <a:xfrm rot="16200000" flipV="1">
            <a:off x="8874777" y="3594712"/>
            <a:ext cx="791788" cy="1593688"/>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C81ADE9-C89A-E00E-CBAB-AB587C4C8B2E}"/>
              </a:ext>
            </a:extLst>
          </p:cNvPr>
          <p:cNvSpPr txBox="1"/>
          <p:nvPr/>
        </p:nvSpPr>
        <p:spPr>
          <a:xfrm>
            <a:off x="8792618" y="4787450"/>
            <a:ext cx="2617635" cy="830997"/>
          </a:xfrm>
          <a:prstGeom prst="rect">
            <a:avLst/>
          </a:prstGeom>
          <a:noFill/>
        </p:spPr>
        <p:txBody>
          <a:bodyPr wrap="square" rtlCol="0">
            <a:spAutoFit/>
          </a:bodyPr>
          <a:lstStyle/>
          <a:p>
            <a:r>
              <a:rPr lang="en-US" sz="1600" dirty="0">
                <a:latin typeface="Lato Light" panose="020F0302020204030203" pitchFamily="34" charset="0"/>
              </a:rPr>
              <a:t>Measurement microphone represented by an RCL impedance model.</a:t>
            </a:r>
          </a:p>
        </p:txBody>
      </p:sp>
      <p:sp>
        <p:nvSpPr>
          <p:cNvPr id="22" name="TextBox 21">
            <a:extLst>
              <a:ext uri="{FF2B5EF4-FFF2-40B4-BE49-F238E27FC236}">
                <a16:creationId xmlns:a16="http://schemas.microsoft.com/office/drawing/2014/main" id="{A092BB63-7399-A59A-49C0-09DF255A1F0F}"/>
              </a:ext>
            </a:extLst>
          </p:cNvPr>
          <p:cNvSpPr txBox="1"/>
          <p:nvPr/>
        </p:nvSpPr>
        <p:spPr>
          <a:xfrm>
            <a:off x="1324267" y="4076065"/>
            <a:ext cx="2569772" cy="584775"/>
          </a:xfrm>
          <a:prstGeom prst="rect">
            <a:avLst/>
          </a:prstGeom>
          <a:noFill/>
        </p:spPr>
        <p:txBody>
          <a:bodyPr wrap="square" rtlCol="0">
            <a:spAutoFit/>
          </a:bodyPr>
          <a:lstStyle>
            <a:defPPr>
              <a:defRPr lang="en-US"/>
            </a:defPPr>
            <a:lvl1pPr>
              <a:defRPr sz="1600">
                <a:latin typeface="Lato Light" panose="020F0302020204030203" pitchFamily="34" charset="0"/>
              </a:defRPr>
            </a:lvl1pPr>
          </a:lstStyle>
          <a:p>
            <a:r>
              <a:rPr lang="da-DK" dirty="0"/>
              <a:t>Input admittance Y of the system is computed here.</a:t>
            </a:r>
            <a:endParaRPr lang="en-US" dirty="0"/>
          </a:p>
        </p:txBody>
      </p:sp>
    </p:spTree>
    <p:extLst>
      <p:ext uri="{BB962C8B-B14F-4D97-AF65-F5344CB8AC3E}">
        <p14:creationId xmlns:p14="http://schemas.microsoft.com/office/powerpoint/2010/main" val="3251696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43CDE-2FF2-914B-0173-7228EB7D25B2}"/>
              </a:ext>
            </a:extLst>
          </p:cNvPr>
          <p:cNvSpPr>
            <a:spLocks noGrp="1"/>
          </p:cNvSpPr>
          <p:nvPr>
            <p:ph type="title"/>
          </p:nvPr>
        </p:nvSpPr>
        <p:spPr/>
        <p:txBody>
          <a:bodyPr/>
          <a:lstStyle/>
          <a:p>
            <a:r>
              <a:rPr lang="da-DK" dirty="0"/>
              <a:t>Input Impedance Representation</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C858C73-48D8-E7FD-6880-30FA552BDE19}"/>
                  </a:ext>
                </a:extLst>
              </p:cNvPr>
              <p:cNvSpPr>
                <a:spLocks noGrp="1"/>
              </p:cNvSpPr>
              <p:nvPr>
                <p:ph idx="1"/>
              </p:nvPr>
            </p:nvSpPr>
            <p:spPr/>
            <p:txBody>
              <a:bodyPr>
                <a:normAutofit/>
              </a:bodyPr>
              <a:lstStyle/>
              <a:p>
                <a:pPr marL="0" indent="0">
                  <a:buNone/>
                </a:pPr>
                <a:r>
                  <a:rPr lang="da-DK" sz="2000" dirty="0"/>
                  <a:t>Steps in generating the electrical circuit ROM:</a:t>
                </a:r>
              </a:p>
              <a:p>
                <a:r>
                  <a:rPr lang="da-DK" sz="2000" dirty="0"/>
                  <a:t>The input admitance is first computed in the frequency domain solving the acoustic model.</a:t>
                </a:r>
              </a:p>
              <a:p>
                <a:r>
                  <a:rPr lang="da-DK" sz="2000" dirty="0"/>
                  <a:t>The admitance data is then fitted with the Partial Fraction Fit function, yielding a representation of the form </a:t>
                </a:r>
                <a14:m>
                  <m:oMath xmlns:m="http://schemas.openxmlformats.org/officeDocument/2006/math">
                    <m:r>
                      <a:rPr lang="en-US" sz="2000" i="1" smtClean="0">
                        <a:latin typeface="Cambria Math" panose="02040503050406030204" pitchFamily="18" charset="0"/>
                      </a:rPr>
                      <m:t>𝑌</m:t>
                    </m:r>
                    <m:r>
                      <a:rPr lang="en-US" sz="2000" i="1" smtClean="0">
                        <a:latin typeface="Cambria Math" panose="02040503050406030204" pitchFamily="18" charset="0"/>
                      </a:rPr>
                      <m:t>=</m:t>
                    </m:r>
                    <m:nary>
                      <m:naryPr>
                        <m:chr m:val="∑"/>
                        <m:ctrlPr>
                          <a:rPr lang="en-US" sz="2000" i="1">
                            <a:latin typeface="Cambria Math" panose="02040503050406030204" pitchFamily="18" charset="0"/>
                          </a:rPr>
                        </m:ctrlPr>
                      </m:naryPr>
                      <m:sub>
                        <m:r>
                          <m:rPr>
                            <m:brk m:alnAt="23"/>
                          </m:rPr>
                          <a:rPr lang="en-US" sz="2000" i="1">
                            <a:latin typeface="Cambria Math" panose="02040503050406030204" pitchFamily="18" charset="0"/>
                          </a:rPr>
                          <m:t>𝑘</m:t>
                        </m:r>
                        <m:r>
                          <a:rPr lang="en-US" sz="2000" i="1">
                            <a:latin typeface="Cambria Math" panose="02040503050406030204" pitchFamily="18" charset="0"/>
                          </a:rPr>
                          <m:t>=1</m:t>
                        </m:r>
                      </m:sub>
                      <m:sup>
                        <m:r>
                          <a:rPr lang="en-US" sz="2000" i="1">
                            <a:latin typeface="Cambria Math" panose="02040503050406030204" pitchFamily="18" charset="0"/>
                          </a:rPr>
                          <m:t>𝑁</m:t>
                        </m:r>
                      </m:sup>
                      <m:e>
                        <m:sSub>
                          <m:sSubPr>
                            <m:ctrlPr>
                              <a:rPr lang="en-US" sz="2000" i="1">
                                <a:latin typeface="Cambria Math" panose="02040503050406030204" pitchFamily="18" charset="0"/>
                              </a:rPr>
                            </m:ctrlPr>
                          </m:sSubPr>
                          <m:e>
                            <m:r>
                              <a:rPr lang="en-US" sz="2000" i="1">
                                <a:latin typeface="Cambria Math" panose="02040503050406030204" pitchFamily="18" charset="0"/>
                              </a:rPr>
                              <m:t>𝑌</m:t>
                            </m:r>
                          </m:e>
                          <m:sub>
                            <m:r>
                              <a:rPr lang="en-US" sz="2000" i="1">
                                <a:latin typeface="Cambria Math" panose="02040503050406030204" pitchFamily="18" charset="0"/>
                              </a:rPr>
                              <m:t>𝑘</m:t>
                            </m:r>
                          </m:sub>
                        </m:sSub>
                      </m:e>
                    </m:nary>
                  </m:oMath>
                </a14:m>
                <a:r>
                  <a:rPr lang="en-US" sz="2000" dirty="0"/>
                  <a:t>, where one term is a constant and the subsequent terms are fractions containing the function’s residues and poles. The residues and poles are either real or come in complex-conjugate pairs.</a:t>
                </a:r>
              </a:p>
              <a:p>
                <a:r>
                  <a:rPr lang="en-US" sz="2000" dirty="0"/>
                  <a:t>This form has an equivalent representation as an electrical circuit, as given on the next slide.</a:t>
                </a:r>
              </a:p>
              <a:p>
                <a:r>
                  <a:rPr lang="en-US" sz="2000" dirty="0"/>
                  <a:t>The electrical circuit representation has the same characteristics as the fitted data. It can be used as a lumped representation in both frequency and time domain.</a:t>
                </a:r>
              </a:p>
              <a:p>
                <a:r>
                  <a:rPr lang="en-US" sz="2000" dirty="0"/>
                  <a:t>The circuit is automatically generated with the included Method call.</a:t>
                </a:r>
              </a:p>
              <a:p>
                <a:endParaRPr lang="en-US" sz="2000" dirty="0"/>
              </a:p>
            </p:txBody>
          </p:sp>
        </mc:Choice>
        <mc:Fallback xmlns="">
          <p:sp>
            <p:nvSpPr>
              <p:cNvPr id="3" name="Content Placeholder 2">
                <a:extLst>
                  <a:ext uri="{FF2B5EF4-FFF2-40B4-BE49-F238E27FC236}">
                    <a16:creationId xmlns:a16="http://schemas.microsoft.com/office/drawing/2014/main" id="{4C858C73-48D8-E7FD-6880-30FA552BDE19}"/>
                  </a:ext>
                </a:extLst>
              </p:cNvPr>
              <p:cNvSpPr>
                <a:spLocks noGrp="1" noRot="1" noChangeAspect="1" noMove="1" noResize="1" noEditPoints="1" noAdjustHandles="1" noChangeArrowheads="1" noChangeShapeType="1" noTextEdit="1"/>
              </p:cNvSpPr>
              <p:nvPr>
                <p:ph idx="1"/>
              </p:nvPr>
            </p:nvSpPr>
            <p:spPr>
              <a:blipFill>
                <a:blip r:embed="rId2"/>
                <a:stretch>
                  <a:fillRect l="-1376" t="-731" r="-110"/>
                </a:stretch>
              </a:blipFill>
            </p:spPr>
            <p:txBody>
              <a:bodyPr/>
              <a:lstStyle/>
              <a:p>
                <a:r>
                  <a:rPr lang="en-US">
                    <a:noFill/>
                  </a:rPr>
                  <a:t> </a:t>
                </a:r>
              </a:p>
            </p:txBody>
          </p:sp>
        </mc:Fallback>
      </mc:AlternateContent>
      <p:sp>
        <p:nvSpPr>
          <p:cNvPr id="4" name="Content Placeholder 6">
            <a:extLst>
              <a:ext uri="{FF2B5EF4-FFF2-40B4-BE49-F238E27FC236}">
                <a16:creationId xmlns:a16="http://schemas.microsoft.com/office/drawing/2014/main" id="{C970B723-DFA8-CA81-57E4-ADBEE4F01385}"/>
              </a:ext>
            </a:extLst>
          </p:cNvPr>
          <p:cNvSpPr txBox="1">
            <a:spLocks/>
          </p:cNvSpPr>
          <p:nvPr/>
        </p:nvSpPr>
        <p:spPr>
          <a:xfrm>
            <a:off x="916727" y="3699026"/>
            <a:ext cx="8820586" cy="1161747"/>
          </a:xfrm>
          <a:prstGeom prst="rect">
            <a:avLst/>
          </a:prstGeom>
        </p:spPr>
        <p:txBody>
          <a:bodyPr/>
          <a:lst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3"/>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691773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4A755840-5DB8-4A61-447F-D624D00829B0}"/>
                  </a:ext>
                </a:extLst>
              </p:cNvPr>
              <p:cNvSpPr>
                <a:spLocks noGrp="1"/>
              </p:cNvSpPr>
              <p:nvPr>
                <p:ph sz="quarter" idx="20"/>
              </p:nvPr>
            </p:nvSpPr>
            <p:spPr/>
            <p:txBody>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𝑌</m:t>
                      </m:r>
                      <m:r>
                        <a:rPr lang="en-US" i="1">
                          <a:latin typeface="Cambria Math" panose="02040503050406030204" pitchFamily="18" charset="0"/>
                        </a:rPr>
                        <m:t>=</m:t>
                      </m:r>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𝑘</m:t>
                          </m:r>
                          <m:r>
                            <a:rPr lang="en-US" i="1">
                              <a:latin typeface="Cambria Math" panose="02040503050406030204" pitchFamily="18" charset="0"/>
                            </a:rPr>
                            <m:t>=1</m:t>
                          </m:r>
                        </m:sub>
                        <m:sup>
                          <m:r>
                            <a:rPr lang="en-US" i="1">
                              <a:latin typeface="Cambria Math" panose="02040503050406030204" pitchFamily="18" charset="0"/>
                            </a:rPr>
                            <m:t>𝑁</m:t>
                          </m:r>
                        </m:sup>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𝑘</m:t>
                              </m:r>
                            </m:sub>
                          </m:sSub>
                        </m:e>
                      </m:nary>
                    </m:oMath>
                  </m:oMathPara>
                </a14:m>
                <a:endParaRPr lang="en-US" dirty="0"/>
              </a:p>
              <a:p>
                <a:endParaRPr lang="en-US" dirty="0"/>
              </a:p>
            </p:txBody>
          </p:sp>
        </mc:Choice>
        <mc:Fallback xmlns="">
          <p:sp>
            <p:nvSpPr>
              <p:cNvPr id="7" name="Content Placeholder 6">
                <a:extLst>
                  <a:ext uri="{FF2B5EF4-FFF2-40B4-BE49-F238E27FC236}">
                    <a16:creationId xmlns:a16="http://schemas.microsoft.com/office/drawing/2014/main" id="{4A755840-5DB8-4A61-447F-D624D00829B0}"/>
                  </a:ext>
                </a:extLst>
              </p:cNvPr>
              <p:cNvSpPr>
                <a:spLocks noGrp="1" noRot="1" noChangeAspect="1" noMove="1" noResize="1" noEditPoints="1" noAdjustHandles="1" noChangeArrowheads="1" noChangeShapeType="1" noTextEdit="1"/>
              </p:cNvSpPr>
              <p:nvPr>
                <p:ph sz="quarter" idx="20"/>
              </p:nvPr>
            </p:nvSpPr>
            <p:spPr>
              <a:blipFill>
                <a:blip r:embed="rId3"/>
                <a:stretch>
                  <a:fillRect/>
                </a:stretch>
              </a:blipFill>
            </p:spPr>
            <p:txBody>
              <a:bodyPr/>
              <a:lstStyle/>
              <a:p>
                <a:r>
                  <a:rPr lang="en-US">
                    <a:noFill/>
                  </a:rPr>
                  <a:t> </a:t>
                </a:r>
              </a:p>
            </p:txBody>
          </p:sp>
        </mc:Fallback>
      </mc:AlternateContent>
      <p:sp>
        <p:nvSpPr>
          <p:cNvPr id="6" name="Content Placeholder 5">
            <a:extLst>
              <a:ext uri="{FF2B5EF4-FFF2-40B4-BE49-F238E27FC236}">
                <a16:creationId xmlns:a16="http://schemas.microsoft.com/office/drawing/2014/main" id="{BDCF7F57-3E0F-65DC-422A-EF2648DED00A}"/>
              </a:ext>
            </a:extLst>
          </p:cNvPr>
          <p:cNvSpPr>
            <a:spLocks noGrp="1"/>
          </p:cNvSpPr>
          <p:nvPr>
            <p:ph sz="quarter" idx="19"/>
          </p:nvPr>
        </p:nvSpPr>
        <p:spPr/>
        <p:txBody>
          <a:bodyPr>
            <a:normAutofit/>
          </a:bodyPr>
          <a:lstStyle/>
          <a:p>
            <a:r>
              <a:rPr lang="en-US" dirty="0"/>
              <a:t>Sum of N-terms</a:t>
            </a:r>
          </a:p>
        </p:txBody>
      </p:sp>
      <mc:AlternateContent xmlns:mc="http://schemas.openxmlformats.org/markup-compatibility/2006" xmlns:a14="http://schemas.microsoft.com/office/drawing/2010/main">
        <mc:Choice Requires="a14">
          <p:sp>
            <p:nvSpPr>
              <p:cNvPr id="20" name="Content Placeholder 19">
                <a:extLst>
                  <a:ext uri="{FF2B5EF4-FFF2-40B4-BE49-F238E27FC236}">
                    <a16:creationId xmlns:a16="http://schemas.microsoft.com/office/drawing/2014/main" id="{0F1F9E33-40B7-805E-45EE-7D7242FDCCE2}"/>
                  </a:ext>
                </a:extLst>
              </p:cNvPr>
              <p:cNvSpPr>
                <a:spLocks noGrp="1"/>
              </p:cNvSpPr>
              <p:nvPr>
                <p:ph sz="quarter" idx="23"/>
              </p:nvPr>
            </p:nvSpPr>
            <p:spPr>
              <a:xfrm>
                <a:off x="3441291" y="4952866"/>
                <a:ext cx="2621280" cy="1487559"/>
              </a:xfrm>
            </p:spPr>
            <p:txBody>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𝑘</m:t>
                          </m:r>
                        </m:sub>
                      </m:sSub>
                      <m:r>
                        <a:rPr lang="en-US" b="0" i="1" smtClean="0">
                          <a:latin typeface="Cambria Math" panose="02040503050406030204" pitchFamily="18" charset="0"/>
                        </a:rPr>
                        <m:t>=</m:t>
                      </m:r>
                      <m:r>
                        <a:rPr lang="en-US" b="0" i="1" smtClean="0">
                          <a:latin typeface="Cambria Math" panose="02040503050406030204" pitchFamily="18" charset="0"/>
                        </a:rPr>
                        <m:t>𝑑</m:t>
                      </m:r>
                    </m:oMath>
                  </m:oMathPara>
                </a14:m>
                <a:endParaRPr lang="en-US" b="0" dirty="0"/>
              </a:p>
            </p:txBody>
          </p:sp>
        </mc:Choice>
        <mc:Fallback xmlns="">
          <p:sp>
            <p:nvSpPr>
              <p:cNvPr id="20" name="Content Placeholder 19">
                <a:extLst>
                  <a:ext uri="{FF2B5EF4-FFF2-40B4-BE49-F238E27FC236}">
                    <a16:creationId xmlns:a16="http://schemas.microsoft.com/office/drawing/2014/main" id="{0F1F9E33-40B7-805E-45EE-7D7242FDCCE2}"/>
                  </a:ext>
                </a:extLst>
              </p:cNvPr>
              <p:cNvSpPr>
                <a:spLocks noGrp="1" noRot="1" noChangeAspect="1" noMove="1" noResize="1" noEditPoints="1" noAdjustHandles="1" noChangeArrowheads="1" noChangeShapeType="1" noTextEdit="1"/>
              </p:cNvSpPr>
              <p:nvPr>
                <p:ph sz="quarter" idx="23"/>
              </p:nvPr>
            </p:nvSpPr>
            <p:spPr>
              <a:xfrm>
                <a:off x="3441291" y="4952866"/>
                <a:ext cx="2621280" cy="1487559"/>
              </a:xfrm>
              <a:blipFill>
                <a:blip r:embed="rId4"/>
                <a:stretch>
                  <a:fillRect/>
                </a:stretch>
              </a:blipFill>
            </p:spPr>
            <p:txBody>
              <a:bodyPr/>
              <a:lstStyle/>
              <a:p>
                <a:r>
                  <a:rPr lang="en-US">
                    <a:noFill/>
                  </a:rPr>
                  <a:t> </a:t>
                </a:r>
              </a:p>
            </p:txBody>
          </p:sp>
        </mc:Fallback>
      </mc:AlternateContent>
      <p:sp>
        <p:nvSpPr>
          <p:cNvPr id="21" name="Content Placeholder 20">
            <a:extLst>
              <a:ext uri="{FF2B5EF4-FFF2-40B4-BE49-F238E27FC236}">
                <a16:creationId xmlns:a16="http://schemas.microsoft.com/office/drawing/2014/main" id="{5C66DC92-C146-5AE6-CD4F-A9E4916F33BD}"/>
              </a:ext>
            </a:extLst>
          </p:cNvPr>
          <p:cNvSpPr>
            <a:spLocks noGrp="1"/>
          </p:cNvSpPr>
          <p:nvPr>
            <p:ph sz="quarter" idx="24"/>
          </p:nvPr>
        </p:nvSpPr>
        <p:spPr/>
        <p:txBody>
          <a:bodyPr/>
          <a:lstStyle/>
          <a:p>
            <a:r>
              <a:rPr lang="en-US" dirty="0"/>
              <a:t>Constant term</a:t>
            </a:r>
          </a:p>
        </p:txBody>
      </p:sp>
      <p:pic>
        <p:nvPicPr>
          <p:cNvPr id="36" name="Content Placeholder 35">
            <a:extLst>
              <a:ext uri="{FF2B5EF4-FFF2-40B4-BE49-F238E27FC236}">
                <a16:creationId xmlns:a16="http://schemas.microsoft.com/office/drawing/2014/main" id="{A4B65319-4C89-9A9E-A3D8-096476AF9701}"/>
              </a:ext>
            </a:extLst>
          </p:cNvPr>
          <p:cNvPicPr>
            <a:picLocks noGrp="1" noChangeAspect="1"/>
          </p:cNvPicPr>
          <p:nvPr>
            <p:ph sz="quarter" idx="25"/>
          </p:nvPr>
        </p:nvPicPr>
        <p:blipFill>
          <a:blip r:embed="rId5">
            <a:extLst>
              <a:ext uri="{96DAC541-7B7A-43D3-8B79-37D633B846F1}">
                <asvg:svgBlip xmlns:asvg="http://schemas.microsoft.com/office/drawing/2016/SVG/main" r:embed="rId6"/>
              </a:ext>
            </a:extLst>
          </a:blip>
          <a:stretch>
            <a:fillRect/>
          </a:stretch>
        </p:blipFill>
        <p:spPr>
          <a:xfrm>
            <a:off x="6776092" y="3084512"/>
            <a:ext cx="1647825" cy="428625"/>
          </a:xfrm>
        </p:spPr>
      </p:pic>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C70FB233-170B-4345-E8DE-408346683AB0}"/>
                  </a:ext>
                </a:extLst>
              </p:cNvPr>
              <p:cNvSpPr>
                <a:spLocks noGrp="1"/>
              </p:cNvSpPr>
              <p:nvPr>
                <p:ph sz="quarter" idx="26"/>
              </p:nvPr>
            </p:nvSpPr>
            <p:spPr/>
            <p:txBody>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𝑘</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𝑟</m:t>
                          </m:r>
                        </m:num>
                        <m:den>
                          <m:r>
                            <a:rPr lang="en-US" b="0" i="1" smtClean="0">
                              <a:latin typeface="Cambria Math" panose="02040503050406030204" pitchFamily="18" charset="0"/>
                            </a:rPr>
                            <m:t>𝑖</m:t>
                          </m:r>
                          <m:r>
                            <a:rPr lang="en-US" b="0" i="1" smtClean="0">
                              <a:latin typeface="Cambria Math" panose="02040503050406030204" pitchFamily="18" charset="0"/>
                            </a:rPr>
                            <m:t>𝜔</m:t>
                          </m:r>
                          <m:r>
                            <a:rPr lang="en-US" b="0" i="1" smtClean="0">
                              <a:latin typeface="Cambria Math" panose="02040503050406030204" pitchFamily="18" charset="0"/>
                            </a:rPr>
                            <m:t>−</m:t>
                          </m:r>
                          <m:r>
                            <a:rPr lang="en-US" b="0" i="1" smtClean="0">
                              <a:latin typeface="Cambria Math" panose="02040503050406030204" pitchFamily="18" charset="0"/>
                            </a:rPr>
                            <m:t>𝑝</m:t>
                          </m:r>
                        </m:den>
                      </m:f>
                    </m:oMath>
                  </m:oMathPara>
                </a14:m>
                <a:endParaRPr lang="en-US" b="0" dirty="0"/>
              </a:p>
            </p:txBody>
          </p:sp>
        </mc:Choice>
        <mc:Fallback xmlns="">
          <p:sp>
            <p:nvSpPr>
              <p:cNvPr id="23" name="Content Placeholder 22">
                <a:extLst>
                  <a:ext uri="{FF2B5EF4-FFF2-40B4-BE49-F238E27FC236}">
                    <a16:creationId xmlns:a16="http://schemas.microsoft.com/office/drawing/2014/main" id="{C70FB233-170B-4345-E8DE-408346683AB0}"/>
                  </a:ext>
                </a:extLst>
              </p:cNvPr>
              <p:cNvSpPr>
                <a:spLocks noGrp="1" noRot="1" noChangeAspect="1" noMove="1" noResize="1" noEditPoints="1" noAdjustHandles="1" noChangeArrowheads="1" noChangeShapeType="1" noTextEdit="1"/>
              </p:cNvSpPr>
              <p:nvPr>
                <p:ph sz="quarter" idx="26"/>
              </p:nvPr>
            </p:nvSpPr>
            <p:spPr>
              <a:blipFill>
                <a:blip r:embed="rId7"/>
                <a:stretch>
                  <a:fillRect/>
                </a:stretch>
              </a:blipFill>
            </p:spPr>
            <p:txBody>
              <a:bodyPr/>
              <a:lstStyle/>
              <a:p>
                <a:r>
                  <a:rPr lang="en-US">
                    <a:noFill/>
                  </a:rPr>
                  <a:t> </a:t>
                </a:r>
              </a:p>
            </p:txBody>
          </p:sp>
        </mc:Fallback>
      </mc:AlternateContent>
      <p:sp>
        <p:nvSpPr>
          <p:cNvPr id="24" name="Content Placeholder 23">
            <a:extLst>
              <a:ext uri="{FF2B5EF4-FFF2-40B4-BE49-F238E27FC236}">
                <a16:creationId xmlns:a16="http://schemas.microsoft.com/office/drawing/2014/main" id="{E72DFE17-9F9E-1F97-3BC9-E9062E6291C2}"/>
              </a:ext>
            </a:extLst>
          </p:cNvPr>
          <p:cNvSpPr>
            <a:spLocks noGrp="1"/>
          </p:cNvSpPr>
          <p:nvPr>
            <p:ph sz="quarter" idx="27"/>
          </p:nvPr>
        </p:nvSpPr>
        <p:spPr/>
        <p:txBody>
          <a:bodyPr/>
          <a:lstStyle/>
          <a:p>
            <a:r>
              <a:rPr lang="en-US" dirty="0"/>
              <a:t>Real pole</a:t>
            </a:r>
          </a:p>
        </p:txBody>
      </p:sp>
      <mc:AlternateContent xmlns:mc="http://schemas.openxmlformats.org/markup-compatibility/2006" xmlns:a14="http://schemas.microsoft.com/office/drawing/2010/main">
        <mc:Choice Requires="a14">
          <p:sp>
            <p:nvSpPr>
              <p:cNvPr id="26" name="Content Placeholder 25">
                <a:extLst>
                  <a:ext uri="{FF2B5EF4-FFF2-40B4-BE49-F238E27FC236}">
                    <a16:creationId xmlns:a16="http://schemas.microsoft.com/office/drawing/2014/main" id="{1DC22BC9-5900-BEC3-8D6B-C1D603E3D379}"/>
                  </a:ext>
                </a:extLst>
              </p:cNvPr>
              <p:cNvSpPr>
                <a:spLocks noGrp="1"/>
              </p:cNvSpPr>
              <p:nvPr>
                <p:ph sz="quarter" idx="29"/>
              </p:nvPr>
            </p:nvSpPr>
            <p:spPr/>
            <p:txBody>
              <a:bodyPr>
                <a:norm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𝑘</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𝑟</m:t>
                              </m:r>
                            </m:num>
                            <m:den>
                              <m:r>
                                <a:rPr lang="en-US" b="0" i="1" smtClean="0">
                                  <a:latin typeface="Cambria Math" panose="02040503050406030204" pitchFamily="18" charset="0"/>
                                </a:rPr>
                                <m:t>𝑖</m:t>
                              </m:r>
                              <m:r>
                                <a:rPr lang="en-US" b="0" i="1" smtClean="0">
                                  <a:latin typeface="Cambria Math" panose="02040503050406030204" pitchFamily="18" charset="0"/>
                                </a:rPr>
                                <m:t>𝜔</m:t>
                              </m:r>
                              <m:r>
                                <a:rPr lang="en-US" b="0" i="1" smtClean="0">
                                  <a:latin typeface="Cambria Math" panose="02040503050406030204" pitchFamily="18" charset="0"/>
                                </a:rPr>
                                <m:t>−</m:t>
                              </m:r>
                              <m:r>
                                <a:rPr lang="en-US" b="0" i="1" smtClean="0">
                                  <a:latin typeface="Cambria Math" panose="02040503050406030204" pitchFamily="18" charset="0"/>
                                </a:rPr>
                                <m:t>𝑝</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m:t>
                                  </m:r>
                                </m:sup>
                              </m:sSup>
                            </m:num>
                            <m:den>
                              <m:r>
                                <a:rPr lang="en-US" b="0" i="1" smtClean="0">
                                  <a:latin typeface="Cambria Math" panose="02040503050406030204" pitchFamily="18" charset="0"/>
                                </a:rPr>
                                <m:t>𝑖</m:t>
                              </m:r>
                              <m:r>
                                <a:rPr lang="en-US" b="0" i="1" smtClean="0">
                                  <a:latin typeface="Cambria Math" panose="02040503050406030204" pitchFamily="18" charset="0"/>
                                </a:rPr>
                                <m:t>𝜔</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𝑝</m:t>
                                  </m:r>
                                </m:e>
                                <m:sup>
                                  <m:r>
                                    <a:rPr lang="en-US" b="0" i="1" smtClean="0">
                                      <a:latin typeface="Cambria Math" panose="02040503050406030204" pitchFamily="18" charset="0"/>
                                    </a:rPr>
                                    <m:t>∗</m:t>
                                  </m:r>
                                </m:sup>
                              </m:sSup>
                            </m:den>
                          </m:f>
                        </m:e>
                      </m:d>
                    </m:oMath>
                  </m:oMathPara>
                </a14:m>
                <a:endParaRPr lang="en-US" dirty="0"/>
              </a:p>
            </p:txBody>
          </p:sp>
        </mc:Choice>
        <mc:Fallback xmlns="">
          <p:sp>
            <p:nvSpPr>
              <p:cNvPr id="26" name="Content Placeholder 25">
                <a:extLst>
                  <a:ext uri="{FF2B5EF4-FFF2-40B4-BE49-F238E27FC236}">
                    <a16:creationId xmlns:a16="http://schemas.microsoft.com/office/drawing/2014/main" id="{1DC22BC9-5900-BEC3-8D6B-C1D603E3D379}"/>
                  </a:ext>
                </a:extLst>
              </p:cNvPr>
              <p:cNvSpPr>
                <a:spLocks noGrp="1" noRot="1" noChangeAspect="1" noMove="1" noResize="1" noEditPoints="1" noAdjustHandles="1" noChangeArrowheads="1" noChangeShapeType="1" noTextEdit="1"/>
              </p:cNvSpPr>
              <p:nvPr>
                <p:ph sz="quarter" idx="29"/>
              </p:nvPr>
            </p:nvSpPr>
            <p:spPr>
              <a:blipFill>
                <a:blip r:embed="rId8"/>
                <a:stretch>
                  <a:fillRect/>
                </a:stretch>
              </a:blipFill>
            </p:spPr>
            <p:txBody>
              <a:bodyPr/>
              <a:lstStyle/>
              <a:p>
                <a:r>
                  <a:rPr lang="en-US">
                    <a:noFill/>
                  </a:rPr>
                  <a:t> </a:t>
                </a:r>
              </a:p>
            </p:txBody>
          </p:sp>
        </mc:Fallback>
      </mc:AlternateContent>
      <p:sp>
        <p:nvSpPr>
          <p:cNvPr id="27" name="Content Placeholder 26">
            <a:extLst>
              <a:ext uri="{FF2B5EF4-FFF2-40B4-BE49-F238E27FC236}">
                <a16:creationId xmlns:a16="http://schemas.microsoft.com/office/drawing/2014/main" id="{C23B40A9-9D40-A97F-65F8-99FE9AF9B9E6}"/>
              </a:ext>
            </a:extLst>
          </p:cNvPr>
          <p:cNvSpPr>
            <a:spLocks noGrp="1"/>
          </p:cNvSpPr>
          <p:nvPr>
            <p:ph sz="quarter" idx="30"/>
          </p:nvPr>
        </p:nvSpPr>
        <p:spPr/>
        <p:txBody>
          <a:bodyPr/>
          <a:lstStyle/>
          <a:p>
            <a:r>
              <a:rPr lang="en-US" dirty="0"/>
              <a:t>Conjugate pole pair</a:t>
            </a:r>
          </a:p>
        </p:txBody>
      </p:sp>
      <p:sp>
        <p:nvSpPr>
          <p:cNvPr id="2" name="Title 1">
            <a:extLst>
              <a:ext uri="{FF2B5EF4-FFF2-40B4-BE49-F238E27FC236}">
                <a16:creationId xmlns:a16="http://schemas.microsoft.com/office/drawing/2014/main" id="{1C5D7990-47CB-0699-EC28-7EE1703B7CE7}"/>
              </a:ext>
            </a:extLst>
          </p:cNvPr>
          <p:cNvSpPr>
            <a:spLocks noGrp="1"/>
          </p:cNvSpPr>
          <p:nvPr>
            <p:ph type="title"/>
          </p:nvPr>
        </p:nvSpPr>
        <p:spPr/>
        <p:txBody>
          <a:bodyPr/>
          <a:lstStyle/>
          <a:p>
            <a:r>
              <a:rPr lang="da-DK" dirty="0"/>
              <a:t>Equivalent Circuit Representation of PFF</a:t>
            </a:r>
            <a:endParaRPr lang="en-US" dirty="0"/>
          </a:p>
        </p:txBody>
      </p:sp>
      <p:pic>
        <p:nvPicPr>
          <p:cNvPr id="28" name="Content Placeholder 27">
            <a:extLst>
              <a:ext uri="{FF2B5EF4-FFF2-40B4-BE49-F238E27FC236}">
                <a16:creationId xmlns:a16="http://schemas.microsoft.com/office/drawing/2014/main" id="{36E91AE7-A4C7-FB9D-43BC-1746B17507CD}"/>
              </a:ext>
            </a:extLst>
          </p:cNvPr>
          <p:cNvPicPr>
            <a:picLocks noGrp="1" noChangeAspect="1"/>
          </p:cNvPicPr>
          <p:nvPr>
            <p:ph sz="quarter" idx="21"/>
          </p:nvPr>
        </p:nvPicPr>
        <p:blipFill>
          <a:blip r:embed="rId9">
            <a:extLst>
              <a:ext uri="{96DAC541-7B7A-43D3-8B79-37D633B846F1}">
                <asvg:svgBlip xmlns:asvg="http://schemas.microsoft.com/office/drawing/2016/SVG/main" r:embed="rId10"/>
              </a:ext>
            </a:extLst>
          </a:blip>
          <a:stretch>
            <a:fillRect/>
          </a:stretch>
        </p:blipFill>
        <p:spPr>
          <a:xfrm>
            <a:off x="609917" y="2816258"/>
            <a:ext cx="2620963" cy="1407882"/>
          </a:xfrm>
          <a:prstGeom prst="rect">
            <a:avLst/>
          </a:prstGeom>
        </p:spPr>
      </p:pic>
      <p:pic>
        <p:nvPicPr>
          <p:cNvPr id="34" name="Content Placeholder 33">
            <a:extLst>
              <a:ext uri="{FF2B5EF4-FFF2-40B4-BE49-F238E27FC236}">
                <a16:creationId xmlns:a16="http://schemas.microsoft.com/office/drawing/2014/main" id="{12946A98-4E2F-F79D-1B86-E5BC92BC8831}"/>
              </a:ext>
            </a:extLst>
          </p:cNvPr>
          <p:cNvPicPr>
            <a:picLocks noGrp="1" noChangeAspect="1"/>
          </p:cNvPicPr>
          <p:nvPr>
            <p:ph sz="quarter" idx="22"/>
          </p:nvPr>
        </p:nvPicPr>
        <p:blipFill>
          <a:blip r:embed="rId11">
            <a:extLst>
              <a:ext uri="{96DAC541-7B7A-43D3-8B79-37D633B846F1}">
                <asvg:svgBlip xmlns:asvg="http://schemas.microsoft.com/office/drawing/2016/SVG/main" r:embed="rId12"/>
              </a:ext>
            </a:extLst>
          </a:blip>
          <a:stretch>
            <a:fillRect/>
          </a:stretch>
        </p:blipFill>
        <p:spPr>
          <a:xfrm>
            <a:off x="4066131" y="3052762"/>
            <a:ext cx="1371600" cy="457200"/>
          </a:xfrm>
        </p:spPr>
      </p:pic>
      <p:pic>
        <p:nvPicPr>
          <p:cNvPr id="44" name="Content Placeholder 43">
            <a:extLst>
              <a:ext uri="{FF2B5EF4-FFF2-40B4-BE49-F238E27FC236}">
                <a16:creationId xmlns:a16="http://schemas.microsoft.com/office/drawing/2014/main" id="{3F817E78-94F6-2C80-53D3-BFFBEFEFD5B6}"/>
              </a:ext>
            </a:extLst>
          </p:cNvPr>
          <p:cNvPicPr>
            <a:picLocks noGrp="1" noChangeAspect="1"/>
          </p:cNvPicPr>
          <p:nvPr>
            <p:ph sz="quarter" idx="28"/>
          </p:nvPr>
        </p:nvPicPr>
        <p:blipFill>
          <a:blip r:embed="rId13">
            <a:extLst>
              <a:ext uri="{96DAC541-7B7A-43D3-8B79-37D633B846F1}">
                <asvg:svgBlip xmlns:asvg="http://schemas.microsoft.com/office/drawing/2016/SVG/main" r:embed="rId14"/>
              </a:ext>
            </a:extLst>
          </a:blip>
          <a:stretch>
            <a:fillRect/>
          </a:stretch>
        </p:blipFill>
        <p:spPr>
          <a:xfrm>
            <a:off x="9198208" y="2787716"/>
            <a:ext cx="2466975" cy="1257300"/>
          </a:xfrm>
        </p:spPr>
      </p:pic>
    </p:spTree>
    <p:extLst>
      <p:ext uri="{BB962C8B-B14F-4D97-AF65-F5344CB8AC3E}">
        <p14:creationId xmlns:p14="http://schemas.microsoft.com/office/powerpoint/2010/main" val="3792439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Content Placeholder 43">
            <a:extLst>
              <a:ext uri="{FF2B5EF4-FFF2-40B4-BE49-F238E27FC236}">
                <a16:creationId xmlns:a16="http://schemas.microsoft.com/office/drawing/2014/main" id="{5DAD0967-A9E1-8333-DF46-ECC192AED83E}"/>
              </a:ext>
            </a:extLst>
          </p:cNvPr>
          <p:cNvPicPr>
            <a:picLocks noGrp="1" noChangeAspect="1"/>
          </p:cNvPicPr>
          <p:nvPr>
            <p:ph sz="quarter" idx="17"/>
          </p:nvPr>
        </p:nvPicPr>
        <p:blipFill>
          <a:blip r:embed="rId2"/>
          <a:stretch>
            <a:fillRect/>
          </a:stretch>
        </p:blipFill>
        <p:spPr>
          <a:xfrm>
            <a:off x="540263" y="1193800"/>
            <a:ext cx="5022337" cy="4509330"/>
          </a:xfrm>
        </p:spPr>
      </p:pic>
      <p:sp>
        <p:nvSpPr>
          <p:cNvPr id="2" name="Title 1">
            <a:extLst>
              <a:ext uri="{FF2B5EF4-FFF2-40B4-BE49-F238E27FC236}">
                <a16:creationId xmlns:a16="http://schemas.microsoft.com/office/drawing/2014/main" id="{8F17BA15-9D6D-3A10-8B46-38D39105257F}"/>
              </a:ext>
            </a:extLst>
          </p:cNvPr>
          <p:cNvSpPr>
            <a:spLocks noGrp="1"/>
          </p:cNvSpPr>
          <p:nvPr>
            <p:ph type="title"/>
          </p:nvPr>
        </p:nvSpPr>
        <p:spPr/>
        <p:txBody>
          <a:bodyPr/>
          <a:lstStyle/>
          <a:p>
            <a:r>
              <a:rPr lang="da-DK" dirty="0"/>
              <a:t>Method Call</a:t>
            </a:r>
            <a:endParaRPr lang="en-US" dirty="0"/>
          </a:p>
        </p:txBody>
      </p:sp>
      <p:sp>
        <p:nvSpPr>
          <p:cNvPr id="4" name="Content Placeholder 3">
            <a:extLst>
              <a:ext uri="{FF2B5EF4-FFF2-40B4-BE49-F238E27FC236}">
                <a16:creationId xmlns:a16="http://schemas.microsoft.com/office/drawing/2014/main" id="{AF1407B0-4403-F03B-166B-32F891A72769}"/>
              </a:ext>
            </a:extLst>
          </p:cNvPr>
          <p:cNvSpPr>
            <a:spLocks noGrp="1"/>
          </p:cNvSpPr>
          <p:nvPr>
            <p:ph sz="half" idx="10"/>
          </p:nvPr>
        </p:nvSpPr>
        <p:spPr/>
        <p:txBody>
          <a:bodyPr>
            <a:normAutofit lnSpcReduction="10000"/>
          </a:bodyPr>
          <a:lstStyle/>
          <a:p>
            <a:r>
              <a:rPr lang="da-DK" dirty="0"/>
              <a:t>A method </a:t>
            </a:r>
            <a:r>
              <a:rPr lang="da-DK" b="1" dirty="0"/>
              <a:t>CircuitFromPff</a:t>
            </a:r>
            <a:r>
              <a:rPr lang="da-DK" dirty="0"/>
              <a:t> is created in the </a:t>
            </a:r>
            <a:r>
              <a:rPr lang="da-DK" i="1" dirty="0"/>
              <a:t>Application Builder</a:t>
            </a:r>
            <a:r>
              <a:rPr lang="da-DK" dirty="0"/>
              <a:t>. It is used in the model, with the </a:t>
            </a:r>
            <a:r>
              <a:rPr lang="da-DK" i="1" dirty="0"/>
              <a:t>Method Call </a:t>
            </a:r>
            <a:r>
              <a:rPr lang="da-DK" dirty="0"/>
              <a:t>functionality.</a:t>
            </a:r>
          </a:p>
          <a:p>
            <a:r>
              <a:rPr lang="da-DK" dirty="0"/>
              <a:t>The method has one input entry reffering to the </a:t>
            </a:r>
            <a:r>
              <a:rPr lang="da-DK" i="1" dirty="0"/>
              <a:t>Partial Fraction Fit </a:t>
            </a:r>
            <a:r>
              <a:rPr lang="da-DK" dirty="0"/>
              <a:t>to be used (here </a:t>
            </a:r>
            <a:r>
              <a:rPr lang="da-DK" b="1" dirty="0"/>
              <a:t>pff1</a:t>
            </a:r>
            <a:r>
              <a:rPr lang="da-DK" dirty="0"/>
              <a:t>); and one output entry giving the tag (here </a:t>
            </a:r>
            <a:r>
              <a:rPr lang="da-DK" b="1" dirty="0"/>
              <a:t>cir</a:t>
            </a:r>
            <a:r>
              <a:rPr lang="da-DK" dirty="0"/>
              <a:t>) of the representative circuit that is generated. Also enter the desired voltage source expression.</a:t>
            </a:r>
          </a:p>
          <a:p>
            <a:r>
              <a:rPr lang="da-DK" dirty="0"/>
              <a:t>If a circuit with the entered output tag already exists, it will be overwritten.</a:t>
            </a:r>
          </a:p>
          <a:p>
            <a:r>
              <a:rPr lang="da-DK" dirty="0"/>
              <a:t>A parameters list with the necessary circuit component values is also generated.</a:t>
            </a:r>
            <a:endParaRPr lang="en-US" dirty="0"/>
          </a:p>
        </p:txBody>
      </p:sp>
      <p:sp>
        <p:nvSpPr>
          <p:cNvPr id="17" name="Rectangle 16">
            <a:extLst>
              <a:ext uri="{FF2B5EF4-FFF2-40B4-BE49-F238E27FC236}">
                <a16:creationId xmlns:a16="http://schemas.microsoft.com/office/drawing/2014/main" id="{68BD8EC8-D8DE-68E9-4C59-3F02C60C476F}"/>
              </a:ext>
            </a:extLst>
          </p:cNvPr>
          <p:cNvSpPr/>
          <p:nvPr/>
        </p:nvSpPr>
        <p:spPr>
          <a:xfrm>
            <a:off x="868412" y="2364743"/>
            <a:ext cx="1123805" cy="111145"/>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1A300FC-6FF6-23CA-7D31-400027C23E38}"/>
              </a:ext>
            </a:extLst>
          </p:cNvPr>
          <p:cNvSpPr/>
          <p:nvPr/>
        </p:nvSpPr>
        <p:spPr>
          <a:xfrm>
            <a:off x="3422650" y="2173833"/>
            <a:ext cx="2127250" cy="391567"/>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84CE6B8-E01B-011D-CE32-A15D2A3BE3D3}"/>
              </a:ext>
            </a:extLst>
          </p:cNvPr>
          <p:cNvSpPr/>
          <p:nvPr/>
        </p:nvSpPr>
        <p:spPr>
          <a:xfrm>
            <a:off x="858885" y="1994727"/>
            <a:ext cx="1123805" cy="194981"/>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ctor: Elbow 25">
            <a:extLst>
              <a:ext uri="{FF2B5EF4-FFF2-40B4-BE49-F238E27FC236}">
                <a16:creationId xmlns:a16="http://schemas.microsoft.com/office/drawing/2014/main" id="{0CEC1334-C423-9E8F-DECB-3422E2E7D86E}"/>
              </a:ext>
            </a:extLst>
          </p:cNvPr>
          <p:cNvCxnSpPr>
            <a:cxnSpLocks/>
            <a:stCxn id="19" idx="1"/>
            <a:endCxn id="22" idx="3"/>
          </p:cNvCxnSpPr>
          <p:nvPr/>
        </p:nvCxnSpPr>
        <p:spPr>
          <a:xfrm rot="10800000">
            <a:off x="1982690" y="2092219"/>
            <a:ext cx="1439960" cy="277399"/>
          </a:xfrm>
          <a:prstGeom prst="bentConnector3">
            <a:avLst>
              <a:gd name="adj1" fmla="val 52646"/>
            </a:avLst>
          </a:prstGeom>
        </p:spPr>
        <p:style>
          <a:lnRef idx="1">
            <a:schemeClr val="accent4"/>
          </a:lnRef>
          <a:fillRef idx="0">
            <a:schemeClr val="accent4"/>
          </a:fillRef>
          <a:effectRef idx="0">
            <a:schemeClr val="accent4"/>
          </a:effectRef>
          <a:fontRef idx="minor">
            <a:schemeClr val="tx1"/>
          </a:fontRef>
        </p:style>
      </p:cxnSp>
      <p:cxnSp>
        <p:nvCxnSpPr>
          <p:cNvPr id="28" name="Connector: Elbow 27">
            <a:extLst>
              <a:ext uri="{FF2B5EF4-FFF2-40B4-BE49-F238E27FC236}">
                <a16:creationId xmlns:a16="http://schemas.microsoft.com/office/drawing/2014/main" id="{0409D749-4363-059F-6C95-8B76A0EBC6FC}"/>
              </a:ext>
            </a:extLst>
          </p:cNvPr>
          <p:cNvCxnSpPr>
            <a:cxnSpLocks/>
            <a:stCxn id="19" idx="1"/>
            <a:endCxn id="45" idx="3"/>
          </p:cNvCxnSpPr>
          <p:nvPr/>
        </p:nvCxnSpPr>
        <p:spPr>
          <a:xfrm rot="10800000" flipV="1">
            <a:off x="1994968" y="2369617"/>
            <a:ext cx="1427682" cy="1484528"/>
          </a:xfrm>
          <a:prstGeom prst="bentConnector3">
            <a:avLst>
              <a:gd name="adj1" fmla="val 53112"/>
            </a:avLst>
          </a:prstGeom>
        </p:spPr>
        <p:style>
          <a:lnRef idx="1">
            <a:schemeClr val="accent4"/>
          </a:lnRef>
          <a:fillRef idx="0">
            <a:schemeClr val="accent4"/>
          </a:fillRef>
          <a:effectRef idx="0">
            <a:schemeClr val="accent4"/>
          </a:effectRef>
          <a:fontRef idx="minor">
            <a:schemeClr val="tx1"/>
          </a:fontRef>
        </p:style>
      </p:cxnSp>
      <p:sp>
        <p:nvSpPr>
          <p:cNvPr id="45" name="Rectangle 44">
            <a:extLst>
              <a:ext uri="{FF2B5EF4-FFF2-40B4-BE49-F238E27FC236}">
                <a16:creationId xmlns:a16="http://schemas.microsoft.com/office/drawing/2014/main" id="{F455708C-31CC-0D40-85E1-7E40E4A05C63}"/>
              </a:ext>
            </a:extLst>
          </p:cNvPr>
          <p:cNvSpPr/>
          <p:nvPr/>
        </p:nvSpPr>
        <p:spPr>
          <a:xfrm>
            <a:off x="871163" y="2926740"/>
            <a:ext cx="1123805" cy="1854810"/>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8775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a:extLst>
              <a:ext uri="{FF2B5EF4-FFF2-40B4-BE49-F238E27FC236}">
                <a16:creationId xmlns:a16="http://schemas.microsoft.com/office/drawing/2014/main" id="{C1FBF4C3-3F46-78CA-EF75-04D6A101445C}"/>
              </a:ext>
            </a:extLst>
          </p:cNvPr>
          <p:cNvPicPr>
            <a:picLocks noGrp="1" noChangeAspect="1"/>
          </p:cNvPicPr>
          <p:nvPr>
            <p:ph sz="quarter" idx="17"/>
          </p:nvPr>
        </p:nvPicPr>
        <p:blipFill>
          <a:blip r:embed="rId2"/>
          <a:stretch>
            <a:fillRect/>
          </a:stretch>
        </p:blipFill>
        <p:spPr>
          <a:xfrm>
            <a:off x="1308620" y="990601"/>
            <a:ext cx="3551797" cy="5820587"/>
          </a:xfrm>
        </p:spPr>
      </p:pic>
      <p:sp>
        <p:nvSpPr>
          <p:cNvPr id="4" name="Title 3">
            <a:extLst>
              <a:ext uri="{FF2B5EF4-FFF2-40B4-BE49-F238E27FC236}">
                <a16:creationId xmlns:a16="http://schemas.microsoft.com/office/drawing/2014/main" id="{09EA98A9-95FB-0AD4-5B9D-5CCD57F7701F}"/>
              </a:ext>
            </a:extLst>
          </p:cNvPr>
          <p:cNvSpPr>
            <a:spLocks noGrp="1"/>
          </p:cNvSpPr>
          <p:nvPr>
            <p:ph type="title"/>
          </p:nvPr>
        </p:nvSpPr>
        <p:spPr/>
        <p:txBody>
          <a:bodyPr/>
          <a:lstStyle/>
          <a:p>
            <a:r>
              <a:rPr lang="da-DK" dirty="0"/>
              <a:t>General Model Comments</a:t>
            </a:r>
            <a:endParaRPr lang="en-US" dirty="0"/>
          </a:p>
        </p:txBody>
      </p:sp>
      <p:sp>
        <p:nvSpPr>
          <p:cNvPr id="5" name="Content Placeholder 4">
            <a:extLst>
              <a:ext uri="{FF2B5EF4-FFF2-40B4-BE49-F238E27FC236}">
                <a16:creationId xmlns:a16="http://schemas.microsoft.com/office/drawing/2014/main" id="{0946E811-2F9C-1734-7D73-CE43CA55CB74}"/>
              </a:ext>
            </a:extLst>
          </p:cNvPr>
          <p:cNvSpPr>
            <a:spLocks noGrp="1"/>
          </p:cNvSpPr>
          <p:nvPr>
            <p:ph sz="quarter" idx="19"/>
          </p:nvPr>
        </p:nvSpPr>
        <p:spPr/>
        <p:txBody>
          <a:bodyPr/>
          <a:lstStyle/>
          <a:p>
            <a:r>
              <a:rPr lang="da-DK" dirty="0"/>
              <a:t>Partial Fraction Fit</a:t>
            </a:r>
            <a:endParaRPr lang="en-US" dirty="0"/>
          </a:p>
        </p:txBody>
      </p:sp>
      <p:sp>
        <p:nvSpPr>
          <p:cNvPr id="6" name="Content Placeholder 5">
            <a:extLst>
              <a:ext uri="{FF2B5EF4-FFF2-40B4-BE49-F238E27FC236}">
                <a16:creationId xmlns:a16="http://schemas.microsoft.com/office/drawing/2014/main" id="{44E2CBD5-1CC6-5BBD-5CCA-61827FE00C9F}"/>
              </a:ext>
            </a:extLst>
          </p:cNvPr>
          <p:cNvSpPr>
            <a:spLocks noGrp="1"/>
          </p:cNvSpPr>
          <p:nvPr>
            <p:ph sz="quarter" idx="21"/>
          </p:nvPr>
        </p:nvSpPr>
        <p:spPr/>
        <p:txBody>
          <a:bodyPr/>
          <a:lstStyle/>
          <a:p>
            <a:r>
              <a:rPr lang="da-DK" dirty="0"/>
              <a:t>Studies</a:t>
            </a:r>
            <a:endParaRPr lang="en-US" dirty="0"/>
          </a:p>
        </p:txBody>
      </p:sp>
      <p:sp>
        <p:nvSpPr>
          <p:cNvPr id="7" name="Content Placeholder 6">
            <a:extLst>
              <a:ext uri="{FF2B5EF4-FFF2-40B4-BE49-F238E27FC236}">
                <a16:creationId xmlns:a16="http://schemas.microsoft.com/office/drawing/2014/main" id="{FF8A8B99-767B-2ED6-6F83-81DFF9A53BF8}"/>
              </a:ext>
            </a:extLst>
          </p:cNvPr>
          <p:cNvSpPr>
            <a:spLocks noGrp="1"/>
          </p:cNvSpPr>
          <p:nvPr>
            <p:ph sz="half" idx="22"/>
          </p:nvPr>
        </p:nvSpPr>
        <p:spPr/>
        <p:txBody>
          <a:bodyPr>
            <a:normAutofit fontScale="70000" lnSpcReduction="20000"/>
          </a:bodyPr>
          <a:lstStyle/>
          <a:p>
            <a:r>
              <a:rPr lang="da-DK" dirty="0"/>
              <a:t>Click </a:t>
            </a:r>
            <a:r>
              <a:rPr lang="da-DK" i="1" dirty="0"/>
              <a:t>Fit Parameters</a:t>
            </a:r>
            <a:r>
              <a:rPr lang="da-DK" dirty="0"/>
              <a:t>, then</a:t>
            </a:r>
          </a:p>
          <a:p>
            <a:pPr lvl="1"/>
            <a:r>
              <a:rPr lang="da-DK" dirty="0"/>
              <a:t>One complex pole with a very small residue is removed (remove the row).</a:t>
            </a:r>
          </a:p>
          <a:p>
            <a:pPr lvl="1"/>
            <a:r>
              <a:rPr lang="da-DK" dirty="0"/>
              <a:t>The real pole locted at 20 kHz is removed (remove the row).</a:t>
            </a:r>
          </a:p>
          <a:p>
            <a:r>
              <a:rPr lang="da-DK" dirty="0"/>
              <a:t>Afte removing undesired poles, click the </a:t>
            </a:r>
            <a:r>
              <a:rPr lang="da-DK" i="1" dirty="0"/>
              <a:t>Update Residues </a:t>
            </a:r>
            <a:r>
              <a:rPr lang="da-DK" dirty="0"/>
              <a:t>buttom.</a:t>
            </a:r>
          </a:p>
          <a:p>
            <a:r>
              <a:rPr lang="da-DK" dirty="0"/>
              <a:t>Click the </a:t>
            </a:r>
            <a:r>
              <a:rPr lang="da-DK" i="1" dirty="0"/>
              <a:t>Plot </a:t>
            </a:r>
            <a:r>
              <a:rPr lang="da-DK" dirty="0"/>
              <a:t>or </a:t>
            </a:r>
            <a:r>
              <a:rPr lang="da-DK" i="1" dirty="0"/>
              <a:t>Create Plot </a:t>
            </a:r>
            <a:r>
              <a:rPr lang="da-DK" dirty="0"/>
              <a:t>buttons to check the quality of the fit. Check for passivity.</a:t>
            </a:r>
          </a:p>
        </p:txBody>
      </p:sp>
      <p:sp>
        <p:nvSpPr>
          <p:cNvPr id="8" name="Content Placeholder 7">
            <a:extLst>
              <a:ext uri="{FF2B5EF4-FFF2-40B4-BE49-F238E27FC236}">
                <a16:creationId xmlns:a16="http://schemas.microsoft.com/office/drawing/2014/main" id="{C3FD8F9D-56EB-7A42-2E4D-9184222A3F1A}"/>
              </a:ext>
            </a:extLst>
          </p:cNvPr>
          <p:cNvSpPr>
            <a:spLocks noGrp="1"/>
          </p:cNvSpPr>
          <p:nvPr>
            <p:ph sz="half" idx="23"/>
          </p:nvPr>
        </p:nvSpPr>
        <p:spPr/>
        <p:txBody>
          <a:bodyPr>
            <a:normAutofit/>
          </a:bodyPr>
          <a:lstStyle/>
          <a:p>
            <a:r>
              <a:rPr lang="da-DK" sz="1200" dirty="0"/>
              <a:t>When the </a:t>
            </a:r>
            <a:r>
              <a:rPr lang="da-DK" sz="1200" i="1" dirty="0"/>
              <a:t>Method</a:t>
            </a:r>
            <a:r>
              <a:rPr lang="da-DK" sz="1200" dirty="0"/>
              <a:t> for generating the circuit is run, the circuit physics is added to all the three studies. Make sure to disable it where necessary.</a:t>
            </a:r>
          </a:p>
          <a:p>
            <a:r>
              <a:rPr lang="da-DK" sz="1200" dirty="0"/>
              <a:t>When solving the circuit in the frequency domain (study 2), change the voltage source to: </a:t>
            </a:r>
            <a:r>
              <a:rPr lang="da-DK" sz="1200" b="1" dirty="0"/>
              <a:t>1[V]</a:t>
            </a:r>
            <a:endParaRPr lang="en-US" sz="1200" b="1" dirty="0"/>
          </a:p>
          <a:p>
            <a:endParaRPr lang="en-US" sz="1200" dirty="0"/>
          </a:p>
        </p:txBody>
      </p:sp>
      <p:sp>
        <p:nvSpPr>
          <p:cNvPr id="11" name="Rectangle 10">
            <a:extLst>
              <a:ext uri="{FF2B5EF4-FFF2-40B4-BE49-F238E27FC236}">
                <a16:creationId xmlns:a16="http://schemas.microsoft.com/office/drawing/2014/main" id="{EF33E077-C129-6B9B-A02F-91371A88C225}"/>
              </a:ext>
            </a:extLst>
          </p:cNvPr>
          <p:cNvSpPr/>
          <p:nvPr/>
        </p:nvSpPr>
        <p:spPr>
          <a:xfrm>
            <a:off x="1308619" y="1182613"/>
            <a:ext cx="2562341" cy="249948"/>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or: Elbow 12">
            <a:extLst>
              <a:ext uri="{FF2B5EF4-FFF2-40B4-BE49-F238E27FC236}">
                <a16:creationId xmlns:a16="http://schemas.microsoft.com/office/drawing/2014/main" id="{057B6579-43F9-2BC1-C1FF-7ABEB4045B07}"/>
              </a:ext>
            </a:extLst>
          </p:cNvPr>
          <p:cNvCxnSpPr>
            <a:cxnSpLocks/>
            <a:stCxn id="11" idx="3"/>
            <a:endCxn id="7" idx="1"/>
          </p:cNvCxnSpPr>
          <p:nvPr/>
        </p:nvCxnSpPr>
        <p:spPr>
          <a:xfrm>
            <a:off x="3870960" y="1307587"/>
            <a:ext cx="1773576" cy="3805408"/>
          </a:xfrm>
          <a:prstGeom prst="bentConnector3">
            <a:avLst>
              <a:gd name="adj1" fmla="val 69334"/>
            </a:avLst>
          </a:prstGeom>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081095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6A1699F9-5491-D711-302A-43ADBA3C3716}"/>
              </a:ext>
            </a:extLst>
          </p:cNvPr>
          <p:cNvPicPr>
            <a:picLocks noGrp="1" noChangeAspect="1"/>
          </p:cNvPicPr>
          <p:nvPr>
            <p:ph sz="half" idx="1"/>
          </p:nvPr>
        </p:nvPicPr>
        <p:blipFill>
          <a:blip r:embed="rId2"/>
          <a:stretch>
            <a:fillRect/>
          </a:stretch>
        </p:blipFill>
        <p:spPr>
          <a:xfrm>
            <a:off x="609600" y="2012333"/>
            <a:ext cx="5483225" cy="3683557"/>
          </a:xfrm>
        </p:spPr>
      </p:pic>
      <p:sp>
        <p:nvSpPr>
          <p:cNvPr id="5" name="Title 4">
            <a:extLst>
              <a:ext uri="{FF2B5EF4-FFF2-40B4-BE49-F238E27FC236}">
                <a16:creationId xmlns:a16="http://schemas.microsoft.com/office/drawing/2014/main" id="{1E62FCA8-F1A3-2A81-182C-C03180048CEB}"/>
              </a:ext>
            </a:extLst>
          </p:cNvPr>
          <p:cNvSpPr>
            <a:spLocks noGrp="1"/>
          </p:cNvSpPr>
          <p:nvPr>
            <p:ph type="title"/>
          </p:nvPr>
        </p:nvSpPr>
        <p:spPr/>
        <p:txBody>
          <a:bodyPr/>
          <a:lstStyle/>
          <a:p>
            <a:r>
              <a:rPr lang="da-DK" dirty="0"/>
              <a:t>Results</a:t>
            </a:r>
            <a:endParaRPr lang="en-US" dirty="0"/>
          </a:p>
        </p:txBody>
      </p:sp>
      <p:pic>
        <p:nvPicPr>
          <p:cNvPr id="15" name="Content Placeholder 14">
            <a:extLst>
              <a:ext uri="{FF2B5EF4-FFF2-40B4-BE49-F238E27FC236}">
                <a16:creationId xmlns:a16="http://schemas.microsoft.com/office/drawing/2014/main" id="{F427A3C6-1C04-619F-7FA0-43872C2ADAC2}"/>
              </a:ext>
            </a:extLst>
          </p:cNvPr>
          <p:cNvPicPr>
            <a:picLocks noGrp="1" noChangeAspect="1"/>
          </p:cNvPicPr>
          <p:nvPr>
            <p:ph sz="half" idx="2"/>
          </p:nvPr>
        </p:nvPicPr>
        <p:blipFill>
          <a:blip r:embed="rId3"/>
          <a:stretch>
            <a:fillRect/>
          </a:stretch>
        </p:blipFill>
        <p:spPr>
          <a:xfrm>
            <a:off x="6302375" y="2046460"/>
            <a:ext cx="5381625" cy="3615303"/>
          </a:xfrm>
        </p:spPr>
      </p:pic>
    </p:spTree>
    <p:extLst>
      <p:ext uri="{BB962C8B-B14F-4D97-AF65-F5344CB8AC3E}">
        <p14:creationId xmlns:p14="http://schemas.microsoft.com/office/powerpoint/2010/main" val="2454967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C1F63-9584-3F46-CA6A-8ACDE4982B0C}"/>
              </a:ext>
            </a:extLst>
          </p:cNvPr>
          <p:cNvSpPr>
            <a:spLocks noGrp="1"/>
          </p:cNvSpPr>
          <p:nvPr>
            <p:ph type="title"/>
          </p:nvPr>
        </p:nvSpPr>
        <p:spPr/>
        <p:txBody>
          <a:bodyPr/>
          <a:lstStyle/>
          <a:p>
            <a:r>
              <a:rPr lang="da-DK" dirty="0"/>
              <a:t>References</a:t>
            </a:r>
            <a:endParaRPr lang="en-US" dirty="0"/>
          </a:p>
        </p:txBody>
      </p:sp>
      <p:sp>
        <p:nvSpPr>
          <p:cNvPr id="3" name="Content Placeholder 2">
            <a:extLst>
              <a:ext uri="{FF2B5EF4-FFF2-40B4-BE49-F238E27FC236}">
                <a16:creationId xmlns:a16="http://schemas.microsoft.com/office/drawing/2014/main" id="{E0502EDF-1D41-9591-D95B-E56977AF3AAD}"/>
              </a:ext>
            </a:extLst>
          </p:cNvPr>
          <p:cNvSpPr>
            <a:spLocks noGrp="1"/>
          </p:cNvSpPr>
          <p:nvPr>
            <p:ph idx="1"/>
          </p:nvPr>
        </p:nvSpPr>
        <p:spPr/>
        <p:txBody>
          <a:bodyPr>
            <a:normAutofit/>
          </a:bodyPr>
          <a:lstStyle/>
          <a:p>
            <a:r>
              <a:rPr lang="en-US" sz="2000" dirty="0"/>
              <a:t>A. </a:t>
            </a:r>
            <a:r>
              <a:rPr lang="en-US" sz="2000" dirty="0" err="1"/>
              <a:t>Zadehgol</a:t>
            </a:r>
            <a:r>
              <a:rPr lang="en-US" sz="2000" dirty="0"/>
              <a:t>, “A semi-analytic and cellular approach to rational system characterization through equivalent circuits,” </a:t>
            </a:r>
            <a:r>
              <a:rPr lang="en-US" sz="2000" i="1" dirty="0"/>
              <a:t>Int. J. </a:t>
            </a:r>
            <a:r>
              <a:rPr lang="en-US" sz="2000" i="1" dirty="0" err="1"/>
              <a:t>Numer</a:t>
            </a:r>
            <a:r>
              <a:rPr lang="en-US" sz="2000" i="1" dirty="0"/>
              <a:t>. Model.</a:t>
            </a:r>
            <a:r>
              <a:rPr lang="en-US" sz="2000" dirty="0"/>
              <a:t>, 29(4), pp. 637–652, 2016.</a:t>
            </a:r>
          </a:p>
          <a:p>
            <a:r>
              <a:rPr lang="en-US" sz="2000" dirty="0"/>
              <a:t>C. -C. Chou and J. E. Schutt-</a:t>
            </a:r>
            <a:r>
              <a:rPr lang="en-US" sz="2000" dirty="0" err="1"/>
              <a:t>Ainé</a:t>
            </a:r>
            <a:r>
              <a:rPr lang="en-US" sz="2000" dirty="0"/>
              <a:t>, “Equivalent Circuit Synthesis of Multiport S Parameters in Pole-Residue Form,” </a:t>
            </a:r>
            <a:r>
              <a:rPr lang="en-US" sz="2000" i="1" dirty="0"/>
              <a:t>IEEE T. Comp. Pack. Man.</a:t>
            </a:r>
            <a:r>
              <a:rPr lang="en-US" sz="2000" dirty="0"/>
              <a:t>, 11(11), pp. 1971–1979, 2021.</a:t>
            </a:r>
          </a:p>
        </p:txBody>
      </p:sp>
    </p:spTree>
    <p:extLst>
      <p:ext uri="{BB962C8B-B14F-4D97-AF65-F5344CB8AC3E}">
        <p14:creationId xmlns:p14="http://schemas.microsoft.com/office/powerpoint/2010/main" val="1519774514"/>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55B9878F-B749-4A4D-B2C4-1B29D5473FB0}" vid="{4AD4C2DE-5737-4F46-A2D2-436B70FD3F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acoustics_roadmap</Template>
  <TotalTime>4852</TotalTime>
  <Words>703</Words>
  <Application>Microsoft Office PowerPoint</Application>
  <PresentationFormat>Widescreen</PresentationFormat>
  <Paragraphs>50</Paragraphs>
  <Slides>10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Cambria Math</vt:lpstr>
      <vt:lpstr>Lato</vt:lpstr>
      <vt:lpstr>Lato Black</vt:lpstr>
      <vt:lpstr>Lato Light</vt:lpstr>
      <vt:lpstr>Wingdings</vt:lpstr>
      <vt:lpstr>COMSOL</vt:lpstr>
      <vt:lpstr>Input Impedance of a Tube and Coupler Measurement Setup: Time-Domain MOR using Partial Fraction Fit</vt:lpstr>
      <vt:lpstr>Abstract</vt:lpstr>
      <vt:lpstr>Measurement System</vt:lpstr>
      <vt:lpstr>Input Impedance Representation</vt:lpstr>
      <vt:lpstr>Equivalent Circuit Representation of PFF</vt:lpstr>
      <vt:lpstr>Method Call</vt:lpstr>
      <vt:lpstr>General Model Comments</vt:lpstr>
      <vt:lpstr>Results</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Acoustics Technical Points</dc:title>
  <dc:creator>Mads Herring Jensen</dc:creator>
  <cp:lastModifiedBy>Kirill Shaposhnikov</cp:lastModifiedBy>
  <cp:revision>56</cp:revision>
  <dcterms:created xsi:type="dcterms:W3CDTF">2024-05-23T14:15:18Z</dcterms:created>
  <dcterms:modified xsi:type="dcterms:W3CDTF">2025-04-02T10:46:12Z</dcterms:modified>
</cp:coreProperties>
</file>