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0"/>
  </p:notesMasterIdLst>
  <p:handoutMasterIdLst>
    <p:handoutMasterId r:id="rId11"/>
  </p:handoutMasterIdLst>
  <p:sldIdLst>
    <p:sldId id="2186" r:id="rId2"/>
    <p:sldId id="2176" r:id="rId3"/>
    <p:sldId id="2252" r:id="rId4"/>
    <p:sldId id="2265" r:id="rId5"/>
    <p:sldId id="2263" r:id="rId6"/>
    <p:sldId id="2261" r:id="rId7"/>
    <p:sldId id="2262" r:id="rId8"/>
    <p:sldId id="2222" r:id="rId9"/>
  </p:sldIdLst>
  <p:sldSz cx="9144000" cy="5143500" type="screen16x9"/>
  <p:notesSz cx="6858000" cy="9144000"/>
  <p:embeddedFontLst>
    <p:embeddedFont>
      <p:font typeface="MS PGothic" panose="020B0600070205080204" pitchFamily="34" charset="-128"/>
      <p:regular r:id="rId12"/>
    </p:embeddedFont>
    <p:embeddedFont>
      <p:font typeface="Calibri" panose="020F0502020204030204" pitchFamily="34" charset="0"/>
      <p:regular r:id="rId13"/>
      <p:bold r:id="rId14"/>
      <p:italic r:id="rId15"/>
      <p:boldItalic r:id="rId16"/>
    </p:embeddedFont>
    <p:embeddedFont>
      <p:font typeface="Lato" panose="020F0502020204030203" pitchFamily="34" charset="0"/>
      <p:regular r:id="rId17"/>
      <p:bold r:id="rId18"/>
      <p:italic r:id="rId19"/>
      <p:boldItalic r:id="rId20"/>
    </p:embeddedFont>
    <p:embeddedFont>
      <p:font typeface="Lato Black" panose="020F0A02020204030203" pitchFamily="34" charset="0"/>
      <p:bold r:id="rId21"/>
      <p:italic r:id="rId22"/>
      <p:boldItalic r:id="rId23"/>
    </p:embeddedFont>
    <p:embeddedFont>
      <p:font typeface="Lato Light" panose="020F0302020204030203" pitchFamily="34" charset="0"/>
      <p:regular r:id="rId24"/>
      <p: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186"/>
            <p14:sldId id="2176"/>
            <p14:sldId id="2252"/>
            <p14:sldId id="2265"/>
            <p14:sldId id="2263"/>
            <p14:sldId id="2261"/>
            <p14:sldId id="2262"/>
            <p14:sldId id="222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B63"/>
    <a:srgbClr val="D7E2EE"/>
    <a:srgbClr val="D7E3EE"/>
    <a:srgbClr val="ECF3F9"/>
    <a:srgbClr val="393A39"/>
    <a:srgbClr val="EEA341"/>
    <a:srgbClr val="F7F8FC"/>
    <a:srgbClr val="FFFFFF"/>
    <a:srgbClr val="59AA47"/>
    <a:srgbClr val="D180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24" autoAdjust="0"/>
    <p:restoredTop sz="95206" autoAdjust="0"/>
  </p:normalViewPr>
  <p:slideViewPr>
    <p:cSldViewPr>
      <p:cViewPr varScale="1">
        <p:scale>
          <a:sx n="133" d="100"/>
          <a:sy n="133" d="100"/>
        </p:scale>
        <p:origin x="504" y="11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31750" cap="rnd">
              <a:solidFill>
                <a:schemeClr val="accent1"/>
              </a:solidFill>
              <a:round/>
            </a:ln>
            <a:effectLst/>
          </c:spPr>
          <c:marker>
            <c:symbol val="none"/>
          </c:marker>
          <c:xVal>
            <c:numRef>
              <c:f>Sheet1!$B$2:$B$183</c:f>
              <c:numCache>
                <c:formatCode>General</c:formatCode>
                <c:ptCount val="182"/>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numCache>
            </c:numRef>
          </c:xVal>
          <c:yVal>
            <c:numRef>
              <c:f>Sheet1!$D$2:$D$183</c:f>
              <c:numCache>
                <c:formatCode>General</c:formatCode>
                <c:ptCount val="182"/>
                <c:pt idx="0">
                  <c:v>0</c:v>
                </c:pt>
                <c:pt idx="1">
                  <c:v>0.49999999999999994</c:v>
                </c:pt>
                <c:pt idx="2">
                  <c:v>0.8660254037844386</c:v>
                </c:pt>
                <c:pt idx="3">
                  <c:v>1</c:v>
                </c:pt>
                <c:pt idx="4">
                  <c:v>0.86602540378443871</c:v>
                </c:pt>
                <c:pt idx="5">
                  <c:v>0.49999999999999994</c:v>
                </c:pt>
                <c:pt idx="6">
                  <c:v>1.22514845490862E-16</c:v>
                </c:pt>
                <c:pt idx="7">
                  <c:v>-0.49999999999999972</c:v>
                </c:pt>
                <c:pt idx="8">
                  <c:v>-0.86602540378443837</c:v>
                </c:pt>
                <c:pt idx="9">
                  <c:v>-1</c:v>
                </c:pt>
                <c:pt idx="10">
                  <c:v>-0.8660254037844386</c:v>
                </c:pt>
                <c:pt idx="11">
                  <c:v>-0.50000000000000044</c:v>
                </c:pt>
                <c:pt idx="12">
                  <c:v>-2.45029690981724E-16</c:v>
                </c:pt>
                <c:pt idx="13">
                  <c:v>0.5</c:v>
                </c:pt>
                <c:pt idx="14">
                  <c:v>0.86602540378443837</c:v>
                </c:pt>
                <c:pt idx="15">
                  <c:v>1</c:v>
                </c:pt>
                <c:pt idx="16">
                  <c:v>0.86602540378443915</c:v>
                </c:pt>
                <c:pt idx="17">
                  <c:v>0.49999999999999978</c:v>
                </c:pt>
                <c:pt idx="18">
                  <c:v>3.67544536472586E-16</c:v>
                </c:pt>
                <c:pt idx="19">
                  <c:v>-0.49999999999999917</c:v>
                </c:pt>
                <c:pt idx="20">
                  <c:v>-0.86602540378443871</c:v>
                </c:pt>
                <c:pt idx="21">
                  <c:v>-1</c:v>
                </c:pt>
                <c:pt idx="22">
                  <c:v>-0.86602540378443915</c:v>
                </c:pt>
                <c:pt idx="23">
                  <c:v>-0.50000000000000144</c:v>
                </c:pt>
                <c:pt idx="24">
                  <c:v>-4.90059381963448E-16</c:v>
                </c:pt>
                <c:pt idx="25">
                  <c:v>0.50000000000000056</c:v>
                </c:pt>
                <c:pt idx="26">
                  <c:v>0.86602540378443871</c:v>
                </c:pt>
                <c:pt idx="27">
                  <c:v>1</c:v>
                </c:pt>
                <c:pt idx="28">
                  <c:v>0.86602540378443926</c:v>
                </c:pt>
                <c:pt idx="29">
                  <c:v>0.5</c:v>
                </c:pt>
                <c:pt idx="30">
                  <c:v>2.3889310668545605E-15</c:v>
                </c:pt>
                <c:pt idx="31">
                  <c:v>-0.49999999999999895</c:v>
                </c:pt>
                <c:pt idx="32">
                  <c:v>-0.86602540378443771</c:v>
                </c:pt>
                <c:pt idx="33">
                  <c:v>-1</c:v>
                </c:pt>
                <c:pt idx="34">
                  <c:v>-0.86602540378443837</c:v>
                </c:pt>
                <c:pt idx="35">
                  <c:v>-0.50000000000000011</c:v>
                </c:pt>
                <c:pt idx="36">
                  <c:v>-7.3508907294517201E-16</c:v>
                </c:pt>
                <c:pt idx="37">
                  <c:v>0.4876549560141652</c:v>
                </c:pt>
                <c:pt idx="38">
                  <c:v>0.82378884644486916</c:v>
                </c:pt>
                <c:pt idx="39">
                  <c:v>0.92774348632855286</c:v>
                </c:pt>
                <c:pt idx="40">
                  <c:v>0.78361219031386065</c:v>
                </c:pt>
                <c:pt idx="41">
                  <c:v>0.44124845129230067</c:v>
                </c:pt>
                <c:pt idx="42">
                  <c:v>7.381465332112792E-16</c:v>
                </c:pt>
                <c:pt idx="43">
                  <c:v>-0.41972851038460263</c:v>
                </c:pt>
                <c:pt idx="44">
                  <c:v>-0.70904163102509588</c:v>
                </c:pt>
                <c:pt idx="45">
                  <c:v>-0.79851621875937706</c:v>
                </c:pt>
                <c:pt idx="46">
                  <c:v>-0.67446126262705164</c:v>
                </c:pt>
                <c:pt idx="47">
                  <c:v>-0.37978606161248452</c:v>
                </c:pt>
                <c:pt idx="48">
                  <c:v>-7.2608983874908784E-16</c:v>
                </c:pt>
                <c:pt idx="49">
                  <c:v>0.36126367682103511</c:v>
                </c:pt>
                <c:pt idx="50">
                  <c:v>0.61027778744073402</c:v>
                </c:pt>
                <c:pt idx="51">
                  <c:v>0.68728927879097224</c:v>
                </c:pt>
                <c:pt idx="52">
                  <c:v>0.580514188532818</c:v>
                </c:pt>
                <c:pt idx="53">
                  <c:v>0.32688489256492392</c:v>
                </c:pt>
                <c:pt idx="54">
                  <c:v>7.0307023028908938E-16</c:v>
                </c:pt>
                <c:pt idx="55">
                  <c:v>-0.31094252823251101</c:v>
                </c:pt>
                <c:pt idx="56">
                  <c:v>-0.52527095948527458</c:v>
                </c:pt>
                <c:pt idx="57">
                  <c:v>-0.59155536436681511</c:v>
                </c:pt>
                <c:pt idx="58">
                  <c:v>-0.49965319249811624</c:v>
                </c:pt>
                <c:pt idx="59">
                  <c:v>-0.28135243440347818</c:v>
                </c:pt>
                <c:pt idx="60">
                  <c:v>-2.6221463346325984E-15</c:v>
                </c:pt>
                <c:pt idx="61">
                  <c:v>0.26763071425949425</c:v>
                </c:pt>
                <c:pt idx="62">
                  <c:v>0.45210490461341918</c:v>
                </c:pt>
                <c:pt idx="63">
                  <c:v>0.50915642060754918</c:v>
                </c:pt>
                <c:pt idx="64">
                  <c:v>0.43005548822937451</c:v>
                </c:pt>
                <c:pt idx="65">
                  <c:v>0.24216228447768157</c:v>
                </c:pt>
                <c:pt idx="66">
                  <c:v>-1.0415920458655593E-15</c:v>
                </c:pt>
                <c:pt idx="67">
                  <c:v>-0.2303518904994821</c:v>
                </c:pt>
                <c:pt idx="68">
                  <c:v>-0.38913029758166057</c:v>
                </c:pt>
                <c:pt idx="69">
                  <c:v>-0.43823499246494924</c:v>
                </c:pt>
                <c:pt idx="70">
                  <c:v>-0.37015218902439451</c:v>
                </c:pt>
                <c:pt idx="71">
                  <c:v>-0.20843100983925322</c:v>
                </c:pt>
                <c:pt idx="72">
                  <c:v>-5.9772982853270203E-16</c:v>
                </c:pt>
                <c:pt idx="73">
                  <c:v>0.19826570953749448</c:v>
                </c:pt>
                <c:pt idx="74">
                  <c:v>0.33492755099719096</c:v>
                </c:pt>
                <c:pt idx="75">
                  <c:v>0.37719235356315695</c:v>
                </c:pt>
                <c:pt idx="76">
                  <c:v>0.31859294158449269</c:v>
                </c:pt>
                <c:pt idx="77">
                  <c:v>0.17939823270297611</c:v>
                </c:pt>
                <c:pt idx="78">
                  <c:v>1.8005720284249114E-15</c:v>
                </c:pt>
                <c:pt idx="79">
                  <c:v>-0.17064887765049622</c:v>
                </c:pt>
                <c:pt idx="80">
                  <c:v>-0.28827481466779314</c:v>
                </c:pt>
                <c:pt idx="81">
                  <c:v>-0.32465246735834974</c:v>
                </c:pt>
                <c:pt idx="82">
                  <c:v>-0.27421548605449603</c:v>
                </c:pt>
                <c:pt idx="83">
                  <c:v>-0.15440948984400929</c:v>
                </c:pt>
                <c:pt idx="84">
                  <c:v>-5.1661067269231552E-16</c:v>
                </c:pt>
                <c:pt idx="85">
                  <c:v>0.14687885016176672</c:v>
                </c:pt>
                <c:pt idx="86">
                  <c:v>0.24812043238702428</c:v>
                </c:pt>
                <c:pt idx="87">
                  <c:v>0.27943096822140734</c:v>
                </c:pt>
                <c:pt idx="88">
                  <c:v>0.23601945610637837</c:v>
                </c:pt>
                <c:pt idx="89">
                  <c:v>0.1329014795444636</c:v>
                </c:pt>
                <c:pt idx="90">
                  <c:v>-4.4459471292183305E-16</c:v>
                </c:pt>
                <c:pt idx="91">
                  <c:v>-0.1264197979023727</c:v>
                </c:pt>
                <c:pt idx="92">
                  <c:v>-0.21355923526954562</c:v>
                </c:pt>
                <c:pt idx="93">
                  <c:v>-0.24050846320834213</c:v>
                </c:pt>
                <c:pt idx="94">
                  <c:v>-0.20314382846226331</c:v>
                </c:pt>
                <c:pt idx="95">
                  <c:v>-0.11438936352261078</c:v>
                </c:pt>
                <c:pt idx="96">
                  <c:v>-4.3738811351897877E-16</c:v>
                </c:pt>
                <c:pt idx="97">
                  <c:v>0.10881052843261528</c:v>
                </c:pt>
              </c:numCache>
            </c:numRef>
          </c:yVal>
          <c:smooth val="1"/>
          <c:extLst>
            <c:ext xmlns:c16="http://schemas.microsoft.com/office/drawing/2014/chart" uri="{C3380CC4-5D6E-409C-BE32-E72D297353CC}">
              <c16:uniqueId val="{00000000-19B6-4B42-A380-13A8BBCF53B3}"/>
            </c:ext>
          </c:extLst>
        </c:ser>
        <c:dLbls>
          <c:showLegendKey val="0"/>
          <c:showVal val="0"/>
          <c:showCatName val="0"/>
          <c:showSerName val="0"/>
          <c:showPercent val="0"/>
          <c:showBubbleSize val="0"/>
        </c:dLbls>
        <c:axId val="722688992"/>
        <c:axId val="721588528"/>
      </c:scatterChart>
      <c:valAx>
        <c:axId val="722688992"/>
        <c:scaling>
          <c:orientation val="minMax"/>
        </c:scaling>
        <c:delete val="1"/>
        <c:axPos val="b"/>
        <c:majorGridlines>
          <c:spPr>
            <a:ln w="9525" cap="flat" cmpd="sng" algn="ctr">
              <a:noFill/>
              <a:round/>
            </a:ln>
            <a:effectLst/>
          </c:spPr>
        </c:majorGridlines>
        <c:numFmt formatCode="General" sourceLinked="1"/>
        <c:majorTickMark val="none"/>
        <c:minorTickMark val="none"/>
        <c:tickLblPos val="nextTo"/>
        <c:crossAx val="721588528"/>
        <c:crosses val="autoZero"/>
        <c:crossBetween val="midCat"/>
      </c:valAx>
      <c:valAx>
        <c:axId val="721588528"/>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722688992"/>
        <c:crosses val="autoZero"/>
        <c:crossBetween val="midCat"/>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3/31/2025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3/31/2025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3099981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1714710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ltLang="ja-JP"/>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ltLang="ja-JP"/>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kumimoji="1"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20C7EE-3355-45EA-915E-6226236F4209}"/>
              </a:ext>
            </a:extLst>
          </p:cNvPr>
          <p:cNvSpPr>
            <a:spLocks noGrp="1"/>
          </p:cNvSpPr>
          <p:nvPr>
            <p:ph type="title"/>
          </p:nvPr>
        </p:nvSpPr>
        <p:spPr>
          <a:xfrm>
            <a:off x="457200" y="1282700"/>
            <a:ext cx="6635080" cy="2945234"/>
          </a:xfrm>
        </p:spPr>
        <p:txBody>
          <a:bodyPr/>
          <a:lstStyle/>
          <a:p>
            <a:r>
              <a:rPr lang="en-US" altLang="ja-JP" dirty="0"/>
              <a:t>SAW-Induced</a:t>
            </a:r>
            <a:br>
              <a:rPr lang="en-US" altLang="ja-JP" dirty="0"/>
            </a:br>
            <a:r>
              <a:rPr lang="en-US" altLang="ja-JP" dirty="0"/>
              <a:t>Streaming in a Droplet:</a:t>
            </a:r>
            <a:br>
              <a:rPr lang="en-US" altLang="ja-JP" dirty="0"/>
            </a:br>
            <a:r>
              <a:rPr lang="en-US" altLang="ja-JP" dirty="0"/>
              <a:t>3D Setup</a:t>
            </a:r>
            <a:endParaRPr kumimoji="1" lang="ja-JP" altLang="en-US" dirty="0"/>
          </a:p>
        </p:txBody>
      </p:sp>
      <p:pic>
        <p:nvPicPr>
          <p:cNvPr id="7" name="Picture 6">
            <a:extLst>
              <a:ext uri="{FF2B5EF4-FFF2-40B4-BE49-F238E27FC236}">
                <a16:creationId xmlns:a16="http://schemas.microsoft.com/office/drawing/2014/main" id="{9259C55A-23D9-BA23-FD46-8E7CBC773C04}"/>
              </a:ext>
            </a:extLst>
          </p:cNvPr>
          <p:cNvPicPr>
            <a:picLocks noChangeAspect="1"/>
          </p:cNvPicPr>
          <p:nvPr/>
        </p:nvPicPr>
        <p:blipFill>
          <a:blip r:embed="rId2"/>
          <a:stretch>
            <a:fillRect/>
          </a:stretch>
        </p:blipFill>
        <p:spPr>
          <a:xfrm>
            <a:off x="4122090" y="51470"/>
            <a:ext cx="5390908" cy="3672408"/>
          </a:xfrm>
          <a:prstGeom prst="rect">
            <a:avLst/>
          </a:prstGeom>
        </p:spPr>
      </p:pic>
    </p:spTree>
    <p:extLst>
      <p:ext uri="{BB962C8B-B14F-4D97-AF65-F5344CB8AC3E}">
        <p14:creationId xmlns:p14="http://schemas.microsoft.com/office/powerpoint/2010/main" val="236274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Oval 73">
            <a:extLst>
              <a:ext uri="{FF2B5EF4-FFF2-40B4-BE49-F238E27FC236}">
                <a16:creationId xmlns:a16="http://schemas.microsoft.com/office/drawing/2014/main" id="{8BA33DC4-842C-47A4-9EA5-6D31B2B3E2B2}"/>
              </a:ext>
            </a:extLst>
          </p:cNvPr>
          <p:cNvSpPr/>
          <p:nvPr/>
        </p:nvSpPr>
        <p:spPr>
          <a:xfrm>
            <a:off x="4522239" y="1990923"/>
            <a:ext cx="228421" cy="22842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a:extLst>
              <a:ext uri="{FF2B5EF4-FFF2-40B4-BE49-F238E27FC236}">
                <a16:creationId xmlns:a16="http://schemas.microsoft.com/office/drawing/2014/main" id="{434E74B6-31DB-491F-A61C-7B302C1D248F}"/>
              </a:ext>
            </a:extLst>
          </p:cNvPr>
          <p:cNvSpPr/>
          <p:nvPr/>
        </p:nvSpPr>
        <p:spPr>
          <a:xfrm>
            <a:off x="4114800" y="2355726"/>
            <a:ext cx="4802882"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Title 3">
            <a:extLst>
              <a:ext uri="{FF2B5EF4-FFF2-40B4-BE49-F238E27FC236}">
                <a16:creationId xmlns:a16="http://schemas.microsoft.com/office/drawing/2014/main" id="{79DBE8FB-E476-4ECD-AFDC-7832F123CE8B}"/>
              </a:ext>
            </a:extLst>
          </p:cNvPr>
          <p:cNvSpPr>
            <a:spLocks noGrp="1"/>
          </p:cNvSpPr>
          <p:nvPr>
            <p:ph type="title"/>
          </p:nvPr>
        </p:nvSpPr>
        <p:spPr/>
        <p:txBody>
          <a:bodyPr>
            <a:normAutofit fontScale="90000"/>
          </a:bodyPr>
          <a:lstStyle/>
          <a:p>
            <a:r>
              <a:rPr lang="en-US" altLang="ja-JP" dirty="0"/>
              <a:t>Surface Acoustic Waves and Streaming</a:t>
            </a:r>
            <a:endParaRPr kumimoji="1" lang="ja-JP" altLang="en-US" dirty="0"/>
          </a:p>
        </p:txBody>
      </p:sp>
      <p:sp>
        <p:nvSpPr>
          <p:cNvPr id="5" name="Content Placeholder 4">
            <a:extLst>
              <a:ext uri="{FF2B5EF4-FFF2-40B4-BE49-F238E27FC236}">
                <a16:creationId xmlns:a16="http://schemas.microsoft.com/office/drawing/2014/main" id="{B210D2AB-43EE-4060-B226-5CEE6BC49B7B}"/>
              </a:ext>
            </a:extLst>
          </p:cNvPr>
          <p:cNvSpPr>
            <a:spLocks noGrp="1"/>
          </p:cNvSpPr>
          <p:nvPr>
            <p:ph sz="half" idx="10"/>
          </p:nvPr>
        </p:nvSpPr>
        <p:spPr/>
        <p:txBody>
          <a:bodyPr/>
          <a:lstStyle/>
          <a:p>
            <a:r>
              <a:rPr lang="en-US" altLang="ja-JP" dirty="0"/>
              <a:t>Surface acoustic waves (SAWs) are generated by applying alternating voltage on a piezoelectric material.</a:t>
            </a:r>
          </a:p>
          <a:p>
            <a:r>
              <a:rPr lang="en-US" altLang="ja-JP" dirty="0"/>
              <a:t>The energy of SAWs is absorbed in a droplet, resulting in streaming.</a:t>
            </a:r>
          </a:p>
          <a:p>
            <a:r>
              <a:rPr lang="en-US" altLang="ja-JP" dirty="0"/>
              <a:t>The streaming can be used for mixing purposes in microfluidics research.</a:t>
            </a:r>
          </a:p>
        </p:txBody>
      </p:sp>
      <p:cxnSp>
        <p:nvCxnSpPr>
          <p:cNvPr id="6" name="Straight Connector 5">
            <a:extLst>
              <a:ext uri="{FF2B5EF4-FFF2-40B4-BE49-F238E27FC236}">
                <a16:creationId xmlns:a16="http://schemas.microsoft.com/office/drawing/2014/main" id="{4ACC5224-5AF9-4177-9E4F-2AFB312D50D7}"/>
              </a:ext>
            </a:extLst>
          </p:cNvPr>
          <p:cNvCxnSpPr>
            <a:cxnSpLocks/>
          </p:cNvCxnSpPr>
          <p:nvPr/>
        </p:nvCxnSpPr>
        <p:spPr>
          <a:xfrm>
            <a:off x="4114800" y="2355726"/>
            <a:ext cx="4821932" cy="0"/>
          </a:xfrm>
          <a:prstGeom prst="line">
            <a:avLst/>
          </a:prstGeom>
          <a:ln w="19050">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Freeform: Shape 37">
            <a:extLst>
              <a:ext uri="{FF2B5EF4-FFF2-40B4-BE49-F238E27FC236}">
                <a16:creationId xmlns:a16="http://schemas.microsoft.com/office/drawing/2014/main" id="{282A885F-AD77-4E90-9D19-50EDB9A1BB93}"/>
              </a:ext>
            </a:extLst>
          </p:cNvPr>
          <p:cNvSpPr/>
          <p:nvPr/>
        </p:nvSpPr>
        <p:spPr>
          <a:xfrm rot="10800000">
            <a:off x="6419056" y="1128990"/>
            <a:ext cx="2418804" cy="1209402"/>
          </a:xfrm>
          <a:custGeom>
            <a:avLst/>
            <a:gdLst>
              <a:gd name="connsiteX0" fmla="*/ 0 w 1656184"/>
              <a:gd name="connsiteY0" fmla="*/ 0 h 828092"/>
              <a:gd name="connsiteX1" fmla="*/ 1656184 w 1656184"/>
              <a:gd name="connsiteY1" fmla="*/ 0 h 828092"/>
              <a:gd name="connsiteX2" fmla="*/ 828092 w 1656184"/>
              <a:gd name="connsiteY2" fmla="*/ 828092 h 828092"/>
              <a:gd name="connsiteX3" fmla="*/ 0 w 1656184"/>
              <a:gd name="connsiteY3" fmla="*/ 0 h 828092"/>
            </a:gdLst>
            <a:ahLst/>
            <a:cxnLst>
              <a:cxn ang="0">
                <a:pos x="connsiteX0" y="connsiteY0"/>
              </a:cxn>
              <a:cxn ang="0">
                <a:pos x="connsiteX1" y="connsiteY1"/>
              </a:cxn>
              <a:cxn ang="0">
                <a:pos x="connsiteX2" y="connsiteY2"/>
              </a:cxn>
              <a:cxn ang="0">
                <a:pos x="connsiteX3" y="connsiteY3"/>
              </a:cxn>
            </a:cxnLst>
            <a:rect l="l" t="t" r="r" b="b"/>
            <a:pathLst>
              <a:path w="1656184" h="828092">
                <a:moveTo>
                  <a:pt x="0" y="0"/>
                </a:moveTo>
                <a:lnTo>
                  <a:pt x="1656184" y="0"/>
                </a:lnTo>
                <a:cubicBezTo>
                  <a:pt x="1656184" y="457343"/>
                  <a:pt x="1285435" y="828092"/>
                  <a:pt x="828092" y="828092"/>
                </a:cubicBezTo>
                <a:cubicBezTo>
                  <a:pt x="370749" y="828092"/>
                  <a:pt x="0" y="457343"/>
                  <a:pt x="0" y="0"/>
                </a:cubicBezTo>
                <a:close/>
              </a:path>
            </a:pathLst>
          </a:custGeom>
          <a:solidFill>
            <a:srgbClr val="ECF3F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18">
            <a:extLst>
              <a:ext uri="{FF2B5EF4-FFF2-40B4-BE49-F238E27FC236}">
                <a16:creationId xmlns:a16="http://schemas.microsoft.com/office/drawing/2014/main" id="{2C2B6725-2FA9-4A4F-A4B0-CC20737CE8E0}"/>
              </a:ext>
            </a:extLst>
          </p:cNvPr>
          <p:cNvSpPr/>
          <p:nvPr/>
        </p:nvSpPr>
        <p:spPr>
          <a:xfrm>
            <a:off x="4195009" y="2309536"/>
            <a:ext cx="108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40">
            <a:extLst>
              <a:ext uri="{FF2B5EF4-FFF2-40B4-BE49-F238E27FC236}">
                <a16:creationId xmlns:a16="http://schemas.microsoft.com/office/drawing/2014/main" id="{EDC5641F-3F18-4B3E-AA03-EB86352779AC}"/>
              </a:ext>
            </a:extLst>
          </p:cNvPr>
          <p:cNvSpPr/>
          <p:nvPr/>
        </p:nvSpPr>
        <p:spPr>
          <a:xfrm>
            <a:off x="4350578" y="2309536"/>
            <a:ext cx="108000" cy="3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Rectangle 41">
            <a:extLst>
              <a:ext uri="{FF2B5EF4-FFF2-40B4-BE49-F238E27FC236}">
                <a16:creationId xmlns:a16="http://schemas.microsoft.com/office/drawing/2014/main" id="{6D94FAE7-4FA6-4EE0-9461-FD53A733D7A3}"/>
              </a:ext>
            </a:extLst>
          </p:cNvPr>
          <p:cNvSpPr/>
          <p:nvPr/>
        </p:nvSpPr>
        <p:spPr>
          <a:xfrm>
            <a:off x="4506147" y="2309536"/>
            <a:ext cx="108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Rectangle 42">
            <a:extLst>
              <a:ext uri="{FF2B5EF4-FFF2-40B4-BE49-F238E27FC236}">
                <a16:creationId xmlns:a16="http://schemas.microsoft.com/office/drawing/2014/main" id="{0C431B1F-7112-40A7-9568-3A6E6E762D65}"/>
              </a:ext>
            </a:extLst>
          </p:cNvPr>
          <p:cNvSpPr/>
          <p:nvPr/>
        </p:nvSpPr>
        <p:spPr>
          <a:xfrm>
            <a:off x="4661716" y="2309536"/>
            <a:ext cx="108000" cy="3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Rectangle 43">
            <a:extLst>
              <a:ext uri="{FF2B5EF4-FFF2-40B4-BE49-F238E27FC236}">
                <a16:creationId xmlns:a16="http://schemas.microsoft.com/office/drawing/2014/main" id="{77C683E1-C548-46E2-A794-91F9B8BCEB9C}"/>
              </a:ext>
            </a:extLst>
          </p:cNvPr>
          <p:cNvSpPr/>
          <p:nvPr/>
        </p:nvSpPr>
        <p:spPr>
          <a:xfrm>
            <a:off x="4817285" y="2309536"/>
            <a:ext cx="108000" cy="3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45">
            <a:extLst>
              <a:ext uri="{FF2B5EF4-FFF2-40B4-BE49-F238E27FC236}">
                <a16:creationId xmlns:a16="http://schemas.microsoft.com/office/drawing/2014/main" id="{C8B66BF3-1E24-47C9-B088-64CDE38B15D9}"/>
              </a:ext>
            </a:extLst>
          </p:cNvPr>
          <p:cNvSpPr/>
          <p:nvPr/>
        </p:nvSpPr>
        <p:spPr>
          <a:xfrm>
            <a:off x="4972855" y="2309536"/>
            <a:ext cx="108000" cy="3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70" name="Chart 69">
            <a:extLst>
              <a:ext uri="{FF2B5EF4-FFF2-40B4-BE49-F238E27FC236}">
                <a16:creationId xmlns:a16="http://schemas.microsoft.com/office/drawing/2014/main" id="{31B4B704-600D-48DD-84D5-A26D8BB678FD}"/>
              </a:ext>
            </a:extLst>
          </p:cNvPr>
          <p:cNvGraphicFramePr>
            <a:graphicFrameLocks/>
          </p:cNvGraphicFramePr>
          <p:nvPr>
            <p:extLst>
              <p:ext uri="{D42A27DB-BD31-4B8C-83A1-F6EECF244321}">
                <p14:modId xmlns:p14="http://schemas.microsoft.com/office/powerpoint/2010/main" val="861946617"/>
              </p:ext>
            </p:extLst>
          </p:nvPr>
        </p:nvGraphicFramePr>
        <p:xfrm>
          <a:off x="5147073" y="1766367"/>
          <a:ext cx="3468999" cy="1178715"/>
        </p:xfrm>
        <a:graphic>
          <a:graphicData uri="http://schemas.openxmlformats.org/drawingml/2006/chart">
            <c:chart xmlns:c="http://schemas.openxmlformats.org/drawingml/2006/chart" xmlns:r="http://schemas.openxmlformats.org/officeDocument/2006/relationships" r:id="rId3"/>
          </a:graphicData>
        </a:graphic>
      </p:graphicFrame>
      <p:cxnSp>
        <p:nvCxnSpPr>
          <p:cNvPr id="68" name="Straight Connector 67">
            <a:extLst>
              <a:ext uri="{FF2B5EF4-FFF2-40B4-BE49-F238E27FC236}">
                <a16:creationId xmlns:a16="http://schemas.microsoft.com/office/drawing/2014/main" id="{A8123C07-8EAB-4C71-A387-853F8398EE58}"/>
              </a:ext>
            </a:extLst>
          </p:cNvPr>
          <p:cNvCxnSpPr>
            <a:cxnSpLocks/>
          </p:cNvCxnSpPr>
          <p:nvPr/>
        </p:nvCxnSpPr>
        <p:spPr>
          <a:xfrm>
            <a:off x="4254823" y="2100263"/>
            <a:ext cx="0" cy="2066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9B8500F-819B-4A37-BD92-24DAB4842D2A}"/>
              </a:ext>
            </a:extLst>
          </p:cNvPr>
          <p:cNvCxnSpPr/>
          <p:nvPr/>
        </p:nvCxnSpPr>
        <p:spPr>
          <a:xfrm>
            <a:off x="5031111" y="2095699"/>
            <a:ext cx="0" cy="2160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8EA22068-23BD-41FD-99FB-BF6321D43E9D}"/>
              </a:ext>
            </a:extLst>
          </p:cNvPr>
          <p:cNvSpPr txBox="1"/>
          <p:nvPr/>
        </p:nvSpPr>
        <p:spPr>
          <a:xfrm>
            <a:off x="4483308" y="1905665"/>
            <a:ext cx="319318" cy="369332"/>
          </a:xfrm>
          <a:prstGeom prst="rect">
            <a:avLst/>
          </a:prstGeom>
          <a:noFill/>
        </p:spPr>
        <p:txBody>
          <a:bodyPr wrap="none" rtlCol="0">
            <a:spAutoFit/>
          </a:bodyPr>
          <a:lstStyle/>
          <a:p>
            <a:r>
              <a:rPr kumimoji="1" lang="en-US" altLang="ja-JP" dirty="0"/>
              <a:t>~</a:t>
            </a:r>
            <a:endParaRPr kumimoji="1" lang="ja-JP" altLang="en-US" dirty="0"/>
          </a:p>
        </p:txBody>
      </p:sp>
      <p:cxnSp>
        <p:nvCxnSpPr>
          <p:cNvPr id="83" name="Straight Connector 82">
            <a:extLst>
              <a:ext uri="{FF2B5EF4-FFF2-40B4-BE49-F238E27FC236}">
                <a16:creationId xmlns:a16="http://schemas.microsoft.com/office/drawing/2014/main" id="{FF0B636A-6E65-40E9-8D4E-2E2F311011B7}"/>
              </a:ext>
            </a:extLst>
          </p:cNvPr>
          <p:cNvCxnSpPr>
            <a:cxnSpLocks/>
          </p:cNvCxnSpPr>
          <p:nvPr/>
        </p:nvCxnSpPr>
        <p:spPr>
          <a:xfrm>
            <a:off x="4255294" y="2108460"/>
            <a:ext cx="2647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87FA68D7-B6C0-401C-8846-C8377F80F8CC}"/>
              </a:ext>
            </a:extLst>
          </p:cNvPr>
          <p:cNvCxnSpPr>
            <a:cxnSpLocks/>
          </p:cNvCxnSpPr>
          <p:nvPr/>
        </p:nvCxnSpPr>
        <p:spPr>
          <a:xfrm>
            <a:off x="4752975" y="2103698"/>
            <a:ext cx="2813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9DC66B6E-20D1-4EF2-9F22-B8A6CD8DB56A}"/>
              </a:ext>
            </a:extLst>
          </p:cNvPr>
          <p:cNvCxnSpPr/>
          <p:nvPr/>
        </p:nvCxnSpPr>
        <p:spPr>
          <a:xfrm flipV="1">
            <a:off x="6618267" y="1584569"/>
            <a:ext cx="253777" cy="566331"/>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FAFC9CC4-42DA-43FD-BACC-63A0646E343C}"/>
              </a:ext>
            </a:extLst>
          </p:cNvPr>
          <p:cNvCxnSpPr>
            <a:cxnSpLocks/>
          </p:cNvCxnSpPr>
          <p:nvPr/>
        </p:nvCxnSpPr>
        <p:spPr>
          <a:xfrm flipV="1">
            <a:off x="6761142" y="1850039"/>
            <a:ext cx="134818" cy="30086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92" name="Arc 91">
            <a:extLst>
              <a:ext uri="{FF2B5EF4-FFF2-40B4-BE49-F238E27FC236}">
                <a16:creationId xmlns:a16="http://schemas.microsoft.com/office/drawing/2014/main" id="{6B137E06-9972-4B2E-A8D3-D08F60ACE00B}"/>
              </a:ext>
            </a:extLst>
          </p:cNvPr>
          <p:cNvSpPr/>
          <p:nvPr/>
        </p:nvSpPr>
        <p:spPr>
          <a:xfrm>
            <a:off x="7580994" y="1524000"/>
            <a:ext cx="903982" cy="1209401"/>
          </a:xfrm>
          <a:prstGeom prst="arc">
            <a:avLst>
              <a:gd name="adj1" fmla="val 17262824"/>
              <a:gd name="adj2" fmla="val 0"/>
            </a:avLst>
          </a:prstGeom>
          <a:ln w="1905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93" name="Straight Arrow Connector 92">
            <a:extLst>
              <a:ext uri="{FF2B5EF4-FFF2-40B4-BE49-F238E27FC236}">
                <a16:creationId xmlns:a16="http://schemas.microsoft.com/office/drawing/2014/main" id="{9EAA3565-D685-4E38-B836-6E631C2B3DA6}"/>
              </a:ext>
            </a:extLst>
          </p:cNvPr>
          <p:cNvCxnSpPr>
            <a:cxnSpLocks/>
          </p:cNvCxnSpPr>
          <p:nvPr/>
        </p:nvCxnSpPr>
        <p:spPr>
          <a:xfrm flipV="1">
            <a:off x="6902310" y="2033744"/>
            <a:ext cx="53752" cy="119954"/>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06926760-3649-4361-9E4D-05A7BA030F9E}"/>
              </a:ext>
            </a:extLst>
          </p:cNvPr>
          <p:cNvSpPr txBox="1"/>
          <p:nvPr/>
        </p:nvSpPr>
        <p:spPr>
          <a:xfrm>
            <a:off x="4107309" y="3346737"/>
            <a:ext cx="1654620" cy="276999"/>
          </a:xfrm>
          <a:prstGeom prst="rect">
            <a:avLst/>
          </a:prstGeom>
          <a:noFill/>
        </p:spPr>
        <p:txBody>
          <a:bodyPr wrap="none" rtlCol="0">
            <a:spAutoFit/>
          </a:bodyPr>
          <a:lstStyle/>
          <a:p>
            <a:r>
              <a:rPr lang="en-US" altLang="ja-JP" sz="1200" dirty="0">
                <a:latin typeface="Lato Light" panose="020F0302020204030203" pitchFamily="34" charset="77"/>
              </a:rPr>
              <a:t>Piezoelectric material</a:t>
            </a:r>
            <a:endParaRPr kumimoji="1" lang="ja-JP" altLang="en-US" sz="1200" dirty="0">
              <a:latin typeface="Lato Light" panose="020F0302020204030203" pitchFamily="34" charset="77"/>
            </a:endParaRPr>
          </a:p>
        </p:txBody>
      </p:sp>
      <p:sp>
        <p:nvSpPr>
          <p:cNvPr id="97" name="TextBox 96">
            <a:extLst>
              <a:ext uri="{FF2B5EF4-FFF2-40B4-BE49-F238E27FC236}">
                <a16:creationId xmlns:a16="http://schemas.microsoft.com/office/drawing/2014/main" id="{B0B61474-EEC6-4766-9D26-FCE64C1401F5}"/>
              </a:ext>
            </a:extLst>
          </p:cNvPr>
          <p:cNvSpPr txBox="1"/>
          <p:nvPr/>
        </p:nvSpPr>
        <p:spPr>
          <a:xfrm>
            <a:off x="6405916" y="973156"/>
            <a:ext cx="710451" cy="276999"/>
          </a:xfrm>
          <a:prstGeom prst="rect">
            <a:avLst/>
          </a:prstGeom>
          <a:noFill/>
        </p:spPr>
        <p:txBody>
          <a:bodyPr wrap="none" rtlCol="0">
            <a:spAutoFit/>
          </a:bodyPr>
          <a:lstStyle/>
          <a:p>
            <a:r>
              <a:rPr lang="en-US" altLang="ja-JP" sz="1200" dirty="0">
                <a:latin typeface="Lato Light" panose="020F0302020204030203" pitchFamily="34" charset="77"/>
              </a:rPr>
              <a:t>Droplet</a:t>
            </a:r>
            <a:endParaRPr kumimoji="1" lang="ja-JP" altLang="en-US" sz="1200" dirty="0">
              <a:latin typeface="Lato Light" panose="020F0302020204030203" pitchFamily="34" charset="77"/>
            </a:endParaRPr>
          </a:p>
        </p:txBody>
      </p:sp>
      <p:sp>
        <p:nvSpPr>
          <p:cNvPr id="27" name="TextBox 26">
            <a:extLst>
              <a:ext uri="{FF2B5EF4-FFF2-40B4-BE49-F238E27FC236}">
                <a16:creationId xmlns:a16="http://schemas.microsoft.com/office/drawing/2014/main" id="{AA38FC28-AB68-40B9-89B7-E7B34CF75F90}"/>
              </a:ext>
            </a:extLst>
          </p:cNvPr>
          <p:cNvSpPr txBox="1"/>
          <p:nvPr/>
        </p:nvSpPr>
        <p:spPr>
          <a:xfrm>
            <a:off x="4026452" y="1534021"/>
            <a:ext cx="2032929" cy="461665"/>
          </a:xfrm>
          <a:prstGeom prst="rect">
            <a:avLst/>
          </a:prstGeom>
          <a:noFill/>
        </p:spPr>
        <p:txBody>
          <a:bodyPr wrap="none" rtlCol="0">
            <a:spAutoFit/>
          </a:bodyPr>
          <a:lstStyle/>
          <a:p>
            <a:r>
              <a:rPr lang="en-US" altLang="ja-JP" sz="1200" dirty="0">
                <a:latin typeface="Lato Light" panose="020F0302020204030203" pitchFamily="34" charset="77"/>
              </a:rPr>
              <a:t>Interdigital transducer (IDT)</a:t>
            </a:r>
            <a:br>
              <a:rPr lang="en-US" altLang="ja-JP" sz="1200" dirty="0">
                <a:latin typeface="Lato Light" panose="020F0302020204030203" pitchFamily="34" charset="77"/>
              </a:rPr>
            </a:br>
            <a:r>
              <a:rPr lang="en-US" altLang="ja-JP" sz="1200" dirty="0">
                <a:latin typeface="Lato Light" panose="020F0302020204030203" pitchFamily="34" charset="77"/>
              </a:rPr>
              <a:t> terminals</a:t>
            </a:r>
            <a:endParaRPr kumimoji="1" lang="ja-JP" altLang="en-US" sz="1200" dirty="0">
              <a:latin typeface="Lato Light" panose="020F0302020204030203" pitchFamily="34" charset="77"/>
            </a:endParaRPr>
          </a:p>
        </p:txBody>
      </p:sp>
    </p:spTree>
    <p:extLst>
      <p:ext uri="{BB962C8B-B14F-4D97-AF65-F5344CB8AC3E}">
        <p14:creationId xmlns:p14="http://schemas.microsoft.com/office/powerpoint/2010/main" val="207209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2A704FF-3952-4EC9-A0F6-82D73C1632A8}"/>
              </a:ext>
            </a:extLst>
          </p:cNvPr>
          <p:cNvPicPr>
            <a:picLocks noGrp="1" noChangeAspect="1"/>
          </p:cNvPicPr>
          <p:nvPr>
            <p:ph sz="quarter" idx="11"/>
          </p:nvPr>
        </p:nvPicPr>
        <p:blipFill rotWithShape="1">
          <a:blip r:embed="rId3"/>
          <a:srcRect l="12881" t="26803" r="12958" b="9458"/>
          <a:stretch/>
        </p:blipFill>
        <p:spPr>
          <a:xfrm>
            <a:off x="4707995" y="1330225"/>
            <a:ext cx="4270904" cy="2753693"/>
          </a:xfrm>
          <a:prstGeom prst="rect">
            <a:avLst/>
          </a:prstGeom>
        </p:spPr>
      </p:pic>
      <p:sp>
        <p:nvSpPr>
          <p:cNvPr id="4" name="Title 3">
            <a:extLst>
              <a:ext uri="{FF2B5EF4-FFF2-40B4-BE49-F238E27FC236}">
                <a16:creationId xmlns:a16="http://schemas.microsoft.com/office/drawing/2014/main" id="{79DBE8FB-E476-4ECD-AFDC-7832F123CE8B}"/>
              </a:ext>
            </a:extLst>
          </p:cNvPr>
          <p:cNvSpPr>
            <a:spLocks noGrp="1"/>
          </p:cNvSpPr>
          <p:nvPr>
            <p:ph type="title"/>
          </p:nvPr>
        </p:nvSpPr>
        <p:spPr/>
        <p:txBody>
          <a:bodyPr>
            <a:normAutofit/>
          </a:bodyPr>
          <a:lstStyle/>
          <a:p>
            <a:r>
              <a:rPr lang="en-US" altLang="ja-JP" dirty="0"/>
              <a:t>Configurations</a:t>
            </a:r>
            <a:endParaRPr kumimoji="1" lang="ja-JP" altLang="en-US" dirty="0"/>
          </a:p>
        </p:txBody>
      </p:sp>
      <p:sp>
        <p:nvSpPr>
          <p:cNvPr id="5" name="Content Placeholder 4">
            <a:extLst>
              <a:ext uri="{FF2B5EF4-FFF2-40B4-BE49-F238E27FC236}">
                <a16:creationId xmlns:a16="http://schemas.microsoft.com/office/drawing/2014/main" id="{B210D2AB-43EE-4060-B226-5CEE6BC49B7B}"/>
              </a:ext>
            </a:extLst>
          </p:cNvPr>
          <p:cNvSpPr>
            <a:spLocks noGrp="1"/>
          </p:cNvSpPr>
          <p:nvPr>
            <p:ph sz="half" idx="10"/>
          </p:nvPr>
        </p:nvSpPr>
        <p:spPr>
          <a:xfrm>
            <a:off x="457200" y="1619250"/>
            <a:ext cx="3824500" cy="3162300"/>
          </a:xfrm>
        </p:spPr>
        <p:txBody>
          <a:bodyPr>
            <a:normAutofit fontScale="85000" lnSpcReduction="20000"/>
          </a:bodyPr>
          <a:lstStyle/>
          <a:p>
            <a:r>
              <a:rPr lang="en-US" altLang="ja-JP" dirty="0">
                <a:solidFill>
                  <a:schemeClr val="tx1"/>
                </a:solidFill>
              </a:rPr>
              <a:t>128° YX-cut lithium </a:t>
            </a:r>
            <a:r>
              <a:rPr lang="en-US" altLang="ja-JP" dirty="0" err="1">
                <a:solidFill>
                  <a:schemeClr val="tx1"/>
                </a:solidFill>
              </a:rPr>
              <a:t>niobate</a:t>
            </a:r>
            <a:r>
              <a:rPr lang="en-US" altLang="ja-JP" dirty="0">
                <a:solidFill>
                  <a:schemeClr val="tx1"/>
                </a:solidFill>
              </a:rPr>
              <a:t> (LiNbO</a:t>
            </a:r>
            <a:r>
              <a:rPr lang="en-US" altLang="ja-JP" baseline="-25000" dirty="0">
                <a:solidFill>
                  <a:schemeClr val="tx1"/>
                </a:solidFill>
              </a:rPr>
              <a:t>3</a:t>
            </a:r>
            <a:r>
              <a:rPr lang="en-US" altLang="ja-JP" dirty="0">
                <a:solidFill>
                  <a:schemeClr val="tx1"/>
                </a:solidFill>
              </a:rPr>
              <a:t>) substrate</a:t>
            </a:r>
          </a:p>
          <a:p>
            <a:r>
              <a:rPr lang="en-US" altLang="ja-JP" dirty="0">
                <a:solidFill>
                  <a:schemeClr val="tx1"/>
                </a:solidFill>
              </a:rPr>
              <a:t>Water–glycerol mixture (90wt% glycerol):</a:t>
            </a:r>
          </a:p>
          <a:p>
            <a:pPr lvl="1"/>
            <a:r>
              <a:rPr lang="en-US" altLang="ja-JP" dirty="0">
                <a:solidFill>
                  <a:schemeClr val="tx1"/>
                </a:solidFill>
              </a:rPr>
              <a:t>Contact angle: 78°</a:t>
            </a:r>
          </a:p>
          <a:p>
            <a:pPr lvl="1"/>
            <a:r>
              <a:rPr lang="en-US" altLang="ja-JP" dirty="0">
                <a:solidFill>
                  <a:schemeClr val="tx1"/>
                </a:solidFill>
              </a:rPr>
              <a:t>Dynamic viscosity: ~200 times as viscous as water</a:t>
            </a:r>
          </a:p>
          <a:p>
            <a:pPr lvl="1"/>
            <a:r>
              <a:rPr lang="en-US" altLang="ja-JP" dirty="0">
                <a:solidFill>
                  <a:schemeClr val="tx1"/>
                </a:solidFill>
              </a:rPr>
              <a:t>Ratio of bulk viscosity to dynamic viscosity: 1.17 </a:t>
            </a:r>
          </a:p>
          <a:p>
            <a:pPr lvl="1"/>
            <a:r>
              <a:rPr lang="en-US" altLang="ja-JP" dirty="0">
                <a:solidFill>
                  <a:schemeClr val="tx1"/>
                </a:solidFill>
              </a:rPr>
              <a:t>Attenuation model: viscous</a:t>
            </a:r>
          </a:p>
          <a:p>
            <a:r>
              <a:rPr lang="en-US" altLang="ja-JP" dirty="0">
                <a:solidFill>
                  <a:schemeClr val="tx1"/>
                </a:solidFill>
              </a:rPr>
              <a:t>Perfectly matched layer (PML) for absorbing the wave energy to avoid spurious reflections</a:t>
            </a:r>
          </a:p>
          <a:p>
            <a:r>
              <a:rPr lang="en-US" altLang="ja-JP" dirty="0"/>
              <a:t>Symmetry condition is applied to the transversal boundaries. </a:t>
            </a:r>
          </a:p>
          <a:p>
            <a:r>
              <a:rPr lang="en-US" altLang="ja-JP" dirty="0">
                <a:solidFill>
                  <a:schemeClr val="tx1"/>
                </a:solidFill>
              </a:rPr>
              <a:t>Values are taken from the reference</a:t>
            </a:r>
            <a:r>
              <a:rPr lang="en-US" altLang="ja-JP" b="1" baseline="30000" dirty="0">
                <a:solidFill>
                  <a:schemeClr val="tx1"/>
                </a:solidFill>
                <a:latin typeface="Calibri" panose="020F0502020204030204" pitchFamily="34" charset="0"/>
                <a:cs typeface="Calibri" panose="020F0502020204030204" pitchFamily="34" charset="0"/>
              </a:rPr>
              <a:t> †</a:t>
            </a:r>
          </a:p>
          <a:p>
            <a:pPr marL="63500" indent="-55563">
              <a:buNone/>
            </a:pPr>
            <a:r>
              <a:rPr lang="en-US" altLang="ja-JP" sz="900" b="1" baseline="30000" dirty="0">
                <a:solidFill>
                  <a:schemeClr val="bg1">
                    <a:lumMod val="65000"/>
                  </a:schemeClr>
                </a:solidFill>
                <a:latin typeface="Calibri" panose="020F0502020204030204" pitchFamily="34" charset="0"/>
                <a:cs typeface="Calibri" panose="020F0502020204030204" pitchFamily="34" charset="0"/>
              </a:rPr>
              <a:t>†</a:t>
            </a:r>
            <a:r>
              <a:rPr lang="en-US" altLang="ja-JP" sz="900" b="1" spc="150" baseline="30000" dirty="0">
                <a:solidFill>
                  <a:schemeClr val="bg1">
                    <a:lumMod val="65000"/>
                  </a:schemeClr>
                </a:solidFill>
                <a:latin typeface="Calibri" panose="020F0502020204030204" pitchFamily="34" charset="0"/>
                <a:cs typeface="Calibri" panose="020F0502020204030204" pitchFamily="34" charset="0"/>
              </a:rPr>
              <a:t> </a:t>
            </a:r>
            <a:r>
              <a:rPr lang="en-US" altLang="ja-JP" sz="900" dirty="0">
                <a:solidFill>
                  <a:schemeClr val="bg1">
                    <a:lumMod val="65000"/>
                  </a:schemeClr>
                </a:solidFill>
                <a:latin typeface="Calibri" panose="020F0502020204030204" pitchFamily="34" charset="0"/>
                <a:cs typeface="Calibri" panose="020F0502020204030204" pitchFamily="34" charset="0"/>
              </a:rPr>
              <a:t>A. </a:t>
            </a:r>
            <a:r>
              <a:rPr lang="en-US" altLang="ja-JP" sz="900" dirty="0" err="1">
                <a:solidFill>
                  <a:schemeClr val="bg1">
                    <a:lumMod val="65000"/>
                  </a:schemeClr>
                </a:solidFill>
                <a:latin typeface="Calibri" panose="020F0502020204030204" pitchFamily="34" charset="0"/>
                <a:cs typeface="Calibri" panose="020F0502020204030204" pitchFamily="34" charset="0"/>
              </a:rPr>
              <a:t>Riaud</a:t>
            </a:r>
            <a:r>
              <a:rPr lang="en-US" altLang="ja-JP" sz="900" dirty="0">
                <a:solidFill>
                  <a:schemeClr val="bg1">
                    <a:lumMod val="65000"/>
                  </a:schemeClr>
                </a:solidFill>
                <a:latin typeface="Calibri" panose="020F0502020204030204" pitchFamily="34" charset="0"/>
                <a:cs typeface="Calibri" panose="020F0502020204030204" pitchFamily="34" charset="0"/>
              </a:rPr>
              <a:t> et al., “On the Influence of Viscosity and Caustics on Acoustic Streaming in Sessile Droplets: An Experimental and a Numerical Study with a Cost-Effective Method,” </a:t>
            </a:r>
            <a:r>
              <a:rPr lang="en-US" altLang="ja-JP" sz="900" i="1" dirty="0">
                <a:solidFill>
                  <a:schemeClr val="bg1">
                    <a:lumMod val="65000"/>
                  </a:schemeClr>
                </a:solidFill>
                <a:latin typeface="Calibri" panose="020F0502020204030204" pitchFamily="34" charset="0"/>
                <a:cs typeface="Calibri" panose="020F0502020204030204" pitchFamily="34" charset="0"/>
              </a:rPr>
              <a:t>Journal of Fluid Mechanics</a:t>
            </a:r>
            <a:r>
              <a:rPr lang="en-US" altLang="ja-JP" sz="900" dirty="0">
                <a:solidFill>
                  <a:schemeClr val="bg1">
                    <a:lumMod val="65000"/>
                  </a:schemeClr>
                </a:solidFill>
                <a:latin typeface="Calibri" panose="020F0502020204030204" pitchFamily="34" charset="0"/>
                <a:cs typeface="Calibri" panose="020F0502020204030204" pitchFamily="34" charset="0"/>
              </a:rPr>
              <a:t>, vol. 821, pp. 384–420, 2017.</a:t>
            </a:r>
            <a:br>
              <a:rPr lang="en-US" altLang="ja-JP" dirty="0"/>
            </a:br>
            <a:endParaRPr lang="en-US" altLang="ja-JP" dirty="0"/>
          </a:p>
        </p:txBody>
      </p:sp>
      <p:sp>
        <p:nvSpPr>
          <p:cNvPr id="32" name="TextBox 31">
            <a:extLst>
              <a:ext uri="{FF2B5EF4-FFF2-40B4-BE49-F238E27FC236}">
                <a16:creationId xmlns:a16="http://schemas.microsoft.com/office/drawing/2014/main" id="{BAFF37BC-4892-4829-9FF8-4F64EDBE5D9E}"/>
              </a:ext>
            </a:extLst>
          </p:cNvPr>
          <p:cNvSpPr txBox="1"/>
          <p:nvPr/>
        </p:nvSpPr>
        <p:spPr>
          <a:xfrm>
            <a:off x="6497609" y="1968625"/>
            <a:ext cx="1745991" cy="461665"/>
          </a:xfrm>
          <a:prstGeom prst="rect">
            <a:avLst/>
          </a:prstGeom>
          <a:noFill/>
        </p:spPr>
        <p:txBody>
          <a:bodyPr wrap="none" rtlCol="0">
            <a:spAutoFit/>
          </a:bodyPr>
          <a:lstStyle/>
          <a:p>
            <a:r>
              <a:rPr kumimoji="1" lang="en-US" altLang="ja-JP" sz="1200" dirty="0">
                <a:latin typeface="Lato Light" panose="020F0302020204030203" pitchFamily="34" charset="77"/>
              </a:rPr>
              <a:t>Water–glycerol mixture</a:t>
            </a:r>
            <a:br>
              <a:rPr kumimoji="1" lang="en-US" altLang="ja-JP" sz="1200" dirty="0">
                <a:latin typeface="Lato Light" panose="020F0302020204030203" pitchFamily="34" charset="77"/>
              </a:rPr>
            </a:br>
            <a:endParaRPr kumimoji="1" lang="ja-JP" altLang="en-US" sz="1200" dirty="0">
              <a:latin typeface="Lato Light" panose="020F0302020204030203" pitchFamily="34" charset="77"/>
            </a:endParaRPr>
          </a:p>
        </p:txBody>
      </p:sp>
      <p:sp>
        <p:nvSpPr>
          <p:cNvPr id="33" name="TextBox 32">
            <a:extLst>
              <a:ext uri="{FF2B5EF4-FFF2-40B4-BE49-F238E27FC236}">
                <a16:creationId xmlns:a16="http://schemas.microsoft.com/office/drawing/2014/main" id="{C81BAA47-CD64-4CA1-8470-AC11F322C478}"/>
              </a:ext>
            </a:extLst>
          </p:cNvPr>
          <p:cNvSpPr txBox="1"/>
          <p:nvPr/>
        </p:nvSpPr>
        <p:spPr>
          <a:xfrm>
            <a:off x="6744146" y="2858802"/>
            <a:ext cx="1366080" cy="276999"/>
          </a:xfrm>
          <a:prstGeom prst="rect">
            <a:avLst/>
          </a:prstGeom>
          <a:noFill/>
        </p:spPr>
        <p:txBody>
          <a:bodyPr wrap="none" rtlCol="0">
            <a:spAutoFit/>
          </a:bodyPr>
          <a:lstStyle/>
          <a:p>
            <a:r>
              <a:rPr kumimoji="1" lang="en-US" altLang="ja-JP" sz="1200" dirty="0">
                <a:latin typeface="Lato Light" panose="020F0302020204030203" pitchFamily="34" charset="77"/>
              </a:rPr>
              <a:t>LiNbO</a:t>
            </a:r>
            <a:r>
              <a:rPr kumimoji="1" lang="en-US" altLang="ja-JP" sz="1200" baseline="-25000" dirty="0">
                <a:latin typeface="Lato Light" panose="020F0302020204030203" pitchFamily="34" charset="77"/>
              </a:rPr>
              <a:t>3</a:t>
            </a:r>
            <a:r>
              <a:rPr kumimoji="1" lang="en-US" altLang="ja-JP" sz="1200" dirty="0">
                <a:latin typeface="Lato Light" panose="020F0302020204030203" pitchFamily="34" charset="77"/>
              </a:rPr>
              <a:t> substrate</a:t>
            </a:r>
            <a:endParaRPr kumimoji="1" lang="ja-JP" altLang="en-US" sz="1200" dirty="0">
              <a:latin typeface="Lato Light" panose="020F0302020204030203" pitchFamily="34" charset="77"/>
            </a:endParaRPr>
          </a:p>
        </p:txBody>
      </p:sp>
      <p:sp>
        <p:nvSpPr>
          <p:cNvPr id="37" name="TextBox 36">
            <a:extLst>
              <a:ext uri="{FF2B5EF4-FFF2-40B4-BE49-F238E27FC236}">
                <a16:creationId xmlns:a16="http://schemas.microsoft.com/office/drawing/2014/main" id="{E58E8FBE-AA2C-42DD-86DE-EC4D40B359EC}"/>
              </a:ext>
            </a:extLst>
          </p:cNvPr>
          <p:cNvSpPr txBox="1"/>
          <p:nvPr/>
        </p:nvSpPr>
        <p:spPr>
          <a:xfrm>
            <a:off x="6516216" y="1029965"/>
            <a:ext cx="2168897" cy="461665"/>
          </a:xfrm>
          <a:prstGeom prst="rect">
            <a:avLst/>
          </a:prstGeom>
          <a:noFill/>
        </p:spPr>
        <p:txBody>
          <a:bodyPr wrap="square" rtlCol="0">
            <a:spAutoFit/>
          </a:bodyPr>
          <a:lstStyle/>
          <a:p>
            <a:pPr algn="r"/>
            <a:r>
              <a:rPr kumimoji="1" lang="en-US" altLang="ja-JP" sz="1200" dirty="0">
                <a:solidFill>
                  <a:schemeClr val="accent3"/>
                </a:solidFill>
                <a:latin typeface="Lato Light" panose="020F0302020204030203" pitchFamily="34" charset="77"/>
              </a:rPr>
              <a:t>Sound soft boundary </a:t>
            </a:r>
            <a:br>
              <a:rPr kumimoji="1" lang="en-US" altLang="ja-JP" sz="1200" dirty="0">
                <a:solidFill>
                  <a:schemeClr val="accent3"/>
                </a:solidFill>
                <a:latin typeface="Lato Light" panose="020F0302020204030203" pitchFamily="34" charset="77"/>
              </a:rPr>
            </a:br>
            <a:r>
              <a:rPr kumimoji="1" lang="en-US" altLang="ja-JP" sz="1200" dirty="0">
                <a:solidFill>
                  <a:schemeClr val="accent3"/>
                </a:solidFill>
                <a:latin typeface="Lato Light" panose="020F0302020204030203" pitchFamily="34" charset="77"/>
              </a:rPr>
              <a:t>(</a:t>
            </a:r>
            <a:r>
              <a:rPr kumimoji="1" lang="en-US" altLang="ja-JP" sz="1200" i="1" dirty="0">
                <a:solidFill>
                  <a:schemeClr val="accent3"/>
                </a:solidFill>
                <a:latin typeface="Lato Light" panose="020F0302020204030203" pitchFamily="34" charset="77"/>
              </a:rPr>
              <a:t>p</a:t>
            </a:r>
            <a:r>
              <a:rPr kumimoji="1" lang="en-US" altLang="ja-JP" sz="1200" dirty="0">
                <a:solidFill>
                  <a:schemeClr val="accent3"/>
                </a:solidFill>
                <a:latin typeface="Lato Light" panose="020F0302020204030203" pitchFamily="34" charset="77"/>
              </a:rPr>
              <a:t> = 0)</a:t>
            </a:r>
            <a:endParaRPr kumimoji="1" lang="ja-JP" altLang="en-US" sz="1200" dirty="0">
              <a:solidFill>
                <a:schemeClr val="accent3"/>
              </a:solidFill>
              <a:latin typeface="Lato Light" panose="020F0302020204030203" pitchFamily="34" charset="77"/>
            </a:endParaRPr>
          </a:p>
        </p:txBody>
      </p:sp>
      <p:sp>
        <p:nvSpPr>
          <p:cNvPr id="15" name="Arc 14">
            <a:extLst>
              <a:ext uri="{FF2B5EF4-FFF2-40B4-BE49-F238E27FC236}">
                <a16:creationId xmlns:a16="http://schemas.microsoft.com/office/drawing/2014/main" id="{61751239-1F58-48D6-9A41-23E707B10783}"/>
              </a:ext>
            </a:extLst>
          </p:cNvPr>
          <p:cNvSpPr/>
          <p:nvPr/>
        </p:nvSpPr>
        <p:spPr>
          <a:xfrm>
            <a:off x="6336676" y="1370992"/>
            <a:ext cx="2467030" cy="2467030"/>
          </a:xfrm>
          <a:prstGeom prst="arc">
            <a:avLst>
              <a:gd name="adj1" fmla="val 11668694"/>
              <a:gd name="adj2" fmla="val 18654218"/>
            </a:avLst>
          </a:prstGeom>
          <a:ln w="127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1" name="TextBox 20">
            <a:extLst>
              <a:ext uri="{FF2B5EF4-FFF2-40B4-BE49-F238E27FC236}">
                <a16:creationId xmlns:a16="http://schemas.microsoft.com/office/drawing/2014/main" id="{4BB996C2-1DCB-443C-9B5F-80642A768EE6}"/>
              </a:ext>
            </a:extLst>
          </p:cNvPr>
          <p:cNvSpPr txBox="1"/>
          <p:nvPr/>
        </p:nvSpPr>
        <p:spPr>
          <a:xfrm rot="5400000">
            <a:off x="5571942" y="3333686"/>
            <a:ext cx="498855" cy="276999"/>
          </a:xfrm>
          <a:prstGeom prst="rect">
            <a:avLst/>
          </a:prstGeom>
          <a:noFill/>
        </p:spPr>
        <p:txBody>
          <a:bodyPr wrap="none" rtlCol="0">
            <a:spAutoFit/>
          </a:bodyPr>
          <a:lstStyle/>
          <a:p>
            <a:r>
              <a:rPr kumimoji="1" lang="en-US" altLang="ja-JP" sz="1200" dirty="0">
                <a:latin typeface="Lato Light" panose="020F0302020204030203" pitchFamily="34" charset="77"/>
              </a:rPr>
              <a:t>PML</a:t>
            </a:r>
            <a:endParaRPr kumimoji="1" lang="ja-JP" altLang="en-US" sz="1200" dirty="0">
              <a:latin typeface="Lato Light" panose="020F0302020204030203" pitchFamily="34" charset="77"/>
            </a:endParaRPr>
          </a:p>
        </p:txBody>
      </p:sp>
      <p:sp>
        <p:nvSpPr>
          <p:cNvPr id="22" name="TextBox 21">
            <a:extLst>
              <a:ext uri="{FF2B5EF4-FFF2-40B4-BE49-F238E27FC236}">
                <a16:creationId xmlns:a16="http://schemas.microsoft.com/office/drawing/2014/main" id="{3461E140-5840-492E-9D8F-1400F10C23E4}"/>
              </a:ext>
            </a:extLst>
          </p:cNvPr>
          <p:cNvSpPr txBox="1"/>
          <p:nvPr/>
        </p:nvSpPr>
        <p:spPr>
          <a:xfrm rot="5400000">
            <a:off x="8523246" y="2354315"/>
            <a:ext cx="498855" cy="276999"/>
          </a:xfrm>
          <a:prstGeom prst="rect">
            <a:avLst/>
          </a:prstGeom>
          <a:noFill/>
        </p:spPr>
        <p:txBody>
          <a:bodyPr wrap="none" rtlCol="0">
            <a:spAutoFit/>
          </a:bodyPr>
          <a:lstStyle/>
          <a:p>
            <a:r>
              <a:rPr kumimoji="1" lang="en-US" altLang="ja-JP" sz="1200" dirty="0">
                <a:latin typeface="Lato Light" panose="020F0302020204030203" pitchFamily="34" charset="77"/>
              </a:rPr>
              <a:t>PML</a:t>
            </a:r>
            <a:endParaRPr kumimoji="1" lang="ja-JP" altLang="en-US" sz="1200" dirty="0">
              <a:latin typeface="Lato Light" panose="020F0302020204030203" pitchFamily="34" charset="77"/>
            </a:endParaRPr>
          </a:p>
        </p:txBody>
      </p:sp>
      <p:cxnSp>
        <p:nvCxnSpPr>
          <p:cNvPr id="24" name="Straight Connector 23">
            <a:extLst>
              <a:ext uri="{FF2B5EF4-FFF2-40B4-BE49-F238E27FC236}">
                <a16:creationId xmlns:a16="http://schemas.microsoft.com/office/drawing/2014/main" id="{B179C04D-2A1A-4119-9461-0482CA425CC4}"/>
              </a:ext>
            </a:extLst>
          </p:cNvPr>
          <p:cNvCxnSpPr>
            <a:cxnSpLocks/>
          </p:cNvCxnSpPr>
          <p:nvPr/>
        </p:nvCxnSpPr>
        <p:spPr>
          <a:xfrm flipV="1">
            <a:off x="5710666" y="2997302"/>
            <a:ext cx="3126441" cy="108879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2A3EA96-AE27-4C2D-9FDF-AE96047E716F}"/>
              </a:ext>
            </a:extLst>
          </p:cNvPr>
          <p:cNvSpPr txBox="1"/>
          <p:nvPr/>
        </p:nvSpPr>
        <p:spPr>
          <a:xfrm>
            <a:off x="5574921" y="4074027"/>
            <a:ext cx="1845377" cy="276999"/>
          </a:xfrm>
          <a:prstGeom prst="rect">
            <a:avLst/>
          </a:prstGeom>
          <a:noFill/>
        </p:spPr>
        <p:txBody>
          <a:bodyPr wrap="none" rtlCol="0">
            <a:spAutoFit/>
          </a:bodyPr>
          <a:lstStyle/>
          <a:p>
            <a:r>
              <a:rPr kumimoji="1" lang="en-US" altLang="ja-JP" sz="1200" dirty="0">
                <a:solidFill>
                  <a:schemeClr val="accent2"/>
                </a:solidFill>
                <a:latin typeface="Lato Light" panose="020F0302020204030203" pitchFamily="34" charset="77"/>
              </a:rPr>
              <a:t>Low-reflecting boundary</a:t>
            </a:r>
            <a:endParaRPr kumimoji="1" lang="ja-JP" altLang="en-US" sz="1200" dirty="0">
              <a:solidFill>
                <a:schemeClr val="accent2"/>
              </a:solidFill>
              <a:latin typeface="Lato Light" panose="020F0302020204030203" pitchFamily="34" charset="77"/>
            </a:endParaRPr>
          </a:p>
        </p:txBody>
      </p:sp>
    </p:spTree>
    <p:extLst>
      <p:ext uri="{BB962C8B-B14F-4D97-AF65-F5344CB8AC3E}">
        <p14:creationId xmlns:p14="http://schemas.microsoft.com/office/powerpoint/2010/main" val="1945016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3AF2DA-57E7-40E1-8A3F-D1147207D386}"/>
              </a:ext>
            </a:extLst>
          </p:cNvPr>
          <p:cNvSpPr>
            <a:spLocks noGrp="1"/>
          </p:cNvSpPr>
          <p:nvPr>
            <p:ph type="title"/>
          </p:nvPr>
        </p:nvSpPr>
        <p:spPr>
          <a:xfrm>
            <a:off x="457199" y="979562"/>
            <a:ext cx="3200399" cy="800100"/>
          </a:xfrm>
        </p:spPr>
        <p:txBody>
          <a:bodyPr/>
          <a:lstStyle/>
          <a:p>
            <a:r>
              <a:rPr lang="en-US" dirty="0"/>
              <a:t>Model Setup</a:t>
            </a:r>
          </a:p>
        </p:txBody>
      </p:sp>
      <p:sp>
        <p:nvSpPr>
          <p:cNvPr id="4" name="Content Placeholder 3">
            <a:extLst>
              <a:ext uri="{FF2B5EF4-FFF2-40B4-BE49-F238E27FC236}">
                <a16:creationId xmlns:a16="http://schemas.microsoft.com/office/drawing/2014/main" id="{99BFCB49-8D2B-486A-92C3-E4D1D4DE44F0}"/>
              </a:ext>
            </a:extLst>
          </p:cNvPr>
          <p:cNvSpPr>
            <a:spLocks noGrp="1"/>
          </p:cNvSpPr>
          <p:nvPr>
            <p:ph sz="half" idx="10"/>
          </p:nvPr>
        </p:nvSpPr>
        <p:spPr>
          <a:xfrm>
            <a:off x="457200" y="1779662"/>
            <a:ext cx="3754760" cy="3096344"/>
          </a:xfrm>
        </p:spPr>
        <p:txBody>
          <a:bodyPr>
            <a:normAutofit/>
          </a:bodyPr>
          <a:lstStyle/>
          <a:p>
            <a:pPr marL="0" indent="0">
              <a:buNone/>
            </a:pPr>
            <a:r>
              <a:rPr lang="en-US" sz="1200" dirty="0"/>
              <a:t>The LiNbO</a:t>
            </a:r>
            <a:r>
              <a:rPr lang="en-US" sz="1200" baseline="-25000" dirty="0"/>
              <a:t>3</a:t>
            </a:r>
            <a:r>
              <a:rPr lang="en-US" sz="1200" dirty="0"/>
              <a:t> substrate is modeled by using the </a:t>
            </a:r>
            <a:r>
              <a:rPr lang="en-US" sz="1200" i="1" dirty="0"/>
              <a:t>Piezoelectricity</a:t>
            </a:r>
            <a:r>
              <a:rPr lang="en-US" sz="1200" dirty="0"/>
              <a:t> interface to couple electrostatics and solid mechanics. A low-reflecting boundary is used for damping of the P and S waves.  </a:t>
            </a:r>
          </a:p>
          <a:p>
            <a:pPr marL="0" indent="0">
              <a:buNone/>
            </a:pPr>
            <a:r>
              <a:rPr lang="en-US" sz="1200" dirty="0"/>
              <a:t>The acoustic streaming in the water–glycerol mixture is modeled with the </a:t>
            </a:r>
            <a:r>
              <a:rPr lang="en-US" sz="1200" i="1" dirty="0"/>
              <a:t>Acoustic</a:t>
            </a:r>
            <a:r>
              <a:rPr lang="en-US" sz="1200" dirty="0"/>
              <a:t> </a:t>
            </a:r>
            <a:r>
              <a:rPr lang="en-US" sz="1200" i="1" dirty="0"/>
              <a:t>Streaming Domain Coupling</a:t>
            </a:r>
            <a:r>
              <a:rPr lang="en-US" sz="1200" dirty="0"/>
              <a:t> </a:t>
            </a:r>
            <a:r>
              <a:rPr lang="en-US" sz="1200" dirty="0" err="1"/>
              <a:t>multiphysics</a:t>
            </a:r>
            <a:r>
              <a:rPr lang="en-US" sz="1200" dirty="0"/>
              <a:t> node to couple the acoustics and fluid flow. A sound soft boundary assigns a pressure of zero at the droplet–air boundary.</a:t>
            </a:r>
          </a:p>
        </p:txBody>
      </p:sp>
      <p:pic>
        <p:nvPicPr>
          <p:cNvPr id="2" name="Picture 1">
            <a:extLst>
              <a:ext uri="{FF2B5EF4-FFF2-40B4-BE49-F238E27FC236}">
                <a16:creationId xmlns:a16="http://schemas.microsoft.com/office/drawing/2014/main" id="{F02CC0C2-BDF4-4640-A3C3-C719C4397CD4}"/>
              </a:ext>
            </a:extLst>
          </p:cNvPr>
          <p:cNvPicPr>
            <a:picLocks noChangeAspect="1"/>
          </p:cNvPicPr>
          <p:nvPr/>
        </p:nvPicPr>
        <p:blipFill rotWithShape="1">
          <a:blip r:embed="rId2"/>
          <a:srcRect b="17157"/>
          <a:stretch/>
        </p:blipFill>
        <p:spPr>
          <a:xfrm>
            <a:off x="4644008" y="563674"/>
            <a:ext cx="2551532" cy="4579826"/>
          </a:xfrm>
          <a:prstGeom prst="rect">
            <a:avLst/>
          </a:prstGeom>
        </p:spPr>
      </p:pic>
    </p:spTree>
    <p:extLst>
      <p:ext uri="{BB962C8B-B14F-4D97-AF65-F5344CB8AC3E}">
        <p14:creationId xmlns:p14="http://schemas.microsoft.com/office/powerpoint/2010/main" val="1831423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4EAE6-66BE-A3FF-734F-B4711FA0C6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49BC88-B011-03CB-124F-230E2DDF9E45}"/>
              </a:ext>
            </a:extLst>
          </p:cNvPr>
          <p:cNvSpPr>
            <a:spLocks noGrp="1"/>
          </p:cNvSpPr>
          <p:nvPr>
            <p:ph type="title"/>
          </p:nvPr>
        </p:nvSpPr>
        <p:spPr/>
        <p:txBody>
          <a:bodyPr/>
          <a:lstStyle/>
          <a:p>
            <a:r>
              <a:rPr kumimoji="1" lang="en-US" altLang="ja-JP" dirty="0"/>
              <a:t>Mesh and Solver</a:t>
            </a:r>
            <a:endParaRPr kumimoji="1" lang="ja-JP" altLang="en-US" dirty="0"/>
          </a:p>
        </p:txBody>
      </p:sp>
      <p:sp>
        <p:nvSpPr>
          <p:cNvPr id="4" name="Content Placeholder 3">
            <a:extLst>
              <a:ext uri="{FF2B5EF4-FFF2-40B4-BE49-F238E27FC236}">
                <a16:creationId xmlns:a16="http://schemas.microsoft.com/office/drawing/2014/main" id="{E83259FA-AEFC-0440-E24A-15258A8EB70D}"/>
              </a:ext>
            </a:extLst>
          </p:cNvPr>
          <p:cNvSpPr>
            <a:spLocks noGrp="1"/>
          </p:cNvSpPr>
          <p:nvPr>
            <p:ph sz="half" idx="10"/>
          </p:nvPr>
        </p:nvSpPr>
        <p:spPr>
          <a:xfrm>
            <a:off x="457200" y="1619250"/>
            <a:ext cx="3250704" cy="3162300"/>
          </a:xfrm>
        </p:spPr>
        <p:txBody>
          <a:bodyPr>
            <a:normAutofit lnSpcReduction="10000"/>
          </a:bodyPr>
          <a:lstStyle/>
          <a:p>
            <a:pPr>
              <a:lnSpc>
                <a:spcPct val="110000"/>
              </a:lnSpc>
            </a:pPr>
            <a:r>
              <a:rPr lang="en-US" altLang="ja-JP" dirty="0"/>
              <a:t>The geometry is constructed using an assembly. Paired coupling conditions can be used, and a nonconforming mesh can be set up to reduce the model size.</a:t>
            </a:r>
          </a:p>
          <a:p>
            <a:pPr>
              <a:lnSpc>
                <a:spcPct val="110000"/>
              </a:lnSpc>
            </a:pPr>
            <a:r>
              <a:rPr lang="en-US" altLang="ja-JP" dirty="0"/>
              <a:t>An iterative GMRES</a:t>
            </a:r>
            <a:r>
              <a:rPr lang="en-US" altLang="ja-JP" sz="1100" baseline="60000" dirty="0"/>
              <a:t>1</a:t>
            </a:r>
            <a:r>
              <a:rPr lang="en-US" altLang="ja-JP" dirty="0"/>
              <a:t> solver is used, with a GMG</a:t>
            </a:r>
            <a:r>
              <a:rPr lang="en-US" altLang="ja-JP" sz="1100" baseline="60000" dirty="0"/>
              <a:t>2</a:t>
            </a:r>
            <a:r>
              <a:rPr lang="en-US" altLang="ja-JP" dirty="0"/>
              <a:t> preconditioner (with a shifted Laplace contribution) for the pressure degrees of freedom (DOFs) and a direct preconditioner for the displacement and potential DOFs.</a:t>
            </a:r>
          </a:p>
          <a:p>
            <a:pPr>
              <a:lnSpc>
                <a:spcPct val="110000"/>
              </a:lnSpc>
            </a:pPr>
            <a:r>
              <a:rPr lang="en-US" altLang="ja-JP" dirty="0"/>
              <a:t>The model solves in about</a:t>
            </a:r>
            <a:br>
              <a:rPr lang="en-US" altLang="ja-JP" dirty="0"/>
            </a:br>
            <a:r>
              <a:rPr lang="en-US" altLang="ja-JP" dirty="0"/>
              <a:t>2 h 30 m using 115 GB of RAM.</a:t>
            </a:r>
          </a:p>
        </p:txBody>
      </p:sp>
      <p:pic>
        <p:nvPicPr>
          <p:cNvPr id="6" name="Picture 5">
            <a:extLst>
              <a:ext uri="{FF2B5EF4-FFF2-40B4-BE49-F238E27FC236}">
                <a16:creationId xmlns:a16="http://schemas.microsoft.com/office/drawing/2014/main" id="{BB6C7ACC-6ADD-3631-6C4F-7125651ECAD8}"/>
              </a:ext>
            </a:extLst>
          </p:cNvPr>
          <p:cNvPicPr>
            <a:picLocks noChangeAspect="1"/>
          </p:cNvPicPr>
          <p:nvPr/>
        </p:nvPicPr>
        <p:blipFill>
          <a:blip r:embed="rId2"/>
          <a:stretch>
            <a:fillRect/>
          </a:stretch>
        </p:blipFill>
        <p:spPr>
          <a:xfrm>
            <a:off x="4145686" y="1347614"/>
            <a:ext cx="4555468" cy="2736304"/>
          </a:xfrm>
          <a:prstGeom prst="rect">
            <a:avLst/>
          </a:prstGeom>
        </p:spPr>
      </p:pic>
      <p:sp>
        <p:nvSpPr>
          <p:cNvPr id="7" name="Text Placeholder 4">
            <a:extLst>
              <a:ext uri="{FF2B5EF4-FFF2-40B4-BE49-F238E27FC236}">
                <a16:creationId xmlns:a16="http://schemas.microsoft.com/office/drawing/2014/main" id="{6F83E559-DB64-257F-3A1F-9A7F51960923}"/>
              </a:ext>
            </a:extLst>
          </p:cNvPr>
          <p:cNvSpPr>
            <a:spLocks noGrp="1"/>
          </p:cNvSpPr>
          <p:nvPr>
            <p:ph type="body" sz="quarter" idx="12"/>
          </p:nvPr>
        </p:nvSpPr>
        <p:spPr>
          <a:xfrm>
            <a:off x="4145686" y="4227934"/>
            <a:ext cx="4026714" cy="432048"/>
          </a:xfrm>
        </p:spPr>
        <p:txBody>
          <a:bodyPr>
            <a:normAutofit/>
          </a:bodyPr>
          <a:lstStyle/>
          <a:p>
            <a:r>
              <a:rPr lang="en-US" dirty="0"/>
              <a:t>Nonconforming mesh using a structured approach in the solid (piezoelectric material) and a free tetrahedral mesh in the fluid.</a:t>
            </a:r>
          </a:p>
        </p:txBody>
      </p:sp>
      <p:sp>
        <p:nvSpPr>
          <p:cNvPr id="3" name="TextBox 2">
            <a:extLst>
              <a:ext uri="{FF2B5EF4-FFF2-40B4-BE49-F238E27FC236}">
                <a16:creationId xmlns:a16="http://schemas.microsoft.com/office/drawing/2014/main" id="{956FAD67-057F-489D-ACE8-849716FB7E49}"/>
              </a:ext>
            </a:extLst>
          </p:cNvPr>
          <p:cNvSpPr txBox="1"/>
          <p:nvPr/>
        </p:nvSpPr>
        <p:spPr>
          <a:xfrm>
            <a:off x="372598" y="4851984"/>
            <a:ext cx="2831250" cy="200055"/>
          </a:xfrm>
          <a:prstGeom prst="rect">
            <a:avLst/>
          </a:prstGeom>
          <a:noFill/>
        </p:spPr>
        <p:txBody>
          <a:bodyPr wrap="square" rtlCol="0">
            <a:spAutoFit/>
          </a:bodyPr>
          <a:lstStyle/>
          <a:p>
            <a:r>
              <a:rPr lang="en-US" sz="700" baseline="30000" dirty="0">
                <a:solidFill>
                  <a:schemeClr val="bg1">
                    <a:lumMod val="65000"/>
                  </a:schemeClr>
                </a:solidFill>
              </a:rPr>
              <a:t>1 </a:t>
            </a:r>
            <a:r>
              <a:rPr lang="en-US" sz="700" dirty="0">
                <a:solidFill>
                  <a:schemeClr val="bg1">
                    <a:lumMod val="65000"/>
                  </a:schemeClr>
                </a:solidFill>
              </a:rPr>
              <a:t>GMRES = general minimum residual    </a:t>
            </a:r>
            <a:r>
              <a:rPr lang="en-US" sz="700" baseline="30000" dirty="0">
                <a:solidFill>
                  <a:schemeClr val="bg1">
                    <a:lumMod val="65000"/>
                  </a:schemeClr>
                </a:solidFill>
              </a:rPr>
              <a:t>2 </a:t>
            </a:r>
            <a:r>
              <a:rPr lang="en-US" sz="700" dirty="0">
                <a:solidFill>
                  <a:schemeClr val="bg1">
                    <a:lumMod val="65000"/>
                  </a:schemeClr>
                </a:solidFill>
              </a:rPr>
              <a:t>GMG = geometric multigrid</a:t>
            </a:r>
          </a:p>
        </p:txBody>
      </p:sp>
    </p:spTree>
    <p:extLst>
      <p:ext uri="{BB962C8B-B14F-4D97-AF65-F5344CB8AC3E}">
        <p14:creationId xmlns:p14="http://schemas.microsoft.com/office/powerpoint/2010/main" val="1232054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a:extLst>
              <a:ext uri="{FF2B5EF4-FFF2-40B4-BE49-F238E27FC236}">
                <a16:creationId xmlns:a16="http://schemas.microsoft.com/office/drawing/2014/main" id="{985168FD-5E08-4A02-8208-5248E0AA42A6}"/>
              </a:ext>
            </a:extLst>
          </p:cNvPr>
          <p:cNvPicPr>
            <a:picLocks noGrp="1" noChangeAspect="1"/>
          </p:cNvPicPr>
          <p:nvPr>
            <p:ph sz="quarter" idx="11"/>
          </p:nvPr>
        </p:nvPicPr>
        <p:blipFill rotWithShape="1">
          <a:blip r:embed="rId2"/>
          <a:srcRect r="16563"/>
          <a:stretch/>
        </p:blipFill>
        <p:spPr>
          <a:xfrm>
            <a:off x="3347864" y="128206"/>
            <a:ext cx="5580112" cy="5015294"/>
          </a:xfrm>
          <a:prstGeom prst="rect">
            <a:avLst/>
          </a:prstGeom>
        </p:spPr>
      </p:pic>
      <p:sp>
        <p:nvSpPr>
          <p:cNvPr id="2" name="Title 1">
            <a:extLst>
              <a:ext uri="{FF2B5EF4-FFF2-40B4-BE49-F238E27FC236}">
                <a16:creationId xmlns:a16="http://schemas.microsoft.com/office/drawing/2014/main" id="{A412240C-479D-4DA0-B2A9-80A9F1FB4183}"/>
              </a:ext>
            </a:extLst>
          </p:cNvPr>
          <p:cNvSpPr>
            <a:spLocks noGrp="1"/>
          </p:cNvSpPr>
          <p:nvPr>
            <p:ph type="title"/>
          </p:nvPr>
        </p:nvSpPr>
        <p:spPr/>
        <p:txBody>
          <a:bodyPr/>
          <a:lstStyle/>
          <a:p>
            <a:r>
              <a:rPr kumimoji="1" lang="en-US" altLang="ja-JP" dirty="0"/>
              <a:t>Results —</a:t>
            </a:r>
            <a:br>
              <a:rPr kumimoji="1" lang="en-US" altLang="ja-JP" dirty="0"/>
            </a:br>
            <a:r>
              <a:rPr kumimoji="1" lang="en-US" altLang="ja-JP" dirty="0"/>
              <a:t>Frequency Domain</a:t>
            </a:r>
            <a:endParaRPr kumimoji="1" lang="ja-JP" altLang="en-US" dirty="0"/>
          </a:p>
        </p:txBody>
      </p:sp>
      <p:sp>
        <p:nvSpPr>
          <p:cNvPr id="4" name="Content Placeholder 3">
            <a:extLst>
              <a:ext uri="{FF2B5EF4-FFF2-40B4-BE49-F238E27FC236}">
                <a16:creationId xmlns:a16="http://schemas.microsoft.com/office/drawing/2014/main" id="{81D2D4CB-25C9-4D2C-9D1F-C1A85E9702FE}"/>
              </a:ext>
            </a:extLst>
          </p:cNvPr>
          <p:cNvSpPr>
            <a:spLocks noGrp="1"/>
          </p:cNvSpPr>
          <p:nvPr>
            <p:ph sz="half" idx="10"/>
          </p:nvPr>
        </p:nvSpPr>
        <p:spPr/>
        <p:txBody>
          <a:bodyPr>
            <a:normAutofit/>
          </a:bodyPr>
          <a:lstStyle/>
          <a:p>
            <a:r>
              <a:rPr lang="en-US" altLang="ja-JP" dirty="0"/>
              <a:t>SAWs propagate in both directions but are attenuated in one direction</a:t>
            </a:r>
            <a:r>
              <a:rPr kumimoji="1" lang="en-US" altLang="ja-JP" dirty="0"/>
              <a:t> due to the PML.</a:t>
            </a:r>
          </a:p>
          <a:p>
            <a:r>
              <a:rPr kumimoji="1" lang="en-US" altLang="ja-JP" dirty="0"/>
              <a:t>The energy of the SAWs enters the droplet</a:t>
            </a:r>
            <a:r>
              <a:rPr lang="ja-JP" altLang="en-US" dirty="0"/>
              <a:t> </a:t>
            </a:r>
            <a:r>
              <a:rPr lang="en-US" altLang="ja-JP" dirty="0"/>
              <a:t>from</a:t>
            </a:r>
            <a:r>
              <a:rPr lang="ja-JP" altLang="en-US" dirty="0"/>
              <a:t> </a:t>
            </a:r>
            <a:r>
              <a:rPr lang="da-DK" altLang="ja-JP" dirty="0"/>
              <a:t>the </a:t>
            </a:r>
            <a:r>
              <a:rPr lang="en-US" altLang="ja-JP" i="1" dirty="0"/>
              <a:t>Acoustic–Structure</a:t>
            </a:r>
            <a:r>
              <a:rPr lang="ja-JP" altLang="en-US" i="1" dirty="0"/>
              <a:t> </a:t>
            </a:r>
            <a:r>
              <a:rPr lang="en-US" altLang="ja-JP" i="1" dirty="0"/>
              <a:t>Boundary</a:t>
            </a:r>
            <a:r>
              <a:rPr lang="en-US" altLang="ja-JP" dirty="0"/>
              <a:t>.</a:t>
            </a:r>
            <a:endParaRPr kumimoji="1" lang="en-US" altLang="ja-JP" i="1" dirty="0"/>
          </a:p>
          <a:p>
            <a:r>
              <a:rPr kumimoji="1" lang="en-US" altLang="ja-JP" dirty="0"/>
              <a:t>T</a:t>
            </a:r>
            <a:r>
              <a:rPr lang="en-US" altLang="ja-JP" dirty="0"/>
              <a:t>he incident pressure waves travel at the Rayleigh angle and are reflected at the boundaries, which ultimately results in the caustic pattern.</a:t>
            </a:r>
          </a:p>
        </p:txBody>
      </p:sp>
      <p:sp>
        <p:nvSpPr>
          <p:cNvPr id="8" name="TextBox 7">
            <a:extLst>
              <a:ext uri="{FF2B5EF4-FFF2-40B4-BE49-F238E27FC236}">
                <a16:creationId xmlns:a16="http://schemas.microsoft.com/office/drawing/2014/main" id="{2810849D-B102-424A-9E76-5546FFE98EBD}"/>
              </a:ext>
            </a:extLst>
          </p:cNvPr>
          <p:cNvSpPr txBox="1"/>
          <p:nvPr/>
        </p:nvSpPr>
        <p:spPr>
          <a:xfrm>
            <a:off x="7830009" y="2461833"/>
            <a:ext cx="1378904" cy="276999"/>
          </a:xfrm>
          <a:prstGeom prst="rect">
            <a:avLst/>
          </a:prstGeom>
          <a:noFill/>
        </p:spPr>
        <p:txBody>
          <a:bodyPr wrap="none" rtlCol="0">
            <a:spAutoFit/>
          </a:bodyPr>
          <a:lstStyle/>
          <a:p>
            <a:r>
              <a:rPr lang="en-US" altLang="ja-JP" sz="1200" dirty="0">
                <a:latin typeface="Lato Light" panose="020F0302020204030203" pitchFamily="34" charset="77"/>
              </a:rPr>
              <a:t>SAW propagation</a:t>
            </a:r>
            <a:endParaRPr kumimoji="1" lang="ja-JP" altLang="en-US" sz="1200" dirty="0">
              <a:latin typeface="Lato Light" panose="020F0302020204030203" pitchFamily="34" charset="77"/>
            </a:endParaRPr>
          </a:p>
        </p:txBody>
      </p:sp>
      <p:sp>
        <p:nvSpPr>
          <p:cNvPr id="9" name="TextBox 8">
            <a:extLst>
              <a:ext uri="{FF2B5EF4-FFF2-40B4-BE49-F238E27FC236}">
                <a16:creationId xmlns:a16="http://schemas.microsoft.com/office/drawing/2014/main" id="{9AF7E858-E183-4E4F-B893-380A47B8AD76}"/>
              </a:ext>
            </a:extLst>
          </p:cNvPr>
          <p:cNvSpPr txBox="1"/>
          <p:nvPr/>
        </p:nvSpPr>
        <p:spPr>
          <a:xfrm>
            <a:off x="7380312" y="1342251"/>
            <a:ext cx="1388522" cy="276999"/>
          </a:xfrm>
          <a:prstGeom prst="rect">
            <a:avLst/>
          </a:prstGeom>
          <a:noFill/>
        </p:spPr>
        <p:txBody>
          <a:bodyPr wrap="none" rtlCol="0">
            <a:spAutoFit/>
          </a:bodyPr>
          <a:lstStyle/>
          <a:p>
            <a:r>
              <a:rPr lang="en-US" altLang="ja-JP" sz="1200" dirty="0">
                <a:latin typeface="Lato Light" panose="020F0302020204030203" pitchFamily="34" charset="77"/>
              </a:rPr>
              <a:t>Acoustic pressure</a:t>
            </a:r>
            <a:endParaRPr kumimoji="1" lang="ja-JP" altLang="en-US" sz="1200" dirty="0">
              <a:latin typeface="Lato Light" panose="020F0302020204030203" pitchFamily="34" charset="77"/>
            </a:endParaRPr>
          </a:p>
        </p:txBody>
      </p:sp>
      <p:cxnSp>
        <p:nvCxnSpPr>
          <p:cNvPr id="13" name="Straight Connector 12">
            <a:extLst>
              <a:ext uri="{FF2B5EF4-FFF2-40B4-BE49-F238E27FC236}">
                <a16:creationId xmlns:a16="http://schemas.microsoft.com/office/drawing/2014/main" id="{C25D8CE6-7854-4A9F-BE12-0346B68B73A5}"/>
              </a:ext>
            </a:extLst>
          </p:cNvPr>
          <p:cNvCxnSpPr>
            <a:cxnSpLocks/>
          </p:cNvCxnSpPr>
          <p:nvPr/>
        </p:nvCxnSpPr>
        <p:spPr>
          <a:xfrm flipV="1">
            <a:off x="7030688" y="1502663"/>
            <a:ext cx="344615" cy="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E931F5E-0057-40F4-92AC-534204EA2ABD}"/>
              </a:ext>
            </a:extLst>
          </p:cNvPr>
          <p:cNvCxnSpPr>
            <a:cxnSpLocks/>
          </p:cNvCxnSpPr>
          <p:nvPr/>
        </p:nvCxnSpPr>
        <p:spPr>
          <a:xfrm flipH="1" flipV="1">
            <a:off x="7830009" y="2703249"/>
            <a:ext cx="342391" cy="257529"/>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938D510-3EC5-4B34-81F8-B47BE2C0DE2F}"/>
              </a:ext>
            </a:extLst>
          </p:cNvPr>
          <p:cNvSpPr txBox="1"/>
          <p:nvPr/>
        </p:nvSpPr>
        <p:spPr>
          <a:xfrm>
            <a:off x="5436503" y="3525737"/>
            <a:ext cx="601447" cy="276999"/>
          </a:xfrm>
          <a:prstGeom prst="rect">
            <a:avLst/>
          </a:prstGeom>
          <a:noFill/>
        </p:spPr>
        <p:txBody>
          <a:bodyPr wrap="none" rtlCol="0">
            <a:spAutoFit/>
          </a:bodyPr>
          <a:lstStyle/>
          <a:p>
            <a:r>
              <a:rPr lang="en-US" altLang="ja-JP" sz="1200" dirty="0">
                <a:latin typeface="Lato Light" panose="020F0302020204030203" pitchFamily="34" charset="77"/>
              </a:rPr>
              <a:t>Stress</a:t>
            </a:r>
            <a:endParaRPr kumimoji="1" lang="ja-JP" altLang="en-US" sz="1200" dirty="0">
              <a:latin typeface="Lato Light" panose="020F0302020204030203" pitchFamily="34" charset="77"/>
            </a:endParaRPr>
          </a:p>
        </p:txBody>
      </p:sp>
      <p:cxnSp>
        <p:nvCxnSpPr>
          <p:cNvPr id="20" name="Straight Connector 19">
            <a:extLst>
              <a:ext uri="{FF2B5EF4-FFF2-40B4-BE49-F238E27FC236}">
                <a16:creationId xmlns:a16="http://schemas.microsoft.com/office/drawing/2014/main" id="{7E0E2CAA-84E2-4111-B028-CFFC92290DA5}"/>
              </a:ext>
            </a:extLst>
          </p:cNvPr>
          <p:cNvCxnSpPr>
            <a:cxnSpLocks/>
          </p:cNvCxnSpPr>
          <p:nvPr/>
        </p:nvCxnSpPr>
        <p:spPr>
          <a:xfrm rot="5400000" flipV="1">
            <a:off x="5767845" y="3372707"/>
            <a:ext cx="344615" cy="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50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2240C-479D-4DA0-B2A9-80A9F1FB4183}"/>
              </a:ext>
            </a:extLst>
          </p:cNvPr>
          <p:cNvSpPr>
            <a:spLocks noGrp="1"/>
          </p:cNvSpPr>
          <p:nvPr>
            <p:ph type="title"/>
          </p:nvPr>
        </p:nvSpPr>
        <p:spPr/>
        <p:txBody>
          <a:bodyPr/>
          <a:lstStyle/>
          <a:p>
            <a:r>
              <a:rPr kumimoji="1" lang="en-US" altLang="ja-JP" dirty="0"/>
              <a:t>Results — Stationary</a:t>
            </a:r>
            <a:endParaRPr kumimoji="1" lang="ja-JP" altLang="en-US" dirty="0"/>
          </a:p>
        </p:txBody>
      </p:sp>
      <p:sp>
        <p:nvSpPr>
          <p:cNvPr id="4" name="Content Placeholder 3">
            <a:extLst>
              <a:ext uri="{FF2B5EF4-FFF2-40B4-BE49-F238E27FC236}">
                <a16:creationId xmlns:a16="http://schemas.microsoft.com/office/drawing/2014/main" id="{81D2D4CB-25C9-4D2C-9D1F-C1A85E9702FE}"/>
              </a:ext>
            </a:extLst>
          </p:cNvPr>
          <p:cNvSpPr>
            <a:spLocks noGrp="1"/>
          </p:cNvSpPr>
          <p:nvPr>
            <p:ph sz="half" idx="10"/>
          </p:nvPr>
        </p:nvSpPr>
        <p:spPr>
          <a:xfrm>
            <a:off x="457200" y="1619250"/>
            <a:ext cx="2949575" cy="3162300"/>
          </a:xfrm>
        </p:spPr>
        <p:txBody>
          <a:bodyPr>
            <a:normAutofit/>
          </a:bodyPr>
          <a:lstStyle/>
          <a:p>
            <a:r>
              <a:rPr lang="en-US" altLang="ja-JP" dirty="0"/>
              <a:t>Circulating streaming is generated due to the energy dissipated in the acoustic field.</a:t>
            </a:r>
          </a:p>
          <a:p>
            <a:r>
              <a:rPr lang="en-US" altLang="ja-JP" dirty="0"/>
              <a:t>The 3D geometry allows the streamlines to converge and diverge in the transversal direction, which may affect the mixing performance.</a:t>
            </a:r>
          </a:p>
          <a:p>
            <a:r>
              <a:rPr lang="en-US" altLang="ja-JP" dirty="0"/>
              <a:t>The vortex structure shows a good agreement with the reference.</a:t>
            </a:r>
          </a:p>
        </p:txBody>
      </p:sp>
      <p:sp>
        <p:nvSpPr>
          <p:cNvPr id="5" name="Text Placeholder 4">
            <a:extLst>
              <a:ext uri="{FF2B5EF4-FFF2-40B4-BE49-F238E27FC236}">
                <a16:creationId xmlns:a16="http://schemas.microsoft.com/office/drawing/2014/main" id="{8D7FF3F1-C6FF-4765-9903-98E31F65D813}"/>
              </a:ext>
            </a:extLst>
          </p:cNvPr>
          <p:cNvSpPr>
            <a:spLocks noGrp="1"/>
          </p:cNvSpPr>
          <p:nvPr>
            <p:ph type="body" sz="quarter" idx="12"/>
          </p:nvPr>
        </p:nvSpPr>
        <p:spPr>
          <a:xfrm>
            <a:off x="4499750" y="4629150"/>
            <a:ext cx="3103378" cy="304800"/>
          </a:xfrm>
        </p:spPr>
        <p:txBody>
          <a:bodyPr/>
          <a:lstStyle/>
          <a:p>
            <a:endParaRPr kumimoji="1" lang="ja-JP" altLang="en-US"/>
          </a:p>
        </p:txBody>
      </p:sp>
      <p:sp>
        <p:nvSpPr>
          <p:cNvPr id="9" name="TextBox 8">
            <a:extLst>
              <a:ext uri="{FF2B5EF4-FFF2-40B4-BE49-F238E27FC236}">
                <a16:creationId xmlns:a16="http://schemas.microsoft.com/office/drawing/2014/main" id="{9AF7E858-E183-4E4F-B893-380A47B8AD76}"/>
              </a:ext>
            </a:extLst>
          </p:cNvPr>
          <p:cNvSpPr txBox="1"/>
          <p:nvPr/>
        </p:nvSpPr>
        <p:spPr>
          <a:xfrm>
            <a:off x="3997464" y="3441362"/>
            <a:ext cx="1750800" cy="276999"/>
          </a:xfrm>
          <a:prstGeom prst="rect">
            <a:avLst/>
          </a:prstGeom>
          <a:noFill/>
        </p:spPr>
        <p:txBody>
          <a:bodyPr wrap="none" rtlCol="0">
            <a:spAutoFit/>
          </a:bodyPr>
          <a:lstStyle/>
          <a:p>
            <a:r>
              <a:rPr lang="en-US" altLang="ja-JP" sz="1200" b="1" dirty="0"/>
              <a:t>View from –</a:t>
            </a:r>
            <a:r>
              <a:rPr lang="en-US" altLang="ja-JP" sz="1200" b="1" i="1" dirty="0"/>
              <a:t>z</a:t>
            </a:r>
            <a:r>
              <a:rPr lang="en-US" altLang="ja-JP" sz="1200" b="1" dirty="0"/>
              <a:t> direction</a:t>
            </a:r>
            <a:endParaRPr kumimoji="1" lang="ja-JP" altLang="en-US" sz="1200" b="1" dirty="0"/>
          </a:p>
        </p:txBody>
      </p:sp>
      <p:pic>
        <p:nvPicPr>
          <p:cNvPr id="26" name="Picture 25">
            <a:extLst>
              <a:ext uri="{FF2B5EF4-FFF2-40B4-BE49-F238E27FC236}">
                <a16:creationId xmlns:a16="http://schemas.microsoft.com/office/drawing/2014/main" id="{04801889-BE40-4C74-84D3-40427BA5A3FF}"/>
              </a:ext>
            </a:extLst>
          </p:cNvPr>
          <p:cNvPicPr>
            <a:picLocks noChangeAspect="1"/>
          </p:cNvPicPr>
          <p:nvPr/>
        </p:nvPicPr>
        <p:blipFill rotWithShape="1">
          <a:blip r:embed="rId2"/>
          <a:srcRect l="5042" t="30532" r="18841" b="36411"/>
          <a:stretch/>
        </p:blipFill>
        <p:spPr>
          <a:xfrm>
            <a:off x="4012069" y="3665220"/>
            <a:ext cx="4539177" cy="1478280"/>
          </a:xfrm>
          <a:prstGeom prst="rect">
            <a:avLst/>
          </a:prstGeom>
        </p:spPr>
      </p:pic>
      <p:pic>
        <p:nvPicPr>
          <p:cNvPr id="28" name="Picture 27">
            <a:extLst>
              <a:ext uri="{FF2B5EF4-FFF2-40B4-BE49-F238E27FC236}">
                <a16:creationId xmlns:a16="http://schemas.microsoft.com/office/drawing/2014/main" id="{FEC08450-1DF1-4E47-88D4-DAC742543C6F}"/>
              </a:ext>
            </a:extLst>
          </p:cNvPr>
          <p:cNvPicPr>
            <a:picLocks noChangeAspect="1"/>
          </p:cNvPicPr>
          <p:nvPr/>
        </p:nvPicPr>
        <p:blipFill rotWithShape="1">
          <a:blip r:embed="rId3"/>
          <a:srcRect l="5249" t="28102" r="22160" b="35190"/>
          <a:stretch/>
        </p:blipFill>
        <p:spPr>
          <a:xfrm>
            <a:off x="3995936" y="1337078"/>
            <a:ext cx="4978896" cy="1888069"/>
          </a:xfrm>
          <a:prstGeom prst="rect">
            <a:avLst/>
          </a:prstGeom>
        </p:spPr>
      </p:pic>
      <p:sp>
        <p:nvSpPr>
          <p:cNvPr id="8" name="TextBox 7">
            <a:extLst>
              <a:ext uri="{FF2B5EF4-FFF2-40B4-BE49-F238E27FC236}">
                <a16:creationId xmlns:a16="http://schemas.microsoft.com/office/drawing/2014/main" id="{E9B6E0D0-3BCC-4384-899D-B3FB5EA6AB37}"/>
              </a:ext>
            </a:extLst>
          </p:cNvPr>
          <p:cNvSpPr txBox="1"/>
          <p:nvPr/>
        </p:nvSpPr>
        <p:spPr>
          <a:xfrm>
            <a:off x="5795932" y="3144000"/>
            <a:ext cx="1378904" cy="276999"/>
          </a:xfrm>
          <a:prstGeom prst="rect">
            <a:avLst/>
          </a:prstGeom>
          <a:noFill/>
        </p:spPr>
        <p:txBody>
          <a:bodyPr wrap="none" rtlCol="0">
            <a:spAutoFit/>
          </a:bodyPr>
          <a:lstStyle/>
          <a:p>
            <a:r>
              <a:rPr lang="en-US" altLang="ja-JP" sz="1200" dirty="0">
                <a:latin typeface="Lato Light" panose="020F0302020204030203" pitchFamily="34" charset="77"/>
              </a:rPr>
              <a:t>SAW propagation</a:t>
            </a:r>
            <a:endParaRPr kumimoji="1" lang="ja-JP" altLang="en-US" sz="1200" dirty="0">
              <a:latin typeface="Lato Light" panose="020F0302020204030203" pitchFamily="34" charset="77"/>
            </a:endParaRPr>
          </a:p>
        </p:txBody>
      </p:sp>
      <p:cxnSp>
        <p:nvCxnSpPr>
          <p:cNvPr id="10" name="Straight Arrow Connector 9">
            <a:extLst>
              <a:ext uri="{FF2B5EF4-FFF2-40B4-BE49-F238E27FC236}">
                <a16:creationId xmlns:a16="http://schemas.microsoft.com/office/drawing/2014/main" id="{C55AEA48-6D9D-4995-A77F-BE7CE2EA04BF}"/>
              </a:ext>
            </a:extLst>
          </p:cNvPr>
          <p:cNvCxnSpPr>
            <a:cxnSpLocks/>
          </p:cNvCxnSpPr>
          <p:nvPr/>
        </p:nvCxnSpPr>
        <p:spPr>
          <a:xfrm flipV="1">
            <a:off x="5851960" y="3043810"/>
            <a:ext cx="491076" cy="13067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3479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14FE60D-B647-14D9-B1CD-096146498C20}"/>
              </a:ext>
            </a:extLst>
          </p:cNvPr>
          <p:cNvSpPr>
            <a:spLocks noGrp="1"/>
          </p:cNvSpPr>
          <p:nvPr>
            <p:ph idx="1"/>
          </p:nvPr>
        </p:nvSpPr>
        <p:spPr/>
        <p:txBody>
          <a:bodyPr/>
          <a:lstStyle/>
          <a:p>
            <a:r>
              <a:rPr lang="en-US" dirty="0"/>
              <a:t>comsol.com/contact</a:t>
            </a:r>
          </a:p>
        </p:txBody>
      </p:sp>
    </p:spTree>
    <p:extLst>
      <p:ext uri="{BB962C8B-B14F-4D97-AF65-F5344CB8AC3E}">
        <p14:creationId xmlns:p14="http://schemas.microsoft.com/office/powerpoint/2010/main" val="350967384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28506</TotalTime>
  <Words>541</Words>
  <Application>Microsoft Office PowerPoint</Application>
  <PresentationFormat>On-screen Show (16:9)</PresentationFormat>
  <Paragraphs>51</Paragraphs>
  <Slides>8</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Lato Light</vt:lpstr>
      <vt:lpstr>Lato</vt:lpstr>
      <vt:lpstr>Calibri</vt:lpstr>
      <vt:lpstr>Arial</vt:lpstr>
      <vt:lpstr>MS PGothic</vt:lpstr>
      <vt:lpstr>Wingdings</vt:lpstr>
      <vt:lpstr>Lato Black</vt:lpstr>
      <vt:lpstr>comsol-slide-template-NEW</vt:lpstr>
      <vt:lpstr>SAW-Induced Streaming in a Droplet: 3D Setup</vt:lpstr>
      <vt:lpstr>Surface Acoustic Waves and Streaming</vt:lpstr>
      <vt:lpstr>Configurations</vt:lpstr>
      <vt:lpstr>Model Setup</vt:lpstr>
      <vt:lpstr>Mesh and Solver</vt:lpstr>
      <vt:lpstr>Results — Frequency Domain</vt:lpstr>
      <vt:lpstr>Results — Stationary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SAW-Induced Streaming in a Droplet</dc:title>
  <dc:creator>Tsukasa Ishii</dc:creator>
  <cp:lastModifiedBy>Kelsey Pember</cp:lastModifiedBy>
  <cp:revision>429</cp:revision>
  <dcterms:created xsi:type="dcterms:W3CDTF">2023-03-01T06:45:14Z</dcterms:created>
  <dcterms:modified xsi:type="dcterms:W3CDTF">2025-03-31T16:27:04Z</dcterms:modified>
</cp:coreProperties>
</file>