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7" r:id="rId2"/>
  </p:sldMasterIdLst>
  <p:sldIdLst>
    <p:sldId id="256" r:id="rId3"/>
    <p:sldId id="270" r:id="rId4"/>
    <p:sldId id="276" r:id="rId5"/>
    <p:sldId id="272" r:id="rId6"/>
    <p:sldId id="277" r:id="rId7"/>
    <p:sldId id="279" r:id="rId8"/>
    <p:sldId id="274"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F8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93" autoAdjust="0"/>
    <p:restoredTop sz="94660"/>
  </p:normalViewPr>
  <p:slideViewPr>
    <p:cSldViewPr snapToGrid="0" showGuides="1">
      <p:cViewPr varScale="1">
        <p:scale>
          <a:sx n="118" d="100"/>
          <a:sy n="118" d="100"/>
        </p:scale>
        <p:origin x="114" y="2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8.emf"/></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73.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4603639"/>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4967706"/>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5423115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5486400" y="279401"/>
            <a:ext cx="6400800" cy="62992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2667">
                <a:latin typeface="Lato" panose="020F0502020204030203" pitchFamily="34" charset="0"/>
              </a:defRPr>
            </a:lvl4pPr>
            <a:lvl5pPr marL="2438339" indent="0">
              <a:buNone/>
              <a:defRPr sz="2667">
                <a:latin typeface="Lato" panose="020F0502020204030203" pitchFamily="34" charset="0"/>
              </a:defRPr>
            </a:lvl5pPr>
            <a:lvl6pPr>
              <a:defRPr sz="2667"/>
            </a:lvl6pPr>
            <a:lvl7pPr>
              <a:defRPr sz="2667"/>
            </a:lvl7pPr>
            <a:lvl8pPr>
              <a:defRPr sz="2667"/>
            </a:lvl8pPr>
            <a:lvl9pPr>
              <a:defRPr sz="2667"/>
            </a:lvl9pPr>
          </a:lstStyle>
          <a:p>
            <a:pPr lvl="0"/>
            <a:r>
              <a:rPr lang="en-US"/>
              <a:t>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5486400" y="5869517"/>
            <a:ext cx="2641600" cy="709081"/>
          </a:xfrm>
        </p:spPr>
        <p:txBody>
          <a:bodyPr>
            <a:normAutofit/>
          </a:bodyPr>
          <a:lstStyle>
            <a:lvl1pPr marL="0" indent="0">
              <a:buNone/>
              <a:defRPr sz="1067"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1913222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5486400" y="279400"/>
            <a:ext cx="6400800" cy="62992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0543417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7" y="990600"/>
            <a:ext cx="70844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8534400" y="279400"/>
            <a:ext cx="3352800" cy="62992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7" y="2057400"/>
            <a:ext cx="7084483" cy="4216400"/>
          </a:xfrm>
          <a:prstGeom prst="rect">
            <a:avLst/>
          </a:prstGeom>
        </p:spPr>
        <p:txBody>
          <a:bodyPr numCol="2">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4243235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41192730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6077304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5206028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7021082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73582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7142815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38068912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4038600"/>
            <a:ext cx="10750549" cy="1642533"/>
          </a:xfrm>
          <a:prstGeom prst="rect">
            <a:avLst/>
          </a:prstGeom>
        </p:spPr>
        <p:txBody>
          <a:bodyPr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5705075"/>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6069142"/>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1349213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15293954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23557928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280304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5987620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6403878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830043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6135393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797425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42595568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1893658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571750"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571750"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74117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74117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965200"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513729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20588484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56315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81085603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515314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5570379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278763306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3298034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28056073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377973372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09033325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2724143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Tree>
    <p:extLst>
      <p:ext uri="{BB962C8B-B14F-4D97-AF65-F5344CB8AC3E}">
        <p14:creationId xmlns:p14="http://schemas.microsoft.com/office/powerpoint/2010/main" val="39503087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92917968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83144225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424222933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426386520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268354504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4994816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350354025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0207476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96340193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09600"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09600"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61483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17779281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2453256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09600"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2355724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2526390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09601"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09601"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99714013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0960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09601" y="2099493"/>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41381162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09600"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864836"/>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4142928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6033483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96641216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3144727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448477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0"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2673737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4639389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09600"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2099025"/>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9257726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7849213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2310846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5594423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0142777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09600"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287727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6725297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85523"/>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149596894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pic>
        <p:nvPicPr>
          <p:cNvPr id="2" name="Picture 1">
            <a:extLst>
              <a:ext uri="{FF2B5EF4-FFF2-40B4-BE49-F238E27FC236}">
                <a16:creationId xmlns:a16="http://schemas.microsoft.com/office/drawing/2014/main" id="{2A3629F0-3722-4778-8802-11B0F9CBA5A6}"/>
              </a:ext>
            </a:extLst>
          </p:cNvPr>
          <p:cNvPicPr>
            <a:picLocks noChangeAspect="1"/>
          </p:cNvPicPr>
          <p:nvPr/>
        </p:nvPicPr>
        <p:blipFill rotWithShape="1">
          <a:blip r:embed="rId3"/>
          <a:srcRect l="24096"/>
          <a:stretch/>
        </p:blipFill>
        <p:spPr>
          <a:xfrm>
            <a:off x="0" y="153623"/>
            <a:ext cx="1422400" cy="382735"/>
          </a:xfrm>
          <a:prstGeom prst="rect">
            <a:avLst/>
          </a:prstGeom>
        </p:spPr>
      </p:pic>
      <p:pic>
        <p:nvPicPr>
          <p:cNvPr id="4" name="Picture 3">
            <a:extLst>
              <a:ext uri="{FF2B5EF4-FFF2-40B4-BE49-F238E27FC236}">
                <a16:creationId xmlns:a16="http://schemas.microsoft.com/office/drawing/2014/main" id="{7C237979-A68D-F9A0-1687-4C2773810301}"/>
              </a:ext>
            </a:extLst>
          </p:cNvPr>
          <p:cNvPicPr>
            <a:picLocks noChangeAspect="1"/>
          </p:cNvPicPr>
          <p:nvPr/>
        </p:nvPicPr>
        <p:blipFill>
          <a:blip r:embed="rId4"/>
          <a:stretch>
            <a:fillRect/>
          </a:stretch>
        </p:blipFill>
        <p:spPr>
          <a:xfrm>
            <a:off x="154371" y="298551"/>
            <a:ext cx="1003093" cy="92877"/>
          </a:xfrm>
          <a:prstGeom prst="rect">
            <a:avLst/>
          </a:prstGeom>
        </p:spPr>
      </p:pic>
    </p:spTree>
    <p:extLst>
      <p:ext uri="{BB962C8B-B14F-4D97-AF65-F5344CB8AC3E}">
        <p14:creationId xmlns:p14="http://schemas.microsoft.com/office/powerpoint/2010/main" val="41665000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840318" y="1371601"/>
            <a:ext cx="5293783" cy="838175"/>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840318" y="2209775"/>
            <a:ext cx="5293783" cy="4165607"/>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86499" y="1371601"/>
            <a:ext cx="5295901" cy="838200"/>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86499" y="2209798"/>
            <a:ext cx="5295901" cy="4165583"/>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2249728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48511705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62698681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19296159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52350805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4603639"/>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4967706"/>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5397693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838200" y="381000"/>
            <a:ext cx="10744200" cy="990600"/>
          </a:xfrm>
          <a:prstGeom prst="rect">
            <a:avLst/>
          </a:prstGeom>
        </p:spPr>
        <p:txBody>
          <a:bodyP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7546163" y="5969000"/>
            <a:ext cx="4036237" cy="406400"/>
          </a:xfrm>
        </p:spPr>
        <p:txBody>
          <a:bodyPr>
            <a:normAutofit/>
          </a:bodyPr>
          <a:lstStyle>
            <a:lvl1pPr marL="0" indent="0">
              <a:buNone/>
              <a:defRPr sz="1067" b="1" i="1">
                <a:solidFill>
                  <a:schemeClr val="accent2"/>
                </a:solidFill>
                <a:latin typeface="Lato" panose="020F0502020204030203" pitchFamily="34" charset="77"/>
              </a:defRPr>
            </a:lvl1pPr>
            <a:lvl2pPr marL="609585" indent="0">
              <a:buNone/>
              <a:defRPr/>
            </a:lvl2pPr>
            <a:lvl3pPr marL="1219170" indent="0">
              <a:buNone/>
              <a:defRPr/>
            </a:lvl3pPr>
          </a:lstStyle>
          <a:p>
            <a:pPr lvl="0"/>
            <a:r>
              <a:rPr lang="en-US"/>
              <a:t>Edit Master text styles</a:t>
            </a:r>
          </a:p>
        </p:txBody>
      </p:sp>
    </p:spTree>
    <p:extLst>
      <p:ext uri="{BB962C8B-B14F-4D97-AF65-F5344CB8AC3E}">
        <p14:creationId xmlns:p14="http://schemas.microsoft.com/office/powerpoint/2010/main" val="17331988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84687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9.xml"/><Relationship Id="rId18" Type="http://schemas.openxmlformats.org/officeDocument/2006/relationships/slideLayout" Target="../slideLayouts/slideLayout34.xml"/><Relationship Id="rId26" Type="http://schemas.openxmlformats.org/officeDocument/2006/relationships/slideLayout" Target="../slideLayouts/slideLayout42.xml"/><Relationship Id="rId39" Type="http://schemas.openxmlformats.org/officeDocument/2006/relationships/slideLayout" Target="../slideLayouts/slideLayout55.xml"/><Relationship Id="rId21" Type="http://schemas.openxmlformats.org/officeDocument/2006/relationships/slideLayout" Target="../slideLayouts/slideLayout37.xml"/><Relationship Id="rId34" Type="http://schemas.openxmlformats.org/officeDocument/2006/relationships/slideLayout" Target="../slideLayouts/slideLayout50.xml"/><Relationship Id="rId42" Type="http://schemas.openxmlformats.org/officeDocument/2006/relationships/slideLayout" Target="../slideLayouts/slideLayout58.xml"/><Relationship Id="rId47" Type="http://schemas.openxmlformats.org/officeDocument/2006/relationships/slideLayout" Target="../slideLayouts/slideLayout63.xml"/><Relationship Id="rId50" Type="http://schemas.openxmlformats.org/officeDocument/2006/relationships/slideLayout" Target="../slideLayouts/slideLayout66.xml"/><Relationship Id="rId55" Type="http://schemas.openxmlformats.org/officeDocument/2006/relationships/slideLayout" Target="../slideLayouts/slideLayout71.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9" Type="http://schemas.openxmlformats.org/officeDocument/2006/relationships/slideLayout" Target="../slideLayouts/slideLayout45.xml"/><Relationship Id="rId11" Type="http://schemas.openxmlformats.org/officeDocument/2006/relationships/slideLayout" Target="../slideLayouts/slideLayout27.xml"/><Relationship Id="rId24" Type="http://schemas.openxmlformats.org/officeDocument/2006/relationships/slideLayout" Target="../slideLayouts/slideLayout40.xml"/><Relationship Id="rId32" Type="http://schemas.openxmlformats.org/officeDocument/2006/relationships/slideLayout" Target="../slideLayouts/slideLayout48.xml"/><Relationship Id="rId37" Type="http://schemas.openxmlformats.org/officeDocument/2006/relationships/slideLayout" Target="../slideLayouts/slideLayout53.xml"/><Relationship Id="rId40" Type="http://schemas.openxmlformats.org/officeDocument/2006/relationships/slideLayout" Target="../slideLayouts/slideLayout56.xml"/><Relationship Id="rId45" Type="http://schemas.openxmlformats.org/officeDocument/2006/relationships/slideLayout" Target="../slideLayouts/slideLayout61.xml"/><Relationship Id="rId53" Type="http://schemas.openxmlformats.org/officeDocument/2006/relationships/slideLayout" Target="../slideLayouts/slideLayout69.xml"/><Relationship Id="rId58" Type="http://schemas.openxmlformats.org/officeDocument/2006/relationships/slideLayout" Target="../slideLayouts/slideLayout74.xml"/><Relationship Id="rId5" Type="http://schemas.openxmlformats.org/officeDocument/2006/relationships/slideLayout" Target="../slideLayouts/slideLayout21.xml"/><Relationship Id="rId61" Type="http://schemas.openxmlformats.org/officeDocument/2006/relationships/image" Target="../media/image8.emf"/><Relationship Id="rId19" Type="http://schemas.openxmlformats.org/officeDocument/2006/relationships/slideLayout" Target="../slideLayouts/slideLayout35.xml"/><Relationship Id="rId14" Type="http://schemas.openxmlformats.org/officeDocument/2006/relationships/slideLayout" Target="../slideLayouts/slideLayout30.xml"/><Relationship Id="rId22" Type="http://schemas.openxmlformats.org/officeDocument/2006/relationships/slideLayout" Target="../slideLayouts/slideLayout38.xml"/><Relationship Id="rId27" Type="http://schemas.openxmlformats.org/officeDocument/2006/relationships/slideLayout" Target="../slideLayouts/slideLayout43.xml"/><Relationship Id="rId30" Type="http://schemas.openxmlformats.org/officeDocument/2006/relationships/slideLayout" Target="../slideLayouts/slideLayout46.xml"/><Relationship Id="rId35" Type="http://schemas.openxmlformats.org/officeDocument/2006/relationships/slideLayout" Target="../slideLayouts/slideLayout51.xml"/><Relationship Id="rId43" Type="http://schemas.openxmlformats.org/officeDocument/2006/relationships/slideLayout" Target="../slideLayouts/slideLayout59.xml"/><Relationship Id="rId48" Type="http://schemas.openxmlformats.org/officeDocument/2006/relationships/slideLayout" Target="../slideLayouts/slideLayout64.xml"/><Relationship Id="rId56" Type="http://schemas.openxmlformats.org/officeDocument/2006/relationships/slideLayout" Target="../slideLayouts/slideLayout72.xml"/><Relationship Id="rId8" Type="http://schemas.openxmlformats.org/officeDocument/2006/relationships/slideLayout" Target="../slideLayouts/slideLayout24.xml"/><Relationship Id="rId51" Type="http://schemas.openxmlformats.org/officeDocument/2006/relationships/slideLayout" Target="../slideLayouts/slideLayout67.xml"/><Relationship Id="rId3" Type="http://schemas.openxmlformats.org/officeDocument/2006/relationships/slideLayout" Target="../slideLayouts/slideLayout19.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5" Type="http://schemas.openxmlformats.org/officeDocument/2006/relationships/slideLayout" Target="../slideLayouts/slideLayout41.xml"/><Relationship Id="rId33" Type="http://schemas.openxmlformats.org/officeDocument/2006/relationships/slideLayout" Target="../slideLayouts/slideLayout49.xml"/><Relationship Id="rId38" Type="http://schemas.openxmlformats.org/officeDocument/2006/relationships/slideLayout" Target="../slideLayouts/slideLayout54.xml"/><Relationship Id="rId46" Type="http://schemas.openxmlformats.org/officeDocument/2006/relationships/slideLayout" Target="../slideLayouts/slideLayout62.xml"/><Relationship Id="rId59" Type="http://schemas.openxmlformats.org/officeDocument/2006/relationships/theme" Target="../theme/theme2.xml"/><Relationship Id="rId20" Type="http://schemas.openxmlformats.org/officeDocument/2006/relationships/slideLayout" Target="../slideLayouts/slideLayout36.xml"/><Relationship Id="rId41" Type="http://schemas.openxmlformats.org/officeDocument/2006/relationships/slideLayout" Target="../slideLayouts/slideLayout57.xml"/><Relationship Id="rId54" Type="http://schemas.openxmlformats.org/officeDocument/2006/relationships/slideLayout" Target="../slideLayouts/slideLayout70.xml"/><Relationship Id="rId62" Type="http://schemas.openxmlformats.org/officeDocument/2006/relationships/image" Target="../media/image2.png"/><Relationship Id="rId1" Type="http://schemas.openxmlformats.org/officeDocument/2006/relationships/slideLayout" Target="../slideLayouts/slideLayout17.xml"/><Relationship Id="rId6" Type="http://schemas.openxmlformats.org/officeDocument/2006/relationships/slideLayout" Target="../slideLayouts/slideLayout22.xml"/><Relationship Id="rId15" Type="http://schemas.openxmlformats.org/officeDocument/2006/relationships/slideLayout" Target="../slideLayouts/slideLayout31.xml"/><Relationship Id="rId23" Type="http://schemas.openxmlformats.org/officeDocument/2006/relationships/slideLayout" Target="../slideLayouts/slideLayout39.xml"/><Relationship Id="rId28" Type="http://schemas.openxmlformats.org/officeDocument/2006/relationships/slideLayout" Target="../slideLayouts/slideLayout44.xml"/><Relationship Id="rId36" Type="http://schemas.openxmlformats.org/officeDocument/2006/relationships/slideLayout" Target="../slideLayouts/slideLayout52.xml"/><Relationship Id="rId49" Type="http://schemas.openxmlformats.org/officeDocument/2006/relationships/slideLayout" Target="../slideLayouts/slideLayout65.xml"/><Relationship Id="rId57" Type="http://schemas.openxmlformats.org/officeDocument/2006/relationships/slideLayout" Target="../slideLayouts/slideLayout73.xml"/><Relationship Id="rId10" Type="http://schemas.openxmlformats.org/officeDocument/2006/relationships/slideLayout" Target="../slideLayouts/slideLayout26.xml"/><Relationship Id="rId31" Type="http://schemas.openxmlformats.org/officeDocument/2006/relationships/slideLayout" Target="../slideLayouts/slideLayout47.xml"/><Relationship Id="rId44" Type="http://schemas.openxmlformats.org/officeDocument/2006/relationships/slideLayout" Target="../slideLayouts/slideLayout60.xml"/><Relationship Id="rId52" Type="http://schemas.openxmlformats.org/officeDocument/2006/relationships/slideLayout" Target="../slideLayouts/slideLayout68.xml"/><Relationship Id="rId60" Type="http://schemas.openxmlformats.org/officeDocument/2006/relationships/image" Target="../media/image7.emf"/><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838200" y="381001"/>
            <a:ext cx="10744200" cy="99060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838200" y="1371601"/>
            <a:ext cx="10744200" cy="500379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41204937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304792" indent="-304792" algn="l" defTabSz="1219170" rtl="0" eaLnBrk="1" latinLnBrk="0" hangingPunct="1">
        <a:lnSpc>
          <a:spcPct val="100000"/>
        </a:lnSpc>
        <a:spcBef>
          <a:spcPts val="1333"/>
        </a:spcBef>
        <a:buFont typeface="Wingdings" pitchFamily="2" charset="2"/>
        <a:buChar char="§"/>
        <a:defRPr sz="2133" kern="1200">
          <a:solidFill>
            <a:srgbClr val="393A39"/>
          </a:solidFill>
          <a:latin typeface="Lato" panose="020F0502020204030203" pitchFamily="34" charset="0"/>
          <a:ea typeface="+mn-ea"/>
          <a:cs typeface="+mn-cs"/>
        </a:defRPr>
      </a:lvl1pPr>
      <a:lvl2pPr marL="715415" indent="-380990" algn="l" defTabSz="1219170" rtl="0" eaLnBrk="1" latinLnBrk="0" hangingPunct="1">
        <a:lnSpc>
          <a:spcPct val="100000"/>
        </a:lnSpc>
        <a:spcBef>
          <a:spcPts val="667"/>
        </a:spcBef>
        <a:buFontTx/>
        <a:buBlip>
          <a:blip r:embed="rId19"/>
        </a:buBlip>
        <a:defRPr sz="1867" kern="1200">
          <a:solidFill>
            <a:srgbClr val="393A39"/>
          </a:solidFill>
          <a:latin typeface="Lato" panose="020F0502020204030203" pitchFamily="34" charset="0"/>
          <a:ea typeface="+mn-ea"/>
          <a:cs typeface="+mn-cs"/>
        </a:defRPr>
      </a:lvl2pPr>
      <a:lvl3pPr marL="1071007" indent="-304792" algn="l" defTabSz="1219170" rtl="0" eaLnBrk="1" latinLnBrk="0" hangingPunct="1">
        <a:lnSpc>
          <a:spcPct val="100000"/>
        </a:lnSpc>
        <a:spcBef>
          <a:spcPts val="667"/>
        </a:spcBef>
        <a:buFont typeface="Arial" panose="020B0604020202020204" pitchFamily="34" charset="0"/>
        <a:buChar char="•"/>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0"/>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1"/>
          <a:stretch>
            <a:fillRect/>
          </a:stretch>
        </p:blipFill>
        <p:spPr>
          <a:xfrm>
            <a:off x="154371" y="298551"/>
            <a:ext cx="1003093" cy="92877"/>
          </a:xfrm>
          <a:prstGeom prst="rect">
            <a:avLst/>
          </a:prstGeom>
        </p:spPr>
      </p:pic>
    </p:spTree>
    <p:extLst>
      <p:ext uri="{BB962C8B-B14F-4D97-AF65-F5344CB8AC3E}">
        <p14:creationId xmlns:p14="http://schemas.microsoft.com/office/powerpoint/2010/main" val="110490210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 id="2147483695" r:id="rId18"/>
    <p:sldLayoutId id="2147483696" r:id="rId19"/>
    <p:sldLayoutId id="2147483697" r:id="rId20"/>
    <p:sldLayoutId id="2147483698" r:id="rId21"/>
    <p:sldLayoutId id="2147483699" r:id="rId22"/>
    <p:sldLayoutId id="2147483700" r:id="rId23"/>
    <p:sldLayoutId id="2147483701" r:id="rId24"/>
    <p:sldLayoutId id="2147483702" r:id="rId25"/>
    <p:sldLayoutId id="2147483703" r:id="rId26"/>
    <p:sldLayoutId id="2147483704" r:id="rId27"/>
    <p:sldLayoutId id="2147483705" r:id="rId28"/>
    <p:sldLayoutId id="2147483706" r:id="rId29"/>
    <p:sldLayoutId id="2147483707" r:id="rId30"/>
    <p:sldLayoutId id="2147483708" r:id="rId31"/>
    <p:sldLayoutId id="2147483709" r:id="rId32"/>
    <p:sldLayoutId id="2147483710" r:id="rId33"/>
    <p:sldLayoutId id="2147483711" r:id="rId34"/>
    <p:sldLayoutId id="2147483712" r:id="rId35"/>
    <p:sldLayoutId id="2147483713" r:id="rId36"/>
    <p:sldLayoutId id="2147483714" r:id="rId37"/>
    <p:sldLayoutId id="2147483715" r:id="rId38"/>
    <p:sldLayoutId id="2147483716" r:id="rId39"/>
    <p:sldLayoutId id="2147483717" r:id="rId40"/>
    <p:sldLayoutId id="2147483718" r:id="rId41"/>
    <p:sldLayoutId id="2147483719" r:id="rId42"/>
    <p:sldLayoutId id="2147483720" r:id="rId43"/>
    <p:sldLayoutId id="2147483721" r:id="rId44"/>
    <p:sldLayoutId id="2147483722" r:id="rId45"/>
    <p:sldLayoutId id="2147483723" r:id="rId46"/>
    <p:sldLayoutId id="2147483724" r:id="rId47"/>
    <p:sldLayoutId id="2147483725" r:id="rId48"/>
    <p:sldLayoutId id="2147483726" r:id="rId49"/>
    <p:sldLayoutId id="2147483727" r:id="rId50"/>
    <p:sldLayoutId id="2147483728" r:id="rId51"/>
    <p:sldLayoutId id="2147483729" r:id="rId52"/>
    <p:sldLayoutId id="2147483730" r:id="rId53"/>
    <p:sldLayoutId id="2147483731" r:id="rId54"/>
    <p:sldLayoutId id="2147483732" r:id="rId55"/>
    <p:sldLayoutId id="2147483733" r:id="rId56"/>
    <p:sldLayoutId id="2147483734" r:id="rId57"/>
    <p:sldLayoutId id="2147483735" r:id="rId58"/>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2"/>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1B127-CCCE-4CD6-AD3E-DE501340E9E7}"/>
              </a:ext>
            </a:extLst>
          </p:cNvPr>
          <p:cNvSpPr>
            <a:spLocks noGrp="1"/>
          </p:cNvSpPr>
          <p:nvPr>
            <p:ph type="title"/>
          </p:nvPr>
        </p:nvSpPr>
        <p:spPr/>
        <p:txBody>
          <a:bodyPr>
            <a:normAutofit/>
          </a:bodyPr>
          <a:lstStyle/>
          <a:p>
            <a:r>
              <a:rPr lang="en-US" sz="4000" dirty="0"/>
              <a:t>Parameter Estimation of a Time-Dependent Equivalent Circuit Battery Model</a:t>
            </a:r>
            <a:endParaRPr lang="en-SE" sz="4000" dirty="0"/>
          </a:p>
        </p:txBody>
      </p:sp>
      <p:sp>
        <p:nvSpPr>
          <p:cNvPr id="3" name="Subtitle 2">
            <a:extLst>
              <a:ext uri="{FF2B5EF4-FFF2-40B4-BE49-F238E27FC236}">
                <a16:creationId xmlns:a16="http://schemas.microsoft.com/office/drawing/2014/main" id="{DA61A299-A85C-4A0D-9256-4DE809E3290C}"/>
              </a:ext>
            </a:extLst>
          </p:cNvPr>
          <p:cNvSpPr>
            <a:spLocks noGrp="1"/>
          </p:cNvSpPr>
          <p:nvPr>
            <p:ph type="body" idx="1"/>
          </p:nvPr>
        </p:nvSpPr>
        <p:spPr/>
        <p:txBody>
          <a:bodyPr/>
          <a:lstStyle/>
          <a:p>
            <a:r>
              <a:rPr lang="en-US" dirty="0"/>
              <a:t>COMSOL</a:t>
            </a:r>
            <a:endParaRPr lang="en-SE" dirty="0"/>
          </a:p>
        </p:txBody>
      </p:sp>
      <p:sp>
        <p:nvSpPr>
          <p:cNvPr id="4" name="Text Placeholder 3">
            <a:extLst>
              <a:ext uri="{FF2B5EF4-FFF2-40B4-BE49-F238E27FC236}">
                <a16:creationId xmlns:a16="http://schemas.microsoft.com/office/drawing/2014/main" id="{BD6E9783-324C-4028-933E-478A1C4E851C}"/>
              </a:ext>
            </a:extLst>
          </p:cNvPr>
          <p:cNvSpPr>
            <a:spLocks noGrp="1"/>
          </p:cNvSpPr>
          <p:nvPr>
            <p:ph type="body" idx="10"/>
          </p:nvPr>
        </p:nvSpPr>
        <p:spPr/>
        <p:txBody>
          <a:bodyPr/>
          <a:lstStyle/>
          <a:p>
            <a:endParaRPr lang="en-SE"/>
          </a:p>
        </p:txBody>
      </p:sp>
      <p:sp>
        <p:nvSpPr>
          <p:cNvPr id="5" name="Text Placeholder 4">
            <a:extLst>
              <a:ext uri="{FF2B5EF4-FFF2-40B4-BE49-F238E27FC236}">
                <a16:creationId xmlns:a16="http://schemas.microsoft.com/office/drawing/2014/main" id="{94A94C6E-BE8D-4FD5-9CD7-8FAA949F725D}"/>
              </a:ext>
            </a:extLst>
          </p:cNvPr>
          <p:cNvSpPr>
            <a:spLocks noGrp="1"/>
          </p:cNvSpPr>
          <p:nvPr>
            <p:ph type="body" idx="11"/>
          </p:nvPr>
        </p:nvSpPr>
        <p:spPr/>
        <p:txBody>
          <a:bodyPr/>
          <a:lstStyle/>
          <a:p>
            <a:endParaRPr lang="en-SE"/>
          </a:p>
        </p:txBody>
      </p:sp>
      <p:sp>
        <p:nvSpPr>
          <p:cNvPr id="6" name="Text Placeholder 5">
            <a:extLst>
              <a:ext uri="{FF2B5EF4-FFF2-40B4-BE49-F238E27FC236}">
                <a16:creationId xmlns:a16="http://schemas.microsoft.com/office/drawing/2014/main" id="{6E51C7F5-F646-4F44-826E-9A398D8E0182}"/>
              </a:ext>
            </a:extLst>
          </p:cNvPr>
          <p:cNvSpPr>
            <a:spLocks noGrp="1"/>
          </p:cNvSpPr>
          <p:nvPr>
            <p:ph type="body" idx="12"/>
          </p:nvPr>
        </p:nvSpPr>
        <p:spPr/>
        <p:txBody>
          <a:bodyPr/>
          <a:lstStyle/>
          <a:p>
            <a:endParaRPr lang="en-SE"/>
          </a:p>
        </p:txBody>
      </p:sp>
    </p:spTree>
    <p:extLst>
      <p:ext uri="{BB962C8B-B14F-4D97-AF65-F5344CB8AC3E}">
        <p14:creationId xmlns:p14="http://schemas.microsoft.com/office/powerpoint/2010/main" val="19079741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Autofit/>
          </a:bodyPr>
          <a:lstStyle/>
          <a:p>
            <a:pPr>
              <a:spcBef>
                <a:spcPts val="600"/>
              </a:spcBef>
            </a:pPr>
            <a:r>
              <a:rPr lang="sv-SE" sz="1400" dirty="0"/>
              <a:t>This tutorial uses an equivalent circuit approach for modeling the performance of a lithium-ion battery, requiring no knowledge about the internal chemistry or structure of the battery.</a:t>
            </a:r>
          </a:p>
          <a:p>
            <a:pPr>
              <a:spcBef>
                <a:spcPts val="600"/>
              </a:spcBef>
            </a:pPr>
            <a:r>
              <a:rPr lang="en-US" sz="1400" dirty="0"/>
              <a:t>The equivalent circuit approach represents the underlying electrochemical processes in a battery using simple electrical circuit elements.</a:t>
            </a:r>
            <a:endParaRPr lang="sv-SE" sz="1400" dirty="0"/>
          </a:p>
          <a:p>
            <a:pPr>
              <a:spcBef>
                <a:spcPts val="600"/>
              </a:spcBef>
            </a:pPr>
            <a:r>
              <a:rPr lang="sv-SE" sz="1400" dirty="0"/>
              <a:t>A 0D equivalent circuit battery model is defined based on a resistor connected in series with a resistor-capacitor couple. </a:t>
            </a:r>
          </a:p>
          <a:p>
            <a:pPr>
              <a:spcBef>
                <a:spcPts val="600"/>
              </a:spcBef>
            </a:pPr>
            <a:r>
              <a:rPr lang="sv-SE" sz="1400" dirty="0"/>
              <a:t>An optimization solver is used for parameter estimation using experimental load cycle and open circuit voltage data.</a:t>
            </a:r>
          </a:p>
          <a:p>
            <a:pPr>
              <a:spcBef>
                <a:spcPts val="600"/>
              </a:spcBef>
            </a:pPr>
            <a:r>
              <a:rPr lang="sv-SE" sz="1400" dirty="0"/>
              <a:t>The equivalent circuit model with the optimized parameter values are subsequently used for predicting the battery performance for an arbitrary load cycle.</a:t>
            </a:r>
            <a:endParaRPr lang="en-US" sz="1400" dirty="0"/>
          </a:p>
        </p:txBody>
      </p:sp>
      <p:sp>
        <p:nvSpPr>
          <p:cNvPr id="4" name="Content Placeholder 3">
            <a:extLst>
              <a:ext uri="{FF2B5EF4-FFF2-40B4-BE49-F238E27FC236}">
                <a16:creationId xmlns:a16="http://schemas.microsoft.com/office/drawing/2014/main" id="{5177FFE3-2E2F-4DDF-96A5-E264C6E31A73}"/>
              </a:ext>
            </a:extLst>
          </p:cNvPr>
          <p:cNvSpPr>
            <a:spLocks noGrp="1"/>
          </p:cNvSpPr>
          <p:nvPr>
            <p:ph sz="half" idx="2"/>
          </p:nvPr>
        </p:nvSpPr>
        <p:spPr/>
        <p:txBody>
          <a:bodyPr/>
          <a:lstStyle/>
          <a:p>
            <a:pPr marL="0" indent="0">
              <a:buNone/>
            </a:pPr>
            <a:r>
              <a:rPr lang="en-US" dirty="0"/>
              <a:t> </a:t>
            </a:r>
          </a:p>
        </p:txBody>
      </p:sp>
      <p:sp>
        <p:nvSpPr>
          <p:cNvPr id="2" name="Title 1"/>
          <p:cNvSpPr>
            <a:spLocks noGrp="1"/>
          </p:cNvSpPr>
          <p:nvPr>
            <p:ph type="title"/>
          </p:nvPr>
        </p:nvSpPr>
        <p:spPr/>
        <p:txBody>
          <a:bodyPr/>
          <a:lstStyle/>
          <a:p>
            <a:r>
              <a:rPr lang="en-US" dirty="0"/>
              <a:t>Background</a:t>
            </a:r>
          </a:p>
        </p:txBody>
      </p:sp>
      <p:pic>
        <p:nvPicPr>
          <p:cNvPr id="6" name="Picture 5">
            <a:extLst>
              <a:ext uri="{FF2B5EF4-FFF2-40B4-BE49-F238E27FC236}">
                <a16:creationId xmlns:a16="http://schemas.microsoft.com/office/drawing/2014/main" id="{3D378F1B-A4EE-41B9-A58F-50FD606FED55}"/>
              </a:ext>
            </a:extLst>
          </p:cNvPr>
          <p:cNvPicPr>
            <a:picLocks noChangeAspect="1"/>
          </p:cNvPicPr>
          <p:nvPr/>
        </p:nvPicPr>
        <p:blipFill>
          <a:blip r:embed="rId2"/>
          <a:stretch>
            <a:fillRect/>
          </a:stretch>
        </p:blipFill>
        <p:spPr>
          <a:xfrm>
            <a:off x="7604025" y="1610315"/>
            <a:ext cx="3978375" cy="3386518"/>
          </a:xfrm>
          <a:prstGeom prst="rect">
            <a:avLst/>
          </a:prstGeom>
        </p:spPr>
      </p:pic>
    </p:spTree>
    <p:extLst>
      <p:ext uri="{BB962C8B-B14F-4D97-AF65-F5344CB8AC3E}">
        <p14:creationId xmlns:p14="http://schemas.microsoft.com/office/powerpoint/2010/main" val="27294763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CC6CA6A2-CB39-4DA7-A173-1EDBA4C07EB7}"/>
              </a:ext>
            </a:extLst>
          </p:cNvPr>
          <p:cNvSpPr>
            <a:spLocks noGrp="1"/>
          </p:cNvSpPr>
          <p:nvPr>
            <p:ph sz="half" idx="1"/>
          </p:nvPr>
        </p:nvSpPr>
        <p:spPr/>
        <p:txBody>
          <a:bodyPr>
            <a:normAutofit/>
          </a:bodyPr>
          <a:lstStyle/>
          <a:p>
            <a:pPr>
              <a:spcBef>
                <a:spcPts val="600"/>
              </a:spcBef>
            </a:pPr>
            <a:r>
              <a:rPr lang="en-US" sz="1400" dirty="0"/>
              <a:t>The Battery Equivalent Circuit model wizard entry is used that adds an Electrical Circuit interface with default electrical circuit elements of a resistor connected in series with a resistor-capacitor (RC) couple.</a:t>
            </a:r>
          </a:p>
          <a:p>
            <a:pPr>
              <a:spcBef>
                <a:spcPts val="600"/>
              </a:spcBef>
            </a:pPr>
            <a:r>
              <a:rPr lang="en-US" sz="1400" dirty="0"/>
              <a:t>The series resistor represents the ohmic resistance and the RC couple (a resistor and capacitor connected in parallel) represents the charge transfer polarization process.</a:t>
            </a:r>
          </a:p>
          <a:p>
            <a:pPr>
              <a:spcBef>
                <a:spcPts val="600"/>
              </a:spcBef>
            </a:pPr>
            <a:r>
              <a:rPr lang="en-US" sz="1400" dirty="0"/>
              <a:t>The inputs to the model are the battery capacity, the initial state-of-charge (SOC), and an open circuit voltage versus SOC curve, in combination with load cycle experimental data. </a:t>
            </a:r>
          </a:p>
          <a:p>
            <a:pPr>
              <a:spcBef>
                <a:spcPts val="600"/>
              </a:spcBef>
            </a:pPr>
            <a:r>
              <a:rPr lang="en-US" sz="1400" dirty="0"/>
              <a:t>The model parameters are similar to those used in the Application Library model ‘Parameter Estimation of a Time-Dependent Lumped Battery Model’.</a:t>
            </a:r>
          </a:p>
        </p:txBody>
      </p:sp>
      <p:sp>
        <p:nvSpPr>
          <p:cNvPr id="5" name="Content Placeholder 4">
            <a:extLst>
              <a:ext uri="{FF2B5EF4-FFF2-40B4-BE49-F238E27FC236}">
                <a16:creationId xmlns:a16="http://schemas.microsoft.com/office/drawing/2014/main" id="{6E25072A-ECFA-440B-B5EE-27CFE78B85DD}"/>
              </a:ext>
            </a:extLst>
          </p:cNvPr>
          <p:cNvSpPr>
            <a:spLocks noGrp="1"/>
          </p:cNvSpPr>
          <p:nvPr>
            <p:ph sz="half" idx="2"/>
          </p:nvPr>
        </p:nvSpPr>
        <p:spPr/>
        <p:txBody>
          <a:bodyPr/>
          <a:lstStyle/>
          <a:p>
            <a:pPr marL="0" indent="0">
              <a:buNone/>
            </a:pPr>
            <a:r>
              <a:rPr lang="en-US" dirty="0"/>
              <a:t> </a:t>
            </a:r>
          </a:p>
        </p:txBody>
      </p:sp>
      <p:sp>
        <p:nvSpPr>
          <p:cNvPr id="2" name="Title 1"/>
          <p:cNvSpPr>
            <a:spLocks noGrp="1"/>
          </p:cNvSpPr>
          <p:nvPr>
            <p:ph type="title"/>
          </p:nvPr>
        </p:nvSpPr>
        <p:spPr/>
        <p:txBody>
          <a:bodyPr/>
          <a:lstStyle/>
          <a:p>
            <a:r>
              <a:rPr lang="en-IN" dirty="0"/>
              <a:t>Model Setup</a:t>
            </a:r>
          </a:p>
        </p:txBody>
      </p:sp>
      <p:pic>
        <p:nvPicPr>
          <p:cNvPr id="7" name="Picture 6">
            <a:extLst>
              <a:ext uri="{FF2B5EF4-FFF2-40B4-BE49-F238E27FC236}">
                <a16:creationId xmlns:a16="http://schemas.microsoft.com/office/drawing/2014/main" id="{5E6BC4F0-B75D-4856-82CD-DB38A635879C}"/>
              </a:ext>
            </a:extLst>
          </p:cNvPr>
          <p:cNvPicPr>
            <a:picLocks noChangeAspect="1"/>
          </p:cNvPicPr>
          <p:nvPr/>
        </p:nvPicPr>
        <p:blipFill>
          <a:blip r:embed="rId2"/>
          <a:stretch>
            <a:fillRect/>
          </a:stretch>
        </p:blipFill>
        <p:spPr>
          <a:xfrm>
            <a:off x="7070354" y="1854608"/>
            <a:ext cx="4512046" cy="3398684"/>
          </a:xfrm>
          <a:prstGeom prst="rect">
            <a:avLst/>
          </a:prstGeom>
          <a:ln>
            <a:solidFill>
              <a:schemeClr val="bg2"/>
            </a:solidFill>
          </a:ln>
        </p:spPr>
      </p:pic>
    </p:spTree>
    <p:extLst>
      <p:ext uri="{BB962C8B-B14F-4D97-AF65-F5344CB8AC3E}">
        <p14:creationId xmlns:p14="http://schemas.microsoft.com/office/powerpoint/2010/main" val="15965218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1"/>
          </p:nvPr>
        </p:nvSpPr>
        <p:spPr/>
        <p:txBody>
          <a:bodyPr>
            <a:noAutofit/>
          </a:bodyPr>
          <a:lstStyle/>
          <a:p>
            <a:r>
              <a:rPr lang="en-US" sz="1400" dirty="0"/>
              <a:t>The tutorial consists of three studies. In the first study, an equivalent circuit battery model (of capacity 12 Ah) is set up and run for a time-dependent battery current. </a:t>
            </a:r>
          </a:p>
          <a:p>
            <a:r>
              <a:rPr lang="en-US" sz="1400" dirty="0"/>
              <a:t>In the second study, parameter estimation of the equivalent circuit parameters R1 (ohmic resistance), R2 (resistance of RC couple) and τ (time constant of RC couple), is performed using experimental data. This is done using the </a:t>
            </a:r>
            <a:r>
              <a:rPr lang="en-US" sz="1400" i="1" dirty="0"/>
              <a:t>Global Least-Squares Objective</a:t>
            </a:r>
            <a:r>
              <a:rPr lang="en-US" sz="1400" dirty="0"/>
              <a:t> feature in the </a:t>
            </a:r>
            <a:r>
              <a:rPr lang="en-US" sz="1400" i="1" dirty="0"/>
              <a:t>Optimization</a:t>
            </a:r>
            <a:r>
              <a:rPr lang="en-US" sz="1400" dirty="0"/>
              <a:t> interface, in combination with the </a:t>
            </a:r>
            <a:r>
              <a:rPr lang="en-US" sz="1400" i="1" dirty="0"/>
              <a:t>Optimization</a:t>
            </a:r>
            <a:r>
              <a:rPr lang="en-US" sz="1400" dirty="0"/>
              <a:t> study step using a Levenberg-Marquardt optimization solver. Note, the second part of the tutorial requires the Optimization module. </a:t>
            </a:r>
          </a:p>
          <a:p>
            <a:r>
              <a:rPr lang="en-US" sz="1400" dirty="0"/>
              <a:t>In the third study, cell voltage prediction is performed using the optimized equivalent circuit parameter values that were obtained in the previous parameter estimation study, and compared with experimental data. </a:t>
            </a:r>
          </a:p>
          <a:p>
            <a:r>
              <a:rPr lang="en-US" sz="1400" dirty="0"/>
              <a:t>The first two studies use a 300 s load cycle. The third prediction study uses a full load cycle with additional 300 s.</a:t>
            </a:r>
          </a:p>
        </p:txBody>
      </p:sp>
      <p:sp>
        <p:nvSpPr>
          <p:cNvPr id="3" name="Content Placeholder 2">
            <a:extLst>
              <a:ext uri="{FF2B5EF4-FFF2-40B4-BE49-F238E27FC236}">
                <a16:creationId xmlns:a16="http://schemas.microsoft.com/office/drawing/2014/main" id="{948286F4-D5CB-4EF0-BC4C-CFF8749693B9}"/>
              </a:ext>
            </a:extLst>
          </p:cNvPr>
          <p:cNvSpPr>
            <a:spLocks noGrp="1"/>
          </p:cNvSpPr>
          <p:nvPr>
            <p:ph sz="half" idx="2"/>
          </p:nvPr>
        </p:nvSpPr>
        <p:spPr/>
        <p:txBody>
          <a:bodyPr/>
          <a:lstStyle/>
          <a:p>
            <a:pPr marL="0" indent="0">
              <a:buNone/>
            </a:pPr>
            <a:r>
              <a:rPr lang="en-US" dirty="0"/>
              <a:t> </a:t>
            </a:r>
          </a:p>
        </p:txBody>
      </p:sp>
      <p:sp>
        <p:nvSpPr>
          <p:cNvPr id="2" name="Title 1"/>
          <p:cNvSpPr>
            <a:spLocks noGrp="1"/>
          </p:cNvSpPr>
          <p:nvPr>
            <p:ph type="title"/>
          </p:nvPr>
        </p:nvSpPr>
        <p:spPr/>
        <p:txBody>
          <a:bodyPr/>
          <a:lstStyle/>
          <a:p>
            <a:r>
              <a:rPr lang="en-IN" dirty="0"/>
              <a:t>Model Setup</a:t>
            </a:r>
          </a:p>
        </p:txBody>
      </p:sp>
      <p:pic>
        <p:nvPicPr>
          <p:cNvPr id="6" name="Picture 5">
            <a:extLst>
              <a:ext uri="{FF2B5EF4-FFF2-40B4-BE49-F238E27FC236}">
                <a16:creationId xmlns:a16="http://schemas.microsoft.com/office/drawing/2014/main" id="{7FE5F981-4320-4337-A4B1-3E99F483D9B6}"/>
              </a:ext>
            </a:extLst>
          </p:cNvPr>
          <p:cNvPicPr>
            <a:picLocks noChangeAspect="1"/>
          </p:cNvPicPr>
          <p:nvPr/>
        </p:nvPicPr>
        <p:blipFill>
          <a:blip r:embed="rId2"/>
          <a:stretch>
            <a:fillRect/>
          </a:stretch>
        </p:blipFill>
        <p:spPr>
          <a:xfrm>
            <a:off x="7604025" y="1610315"/>
            <a:ext cx="3978375" cy="3386518"/>
          </a:xfrm>
          <a:prstGeom prst="rect">
            <a:avLst/>
          </a:prstGeom>
        </p:spPr>
      </p:pic>
    </p:spTree>
    <p:extLst>
      <p:ext uri="{BB962C8B-B14F-4D97-AF65-F5344CB8AC3E}">
        <p14:creationId xmlns:p14="http://schemas.microsoft.com/office/powerpoint/2010/main" val="24314004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Model Results: Parameter Estimation</a:t>
            </a:r>
          </a:p>
        </p:txBody>
      </p:sp>
      <p:sp>
        <p:nvSpPr>
          <p:cNvPr id="4" name="Content Placeholder 3">
            <a:extLst>
              <a:ext uri="{FF2B5EF4-FFF2-40B4-BE49-F238E27FC236}">
                <a16:creationId xmlns:a16="http://schemas.microsoft.com/office/drawing/2014/main" id="{6964A1ED-F276-4CE3-B1ED-053CC1F05170}"/>
              </a:ext>
            </a:extLst>
          </p:cNvPr>
          <p:cNvSpPr>
            <a:spLocks noGrp="1"/>
          </p:cNvSpPr>
          <p:nvPr>
            <p:ph sz="quarter" idx="11"/>
          </p:nvPr>
        </p:nvSpPr>
        <p:spPr/>
        <p:txBody>
          <a:bodyPr/>
          <a:lstStyle/>
          <a:p>
            <a:r>
              <a:rPr lang="en-US" dirty="0"/>
              <a:t> </a:t>
            </a:r>
          </a:p>
        </p:txBody>
      </p:sp>
      <p:sp>
        <p:nvSpPr>
          <p:cNvPr id="3" name="Content Placeholder 2">
            <a:extLst>
              <a:ext uri="{FF2B5EF4-FFF2-40B4-BE49-F238E27FC236}">
                <a16:creationId xmlns:a16="http://schemas.microsoft.com/office/drawing/2014/main" id="{43D5B48A-CA98-48D1-B138-56511945E1FF}"/>
              </a:ext>
            </a:extLst>
          </p:cNvPr>
          <p:cNvSpPr>
            <a:spLocks noGrp="1"/>
          </p:cNvSpPr>
          <p:nvPr>
            <p:ph sz="half" idx="10"/>
          </p:nvPr>
        </p:nvSpPr>
        <p:spPr/>
        <p:txBody>
          <a:bodyPr/>
          <a:lstStyle/>
          <a:p>
            <a:r>
              <a:rPr lang="en-US" dirty="0"/>
              <a:t>Modeled cell voltage using the fitted parameter values, experimental cell voltage, and corresponding open circuit voltage, for the 300 s load cycle. </a:t>
            </a:r>
          </a:p>
          <a:p>
            <a:r>
              <a:rPr lang="en-US" dirty="0"/>
              <a:t>The standard deviation values of the modeled cell voltage from the experimental values is 0.023.</a:t>
            </a:r>
          </a:p>
          <a:p>
            <a:endParaRPr lang="en-US" dirty="0"/>
          </a:p>
        </p:txBody>
      </p:sp>
      <p:sp>
        <p:nvSpPr>
          <p:cNvPr id="5" name="Text Placeholder 4">
            <a:extLst>
              <a:ext uri="{FF2B5EF4-FFF2-40B4-BE49-F238E27FC236}">
                <a16:creationId xmlns:a16="http://schemas.microsoft.com/office/drawing/2014/main" id="{C3C4456F-F1B6-41F7-BFD8-E00A3AEAD622}"/>
              </a:ext>
            </a:extLst>
          </p:cNvPr>
          <p:cNvSpPr>
            <a:spLocks noGrp="1"/>
          </p:cNvSpPr>
          <p:nvPr>
            <p:ph type="body" sz="quarter" idx="12"/>
          </p:nvPr>
        </p:nvSpPr>
        <p:spPr/>
        <p:txBody>
          <a:bodyPr/>
          <a:lstStyle/>
          <a:p>
            <a:r>
              <a:rPr lang="en-US" dirty="0"/>
              <a:t> </a:t>
            </a:r>
          </a:p>
        </p:txBody>
      </p:sp>
      <p:pic>
        <p:nvPicPr>
          <p:cNvPr id="8" name="Picture 7">
            <a:extLst>
              <a:ext uri="{FF2B5EF4-FFF2-40B4-BE49-F238E27FC236}">
                <a16:creationId xmlns:a16="http://schemas.microsoft.com/office/drawing/2014/main" id="{699439AA-DB57-4E23-8248-54D35D7DBAB3}"/>
              </a:ext>
            </a:extLst>
          </p:cNvPr>
          <p:cNvPicPr>
            <a:picLocks noChangeAspect="1"/>
          </p:cNvPicPr>
          <p:nvPr/>
        </p:nvPicPr>
        <p:blipFill>
          <a:blip r:embed="rId2"/>
          <a:stretch>
            <a:fillRect/>
          </a:stretch>
        </p:blipFill>
        <p:spPr>
          <a:xfrm>
            <a:off x="5486400" y="1174893"/>
            <a:ext cx="6412917" cy="4354685"/>
          </a:xfrm>
          <a:prstGeom prst="rect">
            <a:avLst/>
          </a:prstGeom>
        </p:spPr>
      </p:pic>
    </p:spTree>
    <p:extLst>
      <p:ext uri="{BB962C8B-B14F-4D97-AF65-F5344CB8AC3E}">
        <p14:creationId xmlns:p14="http://schemas.microsoft.com/office/powerpoint/2010/main" val="14295419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Model Results: Full Load Curve Prediction</a:t>
            </a:r>
          </a:p>
        </p:txBody>
      </p:sp>
      <p:sp>
        <p:nvSpPr>
          <p:cNvPr id="5" name="Content Placeholder 4">
            <a:extLst>
              <a:ext uri="{FF2B5EF4-FFF2-40B4-BE49-F238E27FC236}">
                <a16:creationId xmlns:a16="http://schemas.microsoft.com/office/drawing/2014/main" id="{632DFE4D-FEBD-44C8-8B3A-D891C813CE9C}"/>
              </a:ext>
            </a:extLst>
          </p:cNvPr>
          <p:cNvSpPr>
            <a:spLocks noGrp="1"/>
          </p:cNvSpPr>
          <p:nvPr>
            <p:ph sz="quarter" idx="11"/>
          </p:nvPr>
        </p:nvSpPr>
        <p:spPr/>
        <p:txBody>
          <a:bodyPr/>
          <a:lstStyle/>
          <a:p>
            <a:r>
              <a:rPr lang="en-US" dirty="0"/>
              <a:t> </a:t>
            </a:r>
          </a:p>
        </p:txBody>
      </p:sp>
      <p:sp>
        <p:nvSpPr>
          <p:cNvPr id="4" name="Content Placeholder 3">
            <a:extLst>
              <a:ext uri="{FF2B5EF4-FFF2-40B4-BE49-F238E27FC236}">
                <a16:creationId xmlns:a16="http://schemas.microsoft.com/office/drawing/2014/main" id="{A477604C-8A6D-4D08-9785-487A1E30820C}"/>
              </a:ext>
            </a:extLst>
          </p:cNvPr>
          <p:cNvSpPr>
            <a:spLocks noGrp="1"/>
          </p:cNvSpPr>
          <p:nvPr>
            <p:ph sz="half" idx="10"/>
          </p:nvPr>
        </p:nvSpPr>
        <p:spPr/>
        <p:txBody>
          <a:bodyPr/>
          <a:lstStyle/>
          <a:p>
            <a:r>
              <a:rPr lang="en-US" dirty="0"/>
              <a:t>Predicted cell voltage using the optimized parameter values, experimental cell voltage, and corresponding open circuit voltage, for the full 600 s load cycle.</a:t>
            </a:r>
          </a:p>
          <a:p>
            <a:r>
              <a:rPr lang="en-US" dirty="0"/>
              <a:t>The standard deviation values of the modeled cell voltage from the experimental values is 0.025.</a:t>
            </a:r>
            <a:endParaRPr lang="en-IN" dirty="0"/>
          </a:p>
        </p:txBody>
      </p:sp>
      <p:sp>
        <p:nvSpPr>
          <p:cNvPr id="6" name="Text Placeholder 5">
            <a:extLst>
              <a:ext uri="{FF2B5EF4-FFF2-40B4-BE49-F238E27FC236}">
                <a16:creationId xmlns:a16="http://schemas.microsoft.com/office/drawing/2014/main" id="{07DD1690-FA13-49DD-BF5F-7CF2D5442D69}"/>
              </a:ext>
            </a:extLst>
          </p:cNvPr>
          <p:cNvSpPr>
            <a:spLocks noGrp="1"/>
          </p:cNvSpPr>
          <p:nvPr>
            <p:ph type="body" sz="quarter" idx="12"/>
          </p:nvPr>
        </p:nvSpPr>
        <p:spPr/>
        <p:txBody>
          <a:bodyPr/>
          <a:lstStyle/>
          <a:p>
            <a:r>
              <a:rPr lang="en-US" dirty="0"/>
              <a:t> </a:t>
            </a:r>
          </a:p>
        </p:txBody>
      </p:sp>
      <p:pic>
        <p:nvPicPr>
          <p:cNvPr id="8" name="Picture 7">
            <a:extLst>
              <a:ext uri="{FF2B5EF4-FFF2-40B4-BE49-F238E27FC236}">
                <a16:creationId xmlns:a16="http://schemas.microsoft.com/office/drawing/2014/main" id="{B8C9F50D-8157-4479-A36E-2B3076760E30}"/>
              </a:ext>
            </a:extLst>
          </p:cNvPr>
          <p:cNvPicPr>
            <a:picLocks noChangeAspect="1"/>
          </p:cNvPicPr>
          <p:nvPr/>
        </p:nvPicPr>
        <p:blipFill>
          <a:blip r:embed="rId2"/>
          <a:stretch>
            <a:fillRect/>
          </a:stretch>
        </p:blipFill>
        <p:spPr>
          <a:xfrm>
            <a:off x="5486400" y="1174893"/>
            <a:ext cx="6412917" cy="4354685"/>
          </a:xfrm>
          <a:prstGeom prst="rect">
            <a:avLst/>
          </a:prstGeom>
        </p:spPr>
      </p:pic>
    </p:spTree>
    <p:extLst>
      <p:ext uri="{BB962C8B-B14F-4D97-AF65-F5344CB8AC3E}">
        <p14:creationId xmlns:p14="http://schemas.microsoft.com/office/powerpoint/2010/main" val="2840082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Model Results</a:t>
            </a:r>
          </a:p>
        </p:txBody>
      </p:sp>
      <p:sp>
        <p:nvSpPr>
          <p:cNvPr id="3" name="Content Placeholder 2">
            <a:extLst>
              <a:ext uri="{FF2B5EF4-FFF2-40B4-BE49-F238E27FC236}">
                <a16:creationId xmlns:a16="http://schemas.microsoft.com/office/drawing/2014/main" id="{443D2DA8-D853-4DD4-A43F-18E3B179C6CD}"/>
              </a:ext>
            </a:extLst>
          </p:cNvPr>
          <p:cNvSpPr>
            <a:spLocks noGrp="1"/>
          </p:cNvSpPr>
          <p:nvPr>
            <p:ph sz="half" idx="10"/>
          </p:nvPr>
        </p:nvSpPr>
        <p:spPr/>
        <p:txBody>
          <a:bodyPr>
            <a:normAutofit fontScale="70000" lnSpcReduction="20000"/>
          </a:bodyPr>
          <a:lstStyle/>
          <a:p>
            <a:pPr>
              <a:lnSpc>
                <a:spcPct val="120000"/>
              </a:lnSpc>
              <a:spcBef>
                <a:spcPts val="600"/>
              </a:spcBef>
            </a:pPr>
            <a:r>
              <a:rPr lang="en-US" sz="2000" dirty="0"/>
              <a:t>The optimized equivalent circuit parameter values are shown to the right</a:t>
            </a:r>
          </a:p>
          <a:p>
            <a:pPr>
              <a:lnSpc>
                <a:spcPct val="120000"/>
              </a:lnSpc>
              <a:spcBef>
                <a:spcPts val="600"/>
              </a:spcBef>
            </a:pPr>
            <a:r>
              <a:rPr lang="en-US" sz="2000" dirty="0"/>
              <a:t>The standard deviation value of the Parameter Estimation study (0.023) and the Full Load Curve Prediction study (0.025) are nearly the same. This indicates that the quality of prediction will be only as good as the quality of parameter estimation and optimization.</a:t>
            </a:r>
          </a:p>
          <a:p>
            <a:pPr>
              <a:lnSpc>
                <a:spcPct val="120000"/>
              </a:lnSpc>
              <a:spcBef>
                <a:spcPts val="600"/>
              </a:spcBef>
            </a:pPr>
            <a:r>
              <a:rPr lang="en-US" sz="2000" dirty="0"/>
              <a:t>The standard deviation values obtained using the equivalent circuit model (3 fitting parameters) are slightly higher than those obtained using the lumped battery model, (3 fitting parameters </a:t>
            </a:r>
            <a:r>
              <a:rPr lang="sv-SE" sz="2000" dirty="0" err="1"/>
              <a:t>ƞ</a:t>
            </a:r>
            <a:r>
              <a:rPr lang="sv-SE" sz="2000" baseline="-25000" dirty="0" err="1"/>
              <a:t>IR</a:t>
            </a:r>
            <a:r>
              <a:rPr lang="sv-SE" sz="2000" baseline="-25000" dirty="0"/>
              <a:t>, 1C</a:t>
            </a:r>
            <a:r>
              <a:rPr lang="en-US" sz="2000" baseline="-25000" dirty="0"/>
              <a:t> </a:t>
            </a:r>
            <a:r>
              <a:rPr lang="en-US" sz="2000" dirty="0"/>
              <a:t>,</a:t>
            </a:r>
            <a:r>
              <a:rPr lang="sv-SE" sz="2000" dirty="0"/>
              <a:t> J</a:t>
            </a:r>
            <a:r>
              <a:rPr lang="sv-SE" sz="2000" baseline="-25000" dirty="0"/>
              <a:t>0</a:t>
            </a:r>
            <a:r>
              <a:rPr lang="en-US" sz="2000" dirty="0"/>
              <a:t>, τ, refer to Application Library model ‘Parameter Estimation of a Time-Dependent Lumped Battery Model’) for this set of data. </a:t>
            </a:r>
          </a:p>
          <a:p>
            <a:endParaRPr lang="en-US" dirty="0"/>
          </a:p>
        </p:txBody>
      </p:sp>
      <p:graphicFrame>
        <p:nvGraphicFramePr>
          <p:cNvPr id="4" name="Table 3">
            <a:extLst>
              <a:ext uri="{FF2B5EF4-FFF2-40B4-BE49-F238E27FC236}">
                <a16:creationId xmlns:a16="http://schemas.microsoft.com/office/drawing/2014/main" id="{7A52446F-DC11-4CB1-9DFB-7D09664F13B0}"/>
              </a:ext>
            </a:extLst>
          </p:cNvPr>
          <p:cNvGraphicFramePr>
            <a:graphicFrameLocks noGrp="1"/>
          </p:cNvGraphicFramePr>
          <p:nvPr>
            <p:extLst>
              <p:ext uri="{D42A27DB-BD31-4B8C-83A1-F6EECF244321}">
                <p14:modId xmlns:p14="http://schemas.microsoft.com/office/powerpoint/2010/main" val="1025563683"/>
              </p:ext>
            </p:extLst>
          </p:nvPr>
        </p:nvGraphicFramePr>
        <p:xfrm>
          <a:off x="7034675" y="2159000"/>
          <a:ext cx="3604491" cy="1342137"/>
        </p:xfrm>
        <a:graphic>
          <a:graphicData uri="http://schemas.openxmlformats.org/drawingml/2006/table">
            <a:tbl>
              <a:tblPr firstRow="1" bandRow="1">
                <a:tableStyleId>{0E3FDE45-AF77-4B5C-9715-49D594BDF05E}</a:tableStyleId>
              </a:tblPr>
              <a:tblGrid>
                <a:gridCol w="1201497">
                  <a:extLst>
                    <a:ext uri="{9D8B030D-6E8A-4147-A177-3AD203B41FA5}">
                      <a16:colId xmlns:a16="http://schemas.microsoft.com/office/drawing/2014/main" val="2092607669"/>
                    </a:ext>
                  </a:extLst>
                </a:gridCol>
                <a:gridCol w="1201497">
                  <a:extLst>
                    <a:ext uri="{9D8B030D-6E8A-4147-A177-3AD203B41FA5}">
                      <a16:colId xmlns:a16="http://schemas.microsoft.com/office/drawing/2014/main" val="977239150"/>
                    </a:ext>
                  </a:extLst>
                </a:gridCol>
                <a:gridCol w="1201497">
                  <a:extLst>
                    <a:ext uri="{9D8B030D-6E8A-4147-A177-3AD203B41FA5}">
                      <a16:colId xmlns:a16="http://schemas.microsoft.com/office/drawing/2014/main" val="3431378842"/>
                    </a:ext>
                  </a:extLst>
                </a:gridCol>
              </a:tblGrid>
              <a:tr h="336297">
                <a:tc>
                  <a:txBody>
                    <a:bodyPr/>
                    <a:lstStyle/>
                    <a:p>
                      <a:pPr algn="ctr"/>
                      <a:r>
                        <a:rPr lang="en-US" sz="1600" dirty="0"/>
                        <a:t>Parameter</a:t>
                      </a:r>
                      <a:endParaRPr lang="en-IN" sz="1600" b="1" dirty="0"/>
                    </a:p>
                  </a:txBody>
                  <a:tcPr/>
                </a:tc>
                <a:tc>
                  <a:txBody>
                    <a:bodyPr/>
                    <a:lstStyle/>
                    <a:p>
                      <a:pPr algn="ctr"/>
                      <a:r>
                        <a:rPr lang="en-US" sz="1600" dirty="0"/>
                        <a:t>Value</a:t>
                      </a:r>
                      <a:endParaRPr lang="en-IN" sz="1600" b="1" dirty="0"/>
                    </a:p>
                  </a:txBody>
                  <a:tcPr/>
                </a:tc>
                <a:tc>
                  <a:txBody>
                    <a:bodyPr/>
                    <a:lstStyle/>
                    <a:p>
                      <a:pPr algn="ctr"/>
                      <a:r>
                        <a:rPr lang="en-US" sz="1600" dirty="0"/>
                        <a:t>Unit</a:t>
                      </a:r>
                      <a:endParaRPr lang="en-IN" sz="1600" b="1" dirty="0"/>
                    </a:p>
                  </a:txBody>
                  <a:tcPr/>
                </a:tc>
                <a:extLst>
                  <a:ext uri="{0D108BD9-81ED-4DB2-BD59-A6C34878D82A}">
                    <a16:rowId xmlns:a16="http://schemas.microsoft.com/office/drawing/2014/main" val="2689604092"/>
                  </a:ext>
                </a:extLst>
              </a:tr>
              <a:tr h="311508">
                <a:tc>
                  <a:txBody>
                    <a:bodyPr/>
                    <a:lstStyle/>
                    <a:p>
                      <a:pPr algn="ctr"/>
                      <a:r>
                        <a:rPr lang="en-US" sz="1600" dirty="0"/>
                        <a:t>R1</a:t>
                      </a:r>
                      <a:endParaRPr lang="en-IN" sz="1600" dirty="0"/>
                    </a:p>
                  </a:txBody>
                  <a:tcPr/>
                </a:tc>
                <a:tc>
                  <a:txBody>
                    <a:bodyPr/>
                    <a:lstStyle/>
                    <a:p>
                      <a:pPr algn="ctr"/>
                      <a:r>
                        <a:rPr lang="en-US" sz="1600" dirty="0"/>
                        <a:t>1.31</a:t>
                      </a:r>
                      <a:endParaRPr lang="en-IN" sz="1600" dirty="0"/>
                    </a:p>
                  </a:txBody>
                  <a:tcPr/>
                </a:tc>
                <a:tc>
                  <a:txBody>
                    <a:bodyPr/>
                    <a:lstStyle/>
                    <a:p>
                      <a:pPr algn="ctr"/>
                      <a:r>
                        <a:rPr lang="en-US" sz="1600" dirty="0" err="1"/>
                        <a:t>m</a:t>
                      </a:r>
                      <a:r>
                        <a:rPr lang="en-US" sz="1600" dirty="0" err="1">
                          <a:latin typeface="Symbol" panose="05050102010706020507" pitchFamily="18" charset="2"/>
                        </a:rPr>
                        <a:t>W</a:t>
                      </a:r>
                      <a:endParaRPr lang="en-IN" sz="1600" dirty="0">
                        <a:latin typeface="Symbol" panose="05050102010706020507" pitchFamily="18" charset="2"/>
                      </a:endParaRPr>
                    </a:p>
                  </a:txBody>
                  <a:tcPr/>
                </a:tc>
                <a:extLst>
                  <a:ext uri="{0D108BD9-81ED-4DB2-BD59-A6C34878D82A}">
                    <a16:rowId xmlns:a16="http://schemas.microsoft.com/office/drawing/2014/main" val="32176703"/>
                  </a:ext>
                </a:extLst>
              </a:tr>
              <a:tr h="311508">
                <a:tc>
                  <a:txBody>
                    <a:bodyPr/>
                    <a:lstStyle/>
                    <a:p>
                      <a:pPr algn="ctr"/>
                      <a:r>
                        <a:rPr lang="en-US" sz="1600" dirty="0"/>
                        <a:t>R2</a:t>
                      </a:r>
                      <a:endParaRPr lang="en-IN" sz="1600" dirty="0"/>
                    </a:p>
                  </a:txBody>
                  <a:tcPr/>
                </a:tc>
                <a:tc>
                  <a:txBody>
                    <a:bodyPr/>
                    <a:lstStyle/>
                    <a:p>
                      <a:pPr algn="ctr"/>
                      <a:r>
                        <a:rPr lang="en-US" sz="1600" dirty="0"/>
                        <a:t>1.21</a:t>
                      </a:r>
                      <a:endParaRPr lang="en-IN" sz="1600" dirty="0"/>
                    </a:p>
                  </a:txBody>
                  <a:tcPr/>
                </a:tc>
                <a:tc>
                  <a:txBody>
                    <a:bodyPr/>
                    <a:lstStyle/>
                    <a:p>
                      <a:pPr algn="ctr"/>
                      <a:r>
                        <a:rPr lang="en-US" sz="1600" dirty="0" err="1"/>
                        <a:t>m</a:t>
                      </a:r>
                      <a:r>
                        <a:rPr lang="en-US" sz="1600" dirty="0" err="1">
                          <a:latin typeface="Symbol" panose="05050102010706020507" pitchFamily="18" charset="2"/>
                        </a:rPr>
                        <a:t>W</a:t>
                      </a:r>
                      <a:endParaRPr lang="en-IN" sz="1600" dirty="0">
                        <a:latin typeface="Symbol" panose="05050102010706020507" pitchFamily="18" charset="2"/>
                      </a:endParaRPr>
                    </a:p>
                  </a:txBody>
                  <a:tcPr/>
                </a:tc>
                <a:extLst>
                  <a:ext uri="{0D108BD9-81ED-4DB2-BD59-A6C34878D82A}">
                    <a16:rowId xmlns:a16="http://schemas.microsoft.com/office/drawing/2014/main" val="2238052624"/>
                  </a:ext>
                </a:extLst>
              </a:tr>
              <a:tr h="311508">
                <a:tc>
                  <a:txBody>
                    <a:bodyPr/>
                    <a:lstStyle/>
                    <a:p>
                      <a:pPr algn="ctr"/>
                      <a:r>
                        <a:rPr lang="en-US" sz="1600" dirty="0"/>
                        <a:t>τ</a:t>
                      </a:r>
                      <a:endParaRPr lang="en-IN" sz="1600" dirty="0"/>
                    </a:p>
                  </a:txBody>
                  <a:tcPr/>
                </a:tc>
                <a:tc>
                  <a:txBody>
                    <a:bodyPr/>
                    <a:lstStyle/>
                    <a:p>
                      <a:pPr algn="ctr"/>
                      <a:r>
                        <a:rPr lang="en-US" sz="1600" dirty="0"/>
                        <a:t>11.33</a:t>
                      </a:r>
                      <a:endParaRPr lang="en-IN" sz="1600" dirty="0"/>
                    </a:p>
                  </a:txBody>
                  <a:tcPr/>
                </a:tc>
                <a:tc>
                  <a:txBody>
                    <a:bodyPr/>
                    <a:lstStyle/>
                    <a:p>
                      <a:pPr algn="ctr"/>
                      <a:r>
                        <a:rPr lang="en-US" sz="1600" dirty="0"/>
                        <a:t>s</a:t>
                      </a:r>
                      <a:endParaRPr lang="en-IN" sz="1600" dirty="0"/>
                    </a:p>
                  </a:txBody>
                  <a:tcPr/>
                </a:tc>
                <a:extLst>
                  <a:ext uri="{0D108BD9-81ED-4DB2-BD59-A6C34878D82A}">
                    <a16:rowId xmlns:a16="http://schemas.microsoft.com/office/drawing/2014/main" val="2100960118"/>
                  </a:ext>
                </a:extLst>
              </a:tr>
            </a:tbl>
          </a:graphicData>
        </a:graphic>
      </p:graphicFrame>
      <p:graphicFrame>
        <p:nvGraphicFramePr>
          <p:cNvPr id="6" name="Table 5">
            <a:extLst>
              <a:ext uri="{FF2B5EF4-FFF2-40B4-BE49-F238E27FC236}">
                <a16:creationId xmlns:a16="http://schemas.microsoft.com/office/drawing/2014/main" id="{23B75050-0515-4FB6-8235-A743ED5C7B4F}"/>
              </a:ext>
            </a:extLst>
          </p:cNvPr>
          <p:cNvGraphicFramePr>
            <a:graphicFrameLocks noGrp="1"/>
          </p:cNvGraphicFramePr>
          <p:nvPr>
            <p:extLst>
              <p:ext uri="{D42A27DB-BD31-4B8C-83A1-F6EECF244321}">
                <p14:modId xmlns:p14="http://schemas.microsoft.com/office/powerpoint/2010/main" val="3853339342"/>
              </p:ext>
            </p:extLst>
          </p:nvPr>
        </p:nvGraphicFramePr>
        <p:xfrm>
          <a:off x="7034675" y="4178189"/>
          <a:ext cx="3604491" cy="1432560"/>
        </p:xfrm>
        <a:graphic>
          <a:graphicData uri="http://schemas.openxmlformats.org/drawingml/2006/table">
            <a:tbl>
              <a:tblPr firstRow="1" bandRow="1">
                <a:tableStyleId>{0E3FDE45-AF77-4B5C-9715-49D594BDF05E}</a:tableStyleId>
              </a:tblPr>
              <a:tblGrid>
                <a:gridCol w="1201497">
                  <a:extLst>
                    <a:ext uri="{9D8B030D-6E8A-4147-A177-3AD203B41FA5}">
                      <a16:colId xmlns:a16="http://schemas.microsoft.com/office/drawing/2014/main" val="3808942347"/>
                    </a:ext>
                  </a:extLst>
                </a:gridCol>
                <a:gridCol w="1201497">
                  <a:extLst>
                    <a:ext uri="{9D8B030D-6E8A-4147-A177-3AD203B41FA5}">
                      <a16:colId xmlns:a16="http://schemas.microsoft.com/office/drawing/2014/main" val="510102407"/>
                    </a:ext>
                  </a:extLst>
                </a:gridCol>
                <a:gridCol w="1201497">
                  <a:extLst>
                    <a:ext uri="{9D8B030D-6E8A-4147-A177-3AD203B41FA5}">
                      <a16:colId xmlns:a16="http://schemas.microsoft.com/office/drawing/2014/main" val="3152062748"/>
                    </a:ext>
                  </a:extLst>
                </a:gridCol>
              </a:tblGrid>
              <a:tr h="370840">
                <a:tc>
                  <a:txBody>
                    <a:bodyPr/>
                    <a:lstStyle/>
                    <a:p>
                      <a:pPr algn="ctr"/>
                      <a:endParaRPr lang="en-IN" sz="1600" dirty="0"/>
                    </a:p>
                  </a:txBody>
                  <a:tcPr/>
                </a:tc>
                <a:tc>
                  <a:txBody>
                    <a:bodyPr/>
                    <a:lstStyle/>
                    <a:p>
                      <a:pPr algn="ctr"/>
                      <a:r>
                        <a:rPr lang="en-US" sz="1600" dirty="0"/>
                        <a:t>Equivalent Circuit</a:t>
                      </a:r>
                      <a:endParaRPr lang="en-IN" sz="1600" b="1" dirty="0"/>
                    </a:p>
                  </a:txBody>
                  <a:tcPr/>
                </a:tc>
                <a:tc>
                  <a:txBody>
                    <a:bodyPr/>
                    <a:lstStyle/>
                    <a:p>
                      <a:pPr algn="ctr"/>
                      <a:r>
                        <a:rPr lang="en-US" sz="1600" dirty="0"/>
                        <a:t>Lumped Battery</a:t>
                      </a:r>
                      <a:endParaRPr lang="en-IN" sz="1600" b="1" dirty="0"/>
                    </a:p>
                  </a:txBody>
                  <a:tcPr/>
                </a:tc>
                <a:extLst>
                  <a:ext uri="{0D108BD9-81ED-4DB2-BD59-A6C34878D82A}">
                    <a16:rowId xmlns:a16="http://schemas.microsoft.com/office/drawing/2014/main" val="1809434998"/>
                  </a:ext>
                </a:extLst>
              </a:tr>
              <a:tr h="370840">
                <a:tc>
                  <a:txBody>
                    <a:bodyPr/>
                    <a:lstStyle/>
                    <a:p>
                      <a:pPr algn="l"/>
                      <a:r>
                        <a:rPr lang="en-US" sz="1100" dirty="0"/>
                        <a:t>Parameter Estimation</a:t>
                      </a:r>
                      <a:endParaRPr lang="en-IN" sz="1100" b="1" dirty="0"/>
                    </a:p>
                  </a:txBody>
                  <a:tcPr/>
                </a:tc>
                <a:tc>
                  <a:txBody>
                    <a:bodyPr/>
                    <a:lstStyle/>
                    <a:p>
                      <a:pPr algn="ctr"/>
                      <a:r>
                        <a:rPr lang="en-US" sz="1600" dirty="0"/>
                        <a:t>0.023</a:t>
                      </a:r>
                      <a:endParaRPr lang="en-IN" sz="1600" dirty="0"/>
                    </a:p>
                  </a:txBody>
                  <a:tcPr/>
                </a:tc>
                <a:tc>
                  <a:txBody>
                    <a:bodyPr/>
                    <a:lstStyle/>
                    <a:p>
                      <a:pPr algn="ctr"/>
                      <a:r>
                        <a:rPr lang="en-US" sz="1600" dirty="0"/>
                        <a:t>0.015</a:t>
                      </a:r>
                      <a:endParaRPr lang="en-IN" sz="1600" dirty="0"/>
                    </a:p>
                  </a:txBody>
                  <a:tcPr/>
                </a:tc>
                <a:extLst>
                  <a:ext uri="{0D108BD9-81ED-4DB2-BD59-A6C34878D82A}">
                    <a16:rowId xmlns:a16="http://schemas.microsoft.com/office/drawing/2014/main" val="1847649656"/>
                  </a:ext>
                </a:extLst>
              </a:tr>
              <a:tr h="370840">
                <a:tc>
                  <a:txBody>
                    <a:bodyPr/>
                    <a:lstStyle/>
                    <a:p>
                      <a:pPr algn="l"/>
                      <a:r>
                        <a:rPr lang="en-US" sz="1100" dirty="0"/>
                        <a:t>Full Load Curve Prediction</a:t>
                      </a:r>
                      <a:endParaRPr lang="en-IN" sz="1100" b="1" dirty="0"/>
                    </a:p>
                  </a:txBody>
                  <a:tcPr/>
                </a:tc>
                <a:tc>
                  <a:txBody>
                    <a:bodyPr/>
                    <a:lstStyle/>
                    <a:p>
                      <a:pPr algn="ctr"/>
                      <a:r>
                        <a:rPr lang="en-US" sz="1600" dirty="0"/>
                        <a:t>0.025</a:t>
                      </a:r>
                      <a:endParaRPr lang="en-IN" sz="1600" dirty="0"/>
                    </a:p>
                  </a:txBody>
                  <a:tcPr/>
                </a:tc>
                <a:tc>
                  <a:txBody>
                    <a:bodyPr/>
                    <a:lstStyle/>
                    <a:p>
                      <a:pPr algn="ctr"/>
                      <a:r>
                        <a:rPr lang="en-US" sz="1600" dirty="0"/>
                        <a:t>0.014</a:t>
                      </a:r>
                      <a:endParaRPr lang="en-IN" sz="1600" dirty="0"/>
                    </a:p>
                  </a:txBody>
                  <a:tcPr/>
                </a:tc>
                <a:extLst>
                  <a:ext uri="{0D108BD9-81ED-4DB2-BD59-A6C34878D82A}">
                    <a16:rowId xmlns:a16="http://schemas.microsoft.com/office/drawing/2014/main" val="3812082648"/>
                  </a:ext>
                </a:extLst>
              </a:tr>
            </a:tbl>
          </a:graphicData>
        </a:graphic>
      </p:graphicFrame>
    </p:spTree>
    <p:extLst>
      <p:ext uri="{BB962C8B-B14F-4D97-AF65-F5344CB8AC3E}">
        <p14:creationId xmlns:p14="http://schemas.microsoft.com/office/powerpoint/2010/main" val="731777430"/>
      </p:ext>
    </p:extLst>
  </p:cSld>
  <p:clrMapOvr>
    <a:masterClrMapping/>
  </p:clrMapOvr>
</p:sld>
</file>

<file path=ppt/theme/theme1.xml><?xml version="1.0" encoding="utf-8"?>
<a:theme xmlns:a="http://schemas.openxmlformats.org/drawingml/2006/main" name="1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A31D662-4B09-FD40-915E-578D5FC7E514}" vid="{D1BCAEE3-4106-F24B-BAF9-0C2744683F9C}"/>
    </a:ext>
  </a:extLst>
</a:theme>
</file>

<file path=ppt/theme/theme2.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8E29D863-DF97-3E47-B1DC-1103F64FD026}" vid="{1EBBC8DE-E8C0-5247-AF5D-C513D455AAA4}"/>
    </a:ext>
  </a:extLst>
</a:theme>
</file>

<file path=docProps/app.xml><?xml version="1.0" encoding="utf-8"?>
<Properties xmlns="http://schemas.openxmlformats.org/officeDocument/2006/extended-properties" xmlns:vt="http://schemas.openxmlformats.org/officeDocument/2006/docPropsVTypes">
  <Template>potential_profile_electrochemical_cell</Template>
  <TotalTime>4424</TotalTime>
  <Words>662</Words>
  <Application>Microsoft Office PowerPoint</Application>
  <PresentationFormat>Widescreen</PresentationFormat>
  <Paragraphs>55</Paragraphs>
  <Slides>7</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7</vt:i4>
      </vt:variant>
    </vt:vector>
  </HeadingPairs>
  <TitlesOfParts>
    <vt:vector size="15" baseType="lpstr">
      <vt:lpstr>Arial</vt:lpstr>
      <vt:lpstr>Lato</vt:lpstr>
      <vt:lpstr>Lato Black</vt:lpstr>
      <vt:lpstr>Lato Light</vt:lpstr>
      <vt:lpstr>Symbol</vt:lpstr>
      <vt:lpstr>Wingdings</vt:lpstr>
      <vt:lpstr>1_comsol-slide-template-NEW</vt:lpstr>
      <vt:lpstr>comsol-slide-template-NEW</vt:lpstr>
      <vt:lpstr>Parameter Estimation of a Time-Dependent Equivalent Circuit Battery Model</vt:lpstr>
      <vt:lpstr>Background</vt:lpstr>
      <vt:lpstr>Model Setup</vt:lpstr>
      <vt:lpstr>Model Setup</vt:lpstr>
      <vt:lpstr>Model Results: Parameter Estimation</vt:lpstr>
      <vt:lpstr>Model Results: Full Load Curve Prediction</vt:lpstr>
      <vt:lpstr>Model Results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 of a NiCd Battery</dc:title>
  <dc:creator>Ed Fontes</dc:creator>
  <cp:lastModifiedBy>Ed Fontes</cp:lastModifiedBy>
  <cp:revision>125</cp:revision>
  <dcterms:created xsi:type="dcterms:W3CDTF">2020-03-11T09:08:42Z</dcterms:created>
  <dcterms:modified xsi:type="dcterms:W3CDTF">2025-02-25T14:07:43Z</dcterms:modified>
</cp:coreProperties>
</file>