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3"/>
  </p:notesMasterIdLst>
  <p:handoutMasterIdLst>
    <p:handoutMasterId r:id="rId14"/>
  </p:handoutMasterIdLst>
  <p:sldIdLst>
    <p:sldId id="261" r:id="rId2"/>
    <p:sldId id="262" r:id="rId3"/>
    <p:sldId id="271" r:id="rId4"/>
    <p:sldId id="272" r:id="rId5"/>
    <p:sldId id="273" r:id="rId6"/>
    <p:sldId id="274" r:id="rId7"/>
    <p:sldId id="278" r:id="rId8"/>
    <p:sldId id="280" r:id="rId9"/>
    <p:sldId id="281" r:id="rId10"/>
    <p:sldId id="276" r:id="rId11"/>
    <p:sldId id="279" r:id="rId12"/>
  </p:sldIdLst>
  <p:sldSz cx="9144000" cy="5143500" type="screen16x9"/>
  <p:notesSz cx="6858000" cy="9144000"/>
  <p:embeddedFontLst>
    <p:embeddedFont>
      <p:font typeface="Cambria Math" panose="02040503050406030204" pitchFamily="18" charset="0"/>
      <p:regular r:id="rId15"/>
    </p:embeddedFont>
    <p:embeddedFont>
      <p:font typeface="Lato" panose="020F0502020204030203" pitchFamily="34" charset="0"/>
      <p:regular r:id="rId16"/>
      <p:bold r:id="rId17"/>
      <p:italic r:id="rId18"/>
      <p:boldItalic r:id="rId19"/>
    </p:embeddedFont>
    <p:embeddedFont>
      <p:font typeface="Lato Black" panose="020F0A02020204030203" pitchFamily="34" charset="0"/>
      <p:bold r:id="rId20"/>
      <p:italic r:id="rId21"/>
      <p:boldItalic r:id="rId22"/>
    </p:embeddedFont>
    <p:embeddedFont>
      <p:font typeface="Lato Light" panose="020F03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1345" autoAdjust="0"/>
  </p:normalViewPr>
  <p:slideViewPr>
    <p:cSldViewPr>
      <p:cViewPr>
        <p:scale>
          <a:sx n="125" d="100"/>
          <a:sy n="125" d="100"/>
        </p:scale>
        <p:origin x="426" y="42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2/20/2025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2/20/2025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25315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11</a:t>
            </a:fld>
            <a:endParaRPr lang="en-US"/>
          </a:p>
        </p:txBody>
      </p:sp>
    </p:spTree>
    <p:extLst>
      <p:ext uri="{BB962C8B-B14F-4D97-AF65-F5344CB8AC3E}">
        <p14:creationId xmlns:p14="http://schemas.microsoft.com/office/powerpoint/2010/main" val="53946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userDrawn="1"/>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userDrawn="1"/>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userDrawn="1"/>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userDrawn="1"/>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userDrawn="1"/>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userDrawn="1"/>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13284038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9906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76132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79706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1.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2"/>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2" r:id="rId55"/>
    <p:sldLayoutId id="2147483673" r:id="rId56"/>
    <p:sldLayoutId id="2147483732" r:id="rId57"/>
    <p:sldLayoutId id="2147483733" r:id="rId58"/>
    <p:sldLayoutId id="2147483734" r:id="rId5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0.png"/><Relationship Id="rId1" Type="http://schemas.openxmlformats.org/officeDocument/2006/relationships/slideLayout" Target="../slideLayouts/slideLayout5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9.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9.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Modeling of Stefan Flow due to Evaporation from a Water Surface</a:t>
            </a:r>
          </a:p>
        </p:txBody>
      </p:sp>
      <p:sp>
        <p:nvSpPr>
          <p:cNvPr id="3" name="Subtitle 2"/>
          <p:cNvSpPr>
            <a:spLocks noGrp="1"/>
          </p:cNvSpPr>
          <p:nvPr>
            <p:ph type="body" idx="1"/>
          </p:nvPr>
        </p:nvSpPr>
        <p:spPr/>
        <p:txBody>
          <a:bodyPr>
            <a:normAutofit fontScale="92500" lnSpcReduction="10000"/>
          </a:bodyPr>
          <a:lstStyle/>
          <a:p>
            <a:endParaRPr lang="sv-SE" dirty="0"/>
          </a:p>
        </p:txBody>
      </p:sp>
      <p:sp>
        <p:nvSpPr>
          <p:cNvPr id="4" name="Text Placeholder 3">
            <a:extLst>
              <a:ext uri="{FF2B5EF4-FFF2-40B4-BE49-F238E27FC236}">
                <a16:creationId xmlns:a16="http://schemas.microsoft.com/office/drawing/2014/main" id="{B87716DF-3140-473B-952C-B054B3E13ECB}"/>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01ECE0BB-7440-4F48-B7B5-641B40872E67}"/>
              </a:ext>
            </a:extLst>
          </p:cNvPr>
          <p:cNvSpPr>
            <a:spLocks noGrp="1"/>
          </p:cNvSpPr>
          <p:nvPr>
            <p:ph type="body" idx="1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5644AB4A-A815-4009-BE33-01AD7D93A7E9}"/>
              </a:ext>
            </a:extLst>
          </p:cNvPr>
          <p:cNvSpPr>
            <a:spLocks noGrp="1"/>
          </p:cNvSpPr>
          <p:nvPr>
            <p:ph type="body" idx="12"/>
          </p:nvPr>
        </p:nvSpPr>
        <p:spPr/>
        <p:txBody>
          <a:bodyPr/>
          <a:lstStyle/>
          <a:p>
            <a:endParaRPr lang="en-SE"/>
          </a:p>
        </p:txBody>
      </p:sp>
      <p:pic>
        <p:nvPicPr>
          <p:cNvPr id="13" name="Image 12">
            <a:extLst>
              <a:ext uri="{FF2B5EF4-FFF2-40B4-BE49-F238E27FC236}">
                <a16:creationId xmlns:a16="http://schemas.microsoft.com/office/drawing/2014/main" id="{EBA04037-6E50-4304-8CC0-63337F1CB4B2}"/>
              </a:ext>
            </a:extLst>
          </p:cNvPr>
          <p:cNvPicPr>
            <a:picLocks noChangeAspect="1"/>
          </p:cNvPicPr>
          <p:nvPr/>
        </p:nvPicPr>
        <p:blipFill rotWithShape="1">
          <a:blip r:embed="rId3"/>
          <a:srcRect l="19167" t="5044" r="26667" b="9778"/>
          <a:stretch/>
        </p:blipFill>
        <p:spPr>
          <a:xfrm>
            <a:off x="5257800" y="285751"/>
            <a:ext cx="3429000" cy="2998576"/>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AE4FAE-5D73-411D-88BA-35824448BB3D}"/>
              </a:ext>
            </a:extLst>
          </p:cNvPr>
          <p:cNvSpPr>
            <a:spLocks noGrp="1"/>
          </p:cNvSpPr>
          <p:nvPr>
            <p:ph type="title"/>
          </p:nvPr>
        </p:nvSpPr>
        <p:spPr/>
        <p:txBody>
          <a:bodyPr/>
          <a:lstStyle/>
          <a:p>
            <a:r>
              <a:rPr lang="fr-FR" dirty="0" err="1"/>
              <a:t>Results</a:t>
            </a:r>
            <a:endParaRPr lang="fr-FR" dirty="0"/>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C8F99CC8-71D1-4301-832A-475B47C79F8B}"/>
                  </a:ext>
                </a:extLst>
              </p:cNvPr>
              <p:cNvSpPr>
                <a:spLocks noGrp="1"/>
              </p:cNvSpPr>
              <p:nvPr>
                <p:ph sz="half" idx="10"/>
              </p:nvPr>
            </p:nvSpPr>
            <p:spPr/>
            <p:txBody>
              <a:bodyPr/>
              <a:lstStyle/>
              <a:p>
                <a:r>
                  <a:rPr lang="fr-FR" dirty="0"/>
                  <a:t>At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20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the Stefan flow has no visible </a:t>
                </a:r>
                <a:r>
                  <a:rPr lang="fr-FR" dirty="0" err="1"/>
                  <a:t>effect</a:t>
                </a:r>
                <a:r>
                  <a:rPr lang="fr-FR" dirty="0"/>
                  <a:t> on the </a:t>
                </a:r>
                <a:r>
                  <a:rPr lang="fr-FR" dirty="0" err="1"/>
                  <a:t>vapor</a:t>
                </a:r>
                <a:r>
                  <a:rPr lang="fr-FR" dirty="0"/>
                  <a:t> concentration over the </a:t>
                </a:r>
                <a:r>
                  <a:rPr lang="fr-FR" dirty="0" err="1"/>
                  <a:t>evaporation</a:t>
                </a:r>
                <a:r>
                  <a:rPr lang="fr-FR" dirty="0"/>
                  <a:t> surface (</a:t>
                </a:r>
                <a:r>
                  <a:rPr lang="fr-FR" dirty="0" err="1"/>
                  <a:t>blue</a:t>
                </a:r>
                <a:r>
                  <a:rPr lang="fr-FR" dirty="0"/>
                  <a:t> </a:t>
                </a:r>
                <a:r>
                  <a:rPr lang="fr-FR" dirty="0" err="1"/>
                  <a:t>curves</a:t>
                </a:r>
                <a:r>
                  <a:rPr lang="fr-FR" dirty="0"/>
                  <a:t>).</a:t>
                </a:r>
              </a:p>
              <a:p>
                <a:r>
                  <a:rPr lang="fr-FR" dirty="0"/>
                  <a:t>At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90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a:t>
                </a:r>
                <a:r>
                  <a:rPr lang="fr-FR" dirty="0" err="1"/>
                  <a:t>accounting</a:t>
                </a:r>
                <a:r>
                  <a:rPr lang="fr-FR" dirty="0"/>
                  <a:t> for the Stefan flow </a:t>
                </a:r>
                <a:r>
                  <a:rPr lang="fr-FR" dirty="0" err="1"/>
                  <a:t>gives</a:t>
                </a:r>
                <a:r>
                  <a:rPr lang="fr-FR" dirty="0"/>
                  <a:t> up to a 20% </a:t>
                </a:r>
                <a:r>
                  <a:rPr lang="fr-FR" dirty="0" err="1"/>
                  <a:t>difference</a:t>
                </a:r>
                <a:r>
                  <a:rPr lang="fr-FR" dirty="0"/>
                  <a:t> on the </a:t>
                </a:r>
                <a:r>
                  <a:rPr lang="fr-FR" dirty="0" err="1"/>
                  <a:t>vapor</a:t>
                </a:r>
                <a:r>
                  <a:rPr lang="fr-FR" dirty="0"/>
                  <a:t> concentration over the </a:t>
                </a:r>
                <a:r>
                  <a:rPr lang="fr-FR" dirty="0" err="1"/>
                  <a:t>evaporation</a:t>
                </a:r>
                <a:r>
                  <a:rPr lang="fr-FR" dirty="0"/>
                  <a:t> surface (green </a:t>
                </a:r>
                <a:r>
                  <a:rPr lang="fr-FR" dirty="0" err="1"/>
                  <a:t>curves</a:t>
                </a:r>
                <a:r>
                  <a:rPr lang="fr-FR" dirty="0"/>
                  <a:t>).</a:t>
                </a:r>
              </a:p>
              <a:p>
                <a:endParaRPr lang="fr-FR" dirty="0"/>
              </a:p>
            </p:txBody>
          </p:sp>
        </mc:Choice>
        <mc:Fallback xmlns="">
          <p:sp>
            <p:nvSpPr>
              <p:cNvPr id="4" name="Espace réservé du contenu 3">
                <a:extLst>
                  <a:ext uri="{FF2B5EF4-FFF2-40B4-BE49-F238E27FC236}">
                    <a16:creationId xmlns:a16="http://schemas.microsoft.com/office/drawing/2014/main" id="{C8F99CC8-71D1-4301-832A-475B47C79F8B}"/>
                  </a:ext>
                </a:extLst>
              </p:cNvPr>
              <p:cNvSpPr>
                <a:spLocks noGrp="1" noRot="1" noChangeAspect="1" noMove="1" noResize="1" noEditPoints="1" noAdjustHandles="1" noChangeArrowheads="1" noChangeShapeType="1" noTextEdit="1"/>
              </p:cNvSpPr>
              <p:nvPr>
                <p:ph sz="half" idx="10"/>
              </p:nvPr>
            </p:nvSpPr>
            <p:spPr>
              <a:blipFill>
                <a:blip r:embed="rId2"/>
                <a:stretch>
                  <a:fillRect l="-207" t="-385"/>
                </a:stretch>
              </a:blipFill>
            </p:spPr>
            <p:txBody>
              <a:bodyPr/>
              <a:lstStyle/>
              <a:p>
                <a:r>
                  <a:rPr lang="en-US">
                    <a:noFill/>
                  </a:rPr>
                  <a:t> </a:t>
                </a:r>
              </a:p>
            </p:txBody>
          </p:sp>
        </mc:Fallback>
      </mc:AlternateContent>
      <p:pic>
        <p:nvPicPr>
          <p:cNvPr id="6" name="Image 5">
            <a:extLst>
              <a:ext uri="{FF2B5EF4-FFF2-40B4-BE49-F238E27FC236}">
                <a16:creationId xmlns:a16="http://schemas.microsoft.com/office/drawing/2014/main" id="{C67899F9-1A00-4B15-8F60-3FA00795F100}"/>
              </a:ext>
            </a:extLst>
          </p:cNvPr>
          <p:cNvPicPr>
            <a:picLocks noChangeAspect="1"/>
          </p:cNvPicPr>
          <p:nvPr/>
        </p:nvPicPr>
        <p:blipFill>
          <a:blip r:embed="rId3"/>
          <a:srcRect/>
          <a:stretch/>
        </p:blipFill>
        <p:spPr>
          <a:xfrm>
            <a:off x="4139952" y="792000"/>
            <a:ext cx="4860000" cy="3543750"/>
          </a:xfrm>
          <a:prstGeom prst="rect">
            <a:avLst/>
          </a:prstGeom>
        </p:spPr>
      </p:pic>
    </p:spTree>
    <p:extLst>
      <p:ext uri="{BB962C8B-B14F-4D97-AF65-F5344CB8AC3E}">
        <p14:creationId xmlns:p14="http://schemas.microsoft.com/office/powerpoint/2010/main" val="1923056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Concluding Remarks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lnSpcReduction="10000"/>
              </a:bodyPr>
              <a:lstStyle/>
              <a:p>
                <a:r>
                  <a:rPr lang="en-US" dirty="0"/>
                  <a:t>The </a:t>
                </a:r>
                <a:r>
                  <a:rPr lang="en-US" b="1" dirty="0"/>
                  <a:t>Account for Stefan velocity at walls</a:t>
                </a:r>
                <a:r>
                  <a:rPr lang="en-US" dirty="0"/>
                  <a:t> option in the </a:t>
                </a:r>
                <a:r>
                  <a:rPr lang="en-US" i="1" dirty="0"/>
                  <a:t>Moisture Flow </a:t>
                </a:r>
                <a:r>
                  <a:rPr lang="en-US" dirty="0"/>
                  <a:t>coupling node can be used to compute the Stefan velocity on boundaries where any of the following features of the </a:t>
                </a:r>
                <a:r>
                  <a:rPr lang="en-US" i="1" dirty="0"/>
                  <a:t>Moisture Transport </a:t>
                </a:r>
                <a:r>
                  <a:rPr lang="en-US" dirty="0"/>
                  <a:t>interface is active:</a:t>
                </a:r>
              </a:p>
              <a:p>
                <a:pPr lvl="1"/>
                <a:r>
                  <a:rPr lang="en-US" i="1" dirty="0"/>
                  <a:t>Moisture Flux</a:t>
                </a:r>
              </a:p>
              <a:p>
                <a:pPr lvl="1"/>
                <a:r>
                  <a:rPr lang="en-US" i="1" dirty="0"/>
                  <a:t>Moisture Content</a:t>
                </a:r>
              </a:p>
              <a:p>
                <a:pPr lvl="1"/>
                <a:r>
                  <a:rPr lang="en-US" i="1" dirty="0"/>
                  <a:t>Wet Surface</a:t>
                </a:r>
              </a:p>
              <a:p>
                <a:pPr lvl="1"/>
                <a:r>
                  <a:rPr lang="en-US" i="1" dirty="0"/>
                  <a:t>Moist Surface</a:t>
                </a:r>
              </a:p>
              <a:p>
                <a:r>
                  <a:rPr lang="en-US" dirty="0"/>
                  <a:t>This option has no effect on boundaries where a Slip wall condition is active in the F</a:t>
                </a:r>
                <a:r>
                  <a:rPr lang="en-US" i="1" dirty="0"/>
                  <a:t>luid Flow</a:t>
                </a:r>
                <a:r>
                  <a:rPr lang="en-US" dirty="0"/>
                  <a:t> interface.</a:t>
                </a:r>
              </a:p>
              <a:p>
                <a:r>
                  <a:rPr lang="en-US" dirty="0"/>
                  <a:t>This option is applicable in turbulent moisture flow models, including those with wall functions. </a:t>
                </a:r>
              </a:p>
              <a:p>
                <a:r>
                  <a:rPr lang="en-US" dirty="0"/>
                  <a:t>In this tutorial model, the temperature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oMath>
                </a14:m>
                <a:r>
                  <a:rPr lang="en-US" dirty="0"/>
                  <a:t> is prescribed, but evaporative cooling and </a:t>
                </a:r>
                <a:r>
                  <a:rPr lang="en-US" dirty="0" err="1"/>
                  <a:t>nonisothermal</a:t>
                </a:r>
                <a:r>
                  <a:rPr lang="en-US" dirty="0"/>
                  <a:t> effects may be accounted for by adding the </a:t>
                </a:r>
                <a:r>
                  <a:rPr lang="en-US" i="1" dirty="0"/>
                  <a:t>Heat Transfer </a:t>
                </a:r>
                <a:r>
                  <a:rPr lang="en-US" dirty="0"/>
                  <a:t>interface, and the </a:t>
                </a:r>
                <a:r>
                  <a:rPr lang="en-US" i="1" dirty="0"/>
                  <a:t>Heat and Moisture </a:t>
                </a:r>
                <a:r>
                  <a:rPr lang="en-US" dirty="0"/>
                  <a:t>and</a:t>
                </a:r>
                <a:r>
                  <a:rPr lang="en-US" i="1" dirty="0"/>
                  <a:t> </a:t>
                </a:r>
                <a:r>
                  <a:rPr lang="en-US" i="1" dirty="0" err="1"/>
                  <a:t>Nonisothermal</a:t>
                </a:r>
                <a:r>
                  <a:rPr lang="en-US" i="1" dirty="0"/>
                  <a:t> Flow </a:t>
                </a:r>
                <a:r>
                  <a:rPr lang="en-US" dirty="0"/>
                  <a:t>coupling nodes.</a:t>
                </a:r>
              </a:p>
              <a:p>
                <a:pPr marL="292100" lvl="1" indent="0">
                  <a:buNone/>
                </a:pPr>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394" t="-1138" b="-488"/>
                </a:stretch>
              </a:blipFill>
            </p:spPr>
            <p:txBody>
              <a:bodyPr/>
              <a:lstStyle/>
              <a:p>
                <a:r>
                  <a:rPr lang="fr-FR">
                    <a:noFill/>
                  </a:rPr>
                  <a:t> </a:t>
                </a:r>
              </a:p>
            </p:txBody>
          </p:sp>
        </mc:Fallback>
      </mc:AlternateContent>
    </p:spTree>
    <p:extLst>
      <p:ext uri="{BB962C8B-B14F-4D97-AF65-F5344CB8AC3E}">
        <p14:creationId xmlns:p14="http://schemas.microsoft.com/office/powerpoint/2010/main" val="419637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mc:AlternateContent xmlns:mc="http://schemas.openxmlformats.org/markup-compatibility/2006">
        <mc:Choice xmlns:a14="http://schemas.microsoft.com/office/drawing/2010/main" Requires="a14">
          <p:sp>
            <p:nvSpPr>
              <p:cNvPr id="3" name="Content Placeholder 2"/>
              <p:cNvSpPr>
                <a:spLocks noGrp="1"/>
              </p:cNvSpPr>
              <p:nvPr>
                <p:ph sz="half" idx="10"/>
              </p:nvPr>
            </p:nvSpPr>
            <p:spPr/>
            <p:txBody>
              <a:bodyPr>
                <a:normAutofit lnSpcReduction="10000"/>
              </a:bodyPr>
              <a:lstStyle/>
              <a:p>
                <a:r>
                  <a:rPr lang="en-US" dirty="0"/>
                  <a:t>In moisture transport applications, the surface reactions like evaporation or condensation result in a net moisture flux </a:t>
                </a:r>
                <a14:m>
                  <m:oMath xmlns:m="http://schemas.openxmlformats.org/officeDocument/2006/math">
                    <m:sSub>
                      <m:sSubPr>
                        <m:ctrlPr>
                          <a:rPr lang="en-US" i="1" smtClean="0">
                            <a:latin typeface="Cambria Math" panose="02040503050406030204" pitchFamily="18" charset="0"/>
                          </a:rPr>
                        </m:ctrlPr>
                      </m:sSubPr>
                      <m:e>
                        <m:r>
                          <a:rPr lang="fr-FR" b="1" i="0" smtClean="0">
                            <a:latin typeface="Cambria Math" panose="02040503050406030204" pitchFamily="18" charset="0"/>
                          </a:rPr>
                          <m:t>𝐠</m:t>
                        </m:r>
                      </m:e>
                      <m:sub>
                        <m:r>
                          <a:rPr lang="fr-FR" b="0" i="1" smtClean="0">
                            <a:latin typeface="Cambria Math" panose="02040503050406030204" pitchFamily="18" charset="0"/>
                          </a:rPr>
                          <m:t>𝑤</m:t>
                        </m:r>
                      </m:sub>
                    </m:sSub>
                  </m:oMath>
                </a14:m>
                <a:r>
                  <a:rPr lang="en-US" dirty="0"/>
                  <a:t> between the surface and the surrounding domain.</a:t>
                </a:r>
              </a:p>
              <a:p>
                <a:r>
                  <a:rPr lang="en-US" dirty="0"/>
                  <a:t>This corresponds to an effective convective velocity at the domain boundary, the Stefan velocity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𝑢</m:t>
                        </m:r>
                      </m:e>
                      <m:sub>
                        <m:r>
                          <a:rPr lang="fr-FR" b="0" i="1" smtClean="0">
                            <a:latin typeface="Cambria Math" panose="02040503050406030204" pitchFamily="18" charset="0"/>
                          </a:rPr>
                          <m:t>𝑆𝑡𝑒𝑓𝑎𝑛</m:t>
                        </m:r>
                      </m:sub>
                    </m:sSub>
                  </m:oMath>
                </a14:m>
                <a:r>
                  <a:rPr lang="en-US" dirty="0"/>
                  <a:t>, or leakage velocity, defined by </a:t>
                </a: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fr-FR" b="0" i="1" smtClean="0">
                                  <a:latin typeface="Cambria Math" panose="02040503050406030204" pitchFamily="18" charset="0"/>
                                </a:rPr>
                                <m:t>𝑔</m:t>
                              </m:r>
                            </m:sub>
                          </m:sSub>
                          <m:r>
                            <a:rPr lang="fr-FR" b="0" i="1" smtClean="0">
                              <a:latin typeface="Cambria Math" panose="02040503050406030204" pitchFamily="18" charset="0"/>
                            </a:rPr>
                            <m:t>𝑢</m:t>
                          </m:r>
                        </m:e>
                        <m:sub>
                          <m:r>
                            <a:rPr lang="fr-FR" b="0" i="1" smtClean="0">
                              <a:latin typeface="Cambria Math" panose="02040503050406030204" pitchFamily="18" charset="0"/>
                            </a:rPr>
                            <m:t>𝑆𝑡𝑒𝑓𝑎𝑛</m:t>
                          </m:r>
                        </m:sub>
                      </m:sSub>
                      <m:r>
                        <a:rPr lang="fr-FR" b="0" i="0" smtClean="0">
                          <a:latin typeface="Cambria Math" panose="02040503050406030204" pitchFamily="18" charset="0"/>
                        </a:rPr>
                        <m:t>=</m:t>
                      </m:r>
                      <m:r>
                        <a:rPr lang="fr-FR" b="1" i="0" smtClean="0">
                          <a:latin typeface="Cambria Math" panose="02040503050406030204" pitchFamily="18" charset="0"/>
                        </a:rPr>
                        <m:t>𝐧</m:t>
                      </m:r>
                      <m:r>
                        <a:rPr lang="fr-FR"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fr-FR" b="1" i="0">
                              <a:latin typeface="Cambria Math" panose="02040503050406030204" pitchFamily="18" charset="0"/>
                            </a:rPr>
                            <m:t>𝐠</m:t>
                          </m:r>
                        </m:e>
                        <m:sub>
                          <m:r>
                            <a:rPr lang="fr-FR" i="1">
                              <a:latin typeface="Cambria Math" panose="02040503050406030204" pitchFamily="18" charset="0"/>
                            </a:rPr>
                            <m:t>𝑤</m:t>
                          </m:r>
                        </m:sub>
                      </m:sSub>
                    </m:oMath>
                  </m:oMathPara>
                </a14:m>
                <a:endParaRPr lang="en-US" dirty="0"/>
              </a:p>
              <a:p>
                <a:r>
                  <a:rPr lang="en-US" dirty="0"/>
                  <a:t>The Stefan flow should be taken into account whenever large gradients of the vapor concentration are expected close to the boundary where the moisture flux occurs.</a:t>
                </a:r>
              </a:p>
              <a:p>
                <a:r>
                  <a:rPr lang="en-US" dirty="0"/>
                  <a:t>Due to the definition of the saturation pressure in function of temperature, these gradients are favored by high temperature conditions, allowing for large vapor concentration at saturation.</a:t>
                </a:r>
              </a:p>
            </p:txBody>
          </p:sp>
        </mc:Choice>
        <mc:Fallback>
          <p:sp>
            <p:nvSpPr>
              <p:cNvPr id="3" name="Content Placeholder 2"/>
              <p:cNvSpPr>
                <a:spLocks noGrp="1" noRot="1" noChangeAspect="1" noMove="1" noResize="1" noEditPoints="1" noAdjustHandles="1" noChangeArrowheads="1" noChangeShapeType="1" noTextEdit="1"/>
              </p:cNvSpPr>
              <p:nvPr>
                <p:ph sz="half" idx="10"/>
              </p:nvPr>
            </p:nvSpPr>
            <p:spPr>
              <a:blipFill>
                <a:blip r:embed="rId3"/>
                <a:stretch>
                  <a:fillRect l="-1835" t="-1158" r="-688"/>
                </a:stretch>
              </a:blipFill>
            </p:spPr>
            <p:txBody>
              <a:bodyPr/>
              <a:lstStyle/>
              <a:p>
                <a:r>
                  <a:rPr lang="fr-FR">
                    <a:noFill/>
                  </a:rPr>
                  <a:t> </a:t>
                </a:r>
              </a:p>
            </p:txBody>
          </p:sp>
        </mc:Fallback>
      </mc:AlternateContent>
      <p:pic>
        <p:nvPicPr>
          <p:cNvPr id="6" name="Image 5">
            <a:extLst>
              <a:ext uri="{FF2B5EF4-FFF2-40B4-BE49-F238E27FC236}">
                <a16:creationId xmlns:a16="http://schemas.microsoft.com/office/drawing/2014/main" id="{4320C4A1-53F7-4D79-8E87-CC8168F54BD5}"/>
              </a:ext>
            </a:extLst>
          </p:cNvPr>
          <p:cNvPicPr>
            <a:picLocks noChangeAspect="1"/>
          </p:cNvPicPr>
          <p:nvPr/>
        </p:nvPicPr>
        <p:blipFill>
          <a:blip r:embed="rId4"/>
          <a:stretch>
            <a:fillRect/>
          </a:stretch>
        </p:blipFill>
        <p:spPr>
          <a:xfrm>
            <a:off x="6324600" y="1194500"/>
            <a:ext cx="2667000" cy="2754500"/>
          </a:xfrm>
          <a:prstGeom prst="rect">
            <a:avLst/>
          </a:prstGeom>
        </p:spPr>
      </p:pic>
      <p:sp>
        <p:nvSpPr>
          <p:cNvPr id="7" name="TextBox 4">
            <a:extLst>
              <a:ext uri="{FF2B5EF4-FFF2-40B4-BE49-F238E27FC236}">
                <a16:creationId xmlns:a16="http://schemas.microsoft.com/office/drawing/2014/main" id="{97EDAAFF-7506-4DA4-B12F-701C59405215}"/>
              </a:ext>
            </a:extLst>
          </p:cNvPr>
          <p:cNvSpPr txBox="1"/>
          <p:nvPr/>
        </p:nvSpPr>
        <p:spPr>
          <a:xfrm>
            <a:off x="6359012" y="4019550"/>
            <a:ext cx="2666999" cy="3693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Vapor concentration at saturation in function of the temperature (analytical computation)</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This tutorial model demonstrates the use of the </a:t>
                </a:r>
                <a:r>
                  <a:rPr lang="en-US" b="1" dirty="0"/>
                  <a:t>Account for Stefan velocity at walls</a:t>
                </a:r>
                <a:r>
                  <a:rPr lang="en-US" dirty="0"/>
                  <a:t> option in the </a:t>
                </a:r>
                <a:r>
                  <a:rPr lang="en-US" i="1" dirty="0"/>
                  <a:t>Moisture Flow </a:t>
                </a:r>
                <a:r>
                  <a:rPr lang="en-US" dirty="0"/>
                  <a:t>coupling node.</a:t>
                </a:r>
              </a:p>
              <a:p>
                <a:r>
                  <a:rPr lang="en-US" dirty="0"/>
                  <a:t>The effect of this option on the velocity field and vapor concentration is studied in a moist air domain over an evaporation surface. </a:t>
                </a:r>
              </a:p>
              <a:p>
                <a:r>
                  <a:rPr lang="en-US" dirty="0"/>
                  <a:t>The moisture flux at the evaporation surface is defined as</a:t>
                </a:r>
              </a:p>
              <a:p>
                <a:pPr marL="0" indent="0">
                  <a:buNone/>
                </a:pPr>
                <a14:m>
                  <m:oMathPara xmlns:m="http://schemas.openxmlformats.org/officeDocument/2006/math">
                    <m:oMathParaPr>
                      <m:jc m:val="centerGroup"/>
                    </m:oMathParaPr>
                    <m:oMath xmlns:m="http://schemas.openxmlformats.org/officeDocument/2006/math">
                      <m:r>
                        <a:rPr lang="fr-FR" b="1" i="0" smtClean="0">
                          <a:latin typeface="Cambria Math" panose="02040503050406030204" pitchFamily="18" charset="0"/>
                        </a:rPr>
                        <m:t>−</m:t>
                      </m:r>
                      <m:r>
                        <a:rPr lang="fr-FR" b="1" i="0" smtClean="0">
                          <a:latin typeface="Cambria Math" panose="02040503050406030204" pitchFamily="18" charset="0"/>
                        </a:rPr>
                        <m:t>𝐧</m:t>
                      </m:r>
                      <m:r>
                        <a:rPr lang="fr-FR"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fr-FR" b="1" i="0">
                              <a:latin typeface="Cambria Math" panose="02040503050406030204" pitchFamily="18" charset="0"/>
                            </a:rPr>
                            <m:t>𝐠</m:t>
                          </m:r>
                        </m:e>
                        <m:sub>
                          <m:r>
                            <a:rPr lang="fr-FR" i="1">
                              <a:latin typeface="Cambria Math" panose="02040503050406030204" pitchFamily="18" charset="0"/>
                            </a:rPr>
                            <m:t>𝑤</m:t>
                          </m:r>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𝑔</m:t>
                          </m:r>
                        </m:e>
                        <m:sub>
                          <m:r>
                            <a:rPr lang="fr-FR" b="0" i="1" smtClean="0">
                              <a:latin typeface="Cambria Math" panose="02040503050406030204" pitchFamily="18" charset="0"/>
                            </a:rPr>
                            <m:t>𝑒𝑣𝑎𝑝</m:t>
                          </m:r>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𝑀</m:t>
                          </m:r>
                        </m:e>
                        <m:sub>
                          <m:r>
                            <a:rPr lang="fr-FR" b="0" i="1" smtClean="0">
                              <a:latin typeface="Cambria Math" panose="02040503050406030204" pitchFamily="18" charset="0"/>
                            </a:rPr>
                            <m:t>𝑣</m:t>
                          </m:r>
                        </m:sub>
                      </m:sSub>
                      <m:r>
                        <a:rPr lang="fr-FR" b="0" i="1" smtClean="0">
                          <a:latin typeface="Cambria Math" panose="02040503050406030204" pitchFamily="18" charset="0"/>
                        </a:rPr>
                        <m:t>𝐾</m:t>
                      </m:r>
                      <m:d>
                        <m:dPr>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rPr>
                                <m:t>𝑐</m:t>
                              </m:r>
                            </m:e>
                            <m:sub>
                              <m:r>
                                <a:rPr lang="fr-FR" b="0" i="1" smtClean="0">
                                  <a:latin typeface="Cambria Math" panose="02040503050406030204" pitchFamily="18" charset="0"/>
                                </a:rPr>
                                <m:t>𝑠𝑎𝑡</m:t>
                              </m:r>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𝑐</m:t>
                              </m:r>
                            </m:e>
                            <m:sub>
                              <m:r>
                                <a:rPr lang="fr-FR" b="0" i="1" smtClean="0">
                                  <a:latin typeface="Cambria Math" panose="02040503050406030204" pitchFamily="18" charset="0"/>
                                </a:rPr>
                                <m:t>𝑣</m:t>
                              </m:r>
                            </m:sub>
                          </m:sSub>
                        </m:e>
                      </m:d>
                    </m:oMath>
                  </m:oMathPara>
                </a14:m>
                <a:endParaRPr lang="en-US" dirty="0"/>
              </a:p>
              <a:p>
                <a:r>
                  <a:rPr lang="en-US" dirty="0"/>
                  <a:t>The computation is done with different ambient conditions:</a:t>
                </a:r>
              </a:p>
              <a:p>
                <a:pPr lvl="1"/>
                <a:r>
                  <a:rPr lang="en-US" dirty="0"/>
                  <a:t>Low temperature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i="1">
                        <a:latin typeface="Cambria Math" panose="02040503050406030204" pitchFamily="18" charset="0"/>
                      </a:rPr>
                      <m:t>20</m:t>
                    </m:r>
                    <m:r>
                      <a:rPr lang="fr-FR" i="0">
                        <a:latin typeface="Cambria Math" panose="02040503050406030204" pitchFamily="18" charset="0"/>
                        <a:ea typeface="Cambria Math" panose="02040503050406030204" pitchFamily="18" charset="0"/>
                      </a:rPr>
                      <m:t>°</m:t>
                    </m:r>
                    <m:r>
                      <m:rPr>
                        <m:sty m:val="p"/>
                      </m:rPr>
                      <a:rPr lang="fr-FR" i="0">
                        <a:latin typeface="Cambria Math" panose="02040503050406030204" pitchFamily="18" charset="0"/>
                        <a:ea typeface="Cambria Math" panose="02040503050406030204" pitchFamily="18" charset="0"/>
                      </a:rPr>
                      <m:t>C</m:t>
                    </m:r>
                  </m:oMath>
                </a14:m>
                <a:r>
                  <a:rPr lang="en-US" dirty="0"/>
                  <a:t>): the vapor concentration for </a:t>
                </a:r>
                <a14:m>
                  <m:oMath xmlns:m="http://schemas.openxmlformats.org/officeDocument/2006/math">
                    <m:r>
                      <a:rPr lang="en-US" i="1" smtClean="0">
                        <a:latin typeface="Cambria Math" panose="02040503050406030204" pitchFamily="18" charset="0"/>
                        <a:ea typeface="Cambria Math" panose="02040503050406030204" pitchFamily="18" charset="0"/>
                      </a:rPr>
                      <m:t>𝜙</m:t>
                    </m:r>
                    <m:r>
                      <a:rPr lang="fr-FR" b="0" i="1" smtClean="0">
                        <a:latin typeface="Cambria Math" panose="02040503050406030204" pitchFamily="18" charset="0"/>
                        <a:ea typeface="Cambria Math" panose="02040503050406030204" pitchFamily="18" charset="0"/>
                      </a:rPr>
                      <m:t>=1</m:t>
                    </m:r>
                  </m:oMath>
                </a14:m>
                <a:r>
                  <a:rPr lang="en-US" dirty="0"/>
                  <a:t> is relatively small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fr-FR" b="0" i="1" smtClean="0">
                            <a:latin typeface="Cambria Math" panose="02040503050406030204" pitchFamily="18" charset="0"/>
                            <a:ea typeface="Cambria Math" panose="02040503050406030204" pitchFamily="18" charset="0"/>
                          </a:rPr>
                          <m:t>𝑐</m:t>
                        </m:r>
                      </m:e>
                      <m:sub>
                        <m:r>
                          <a:rPr lang="fr-FR" b="0" i="1" smtClean="0">
                            <a:latin typeface="Cambria Math" panose="02040503050406030204" pitchFamily="18" charset="0"/>
                            <a:ea typeface="Cambria Math" panose="02040503050406030204" pitchFamily="18" charset="0"/>
                          </a:rPr>
                          <m:t>𝑠𝑎𝑡</m:t>
                        </m:r>
                      </m:sub>
                    </m:sSub>
                    <m:r>
                      <a:rPr lang="fr-FR" i="1" smtClean="0">
                        <a:latin typeface="Cambria Math" panose="02040503050406030204" pitchFamily="18" charset="0"/>
                        <a:ea typeface="Cambria Math" panose="02040503050406030204" pitchFamily="18" charset="0"/>
                      </a:rPr>
                      <m:t>≅</m:t>
                    </m:r>
                    <m:r>
                      <a:rPr lang="fr-FR" b="0" i="1" smtClean="0">
                        <a:latin typeface="Cambria Math" panose="02040503050406030204" pitchFamily="18" charset="0"/>
                        <a:ea typeface="Cambria Math" panose="02040503050406030204" pitchFamily="18" charset="0"/>
                      </a:rPr>
                      <m:t>1</m:t>
                    </m:r>
                    <m:f>
                      <m:fPr>
                        <m:type m:val="lin"/>
                        <m:ctrlPr>
                          <a:rPr lang="fr-FR" b="0" i="1" smtClean="0">
                            <a:latin typeface="Cambria Math" panose="02040503050406030204" pitchFamily="18" charset="0"/>
                            <a:ea typeface="Cambria Math" panose="02040503050406030204" pitchFamily="18" charset="0"/>
                          </a:rPr>
                        </m:ctrlPr>
                      </m:fPr>
                      <m:num>
                        <m:r>
                          <m:rPr>
                            <m:sty m:val="p"/>
                          </m:rPr>
                          <a:rPr lang="fr-FR" b="0" i="0" smtClean="0">
                            <a:latin typeface="Cambria Math" panose="02040503050406030204" pitchFamily="18" charset="0"/>
                            <a:ea typeface="Cambria Math" panose="02040503050406030204" pitchFamily="18" charset="0"/>
                          </a:rPr>
                          <m:t>mol</m:t>
                        </m:r>
                      </m:num>
                      <m:den>
                        <m:sSup>
                          <m:sSupPr>
                            <m:ctrlPr>
                              <a:rPr lang="fr-FR" b="0" i="1" smtClean="0">
                                <a:latin typeface="Cambria Math" panose="02040503050406030204" pitchFamily="18" charset="0"/>
                                <a:ea typeface="Cambria Math" panose="02040503050406030204" pitchFamily="18" charset="0"/>
                              </a:rPr>
                            </m:ctrlPr>
                          </m:sSupPr>
                          <m:e>
                            <m:r>
                              <m:rPr>
                                <m:sty m:val="p"/>
                              </m:rPr>
                              <a:rPr lang="fr-FR" b="0" i="0" smtClean="0">
                                <a:latin typeface="Cambria Math" panose="02040503050406030204" pitchFamily="18" charset="0"/>
                                <a:ea typeface="Cambria Math" panose="02040503050406030204" pitchFamily="18" charset="0"/>
                              </a:rPr>
                              <m:t>m</m:t>
                            </m:r>
                          </m:e>
                          <m:sup>
                            <m:r>
                              <a:rPr lang="fr-FR" b="0" i="0" smtClean="0">
                                <a:latin typeface="Cambria Math" panose="02040503050406030204" pitchFamily="18" charset="0"/>
                                <a:ea typeface="Cambria Math" panose="02040503050406030204" pitchFamily="18" charset="0"/>
                              </a:rPr>
                              <m:t>3</m:t>
                            </m:r>
                          </m:sup>
                        </m:sSup>
                      </m:den>
                    </m:f>
                  </m:oMath>
                </a14:m>
                <a:r>
                  <a:rPr lang="en-US" dirty="0"/>
                  <a:t>), so the gradient of vapor concentration stays moderate, and the Stefan velocity is small. The effect on the vapor concentration may be neglected.</a:t>
                </a:r>
              </a:p>
              <a:p>
                <a:pPr lvl="1"/>
                <a:r>
                  <a:rPr lang="en-US" dirty="0"/>
                  <a:t> High temperature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90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en-US" dirty="0"/>
                  <a:t>): the vapor concentration for </a:t>
                </a:r>
                <a14:m>
                  <m:oMath xmlns:m="http://schemas.openxmlformats.org/officeDocument/2006/math">
                    <m:r>
                      <a:rPr lang="en-US" i="1">
                        <a:latin typeface="Cambria Math" panose="02040503050406030204" pitchFamily="18" charset="0"/>
                        <a:ea typeface="Cambria Math" panose="02040503050406030204" pitchFamily="18" charset="0"/>
                      </a:rPr>
                      <m:t>𝜙</m:t>
                    </m:r>
                    <m:r>
                      <a:rPr lang="fr-FR" i="1">
                        <a:latin typeface="Cambria Math" panose="02040503050406030204" pitchFamily="18" charset="0"/>
                        <a:ea typeface="Cambria Math" panose="02040503050406030204" pitchFamily="18" charset="0"/>
                      </a:rPr>
                      <m:t>=1</m:t>
                    </m:r>
                  </m:oMath>
                </a14:m>
                <a:r>
                  <a:rPr lang="en-US" dirty="0"/>
                  <a:t> is larger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fr-FR" i="1">
                            <a:latin typeface="Cambria Math" panose="02040503050406030204" pitchFamily="18" charset="0"/>
                            <a:ea typeface="Cambria Math" panose="02040503050406030204" pitchFamily="18" charset="0"/>
                          </a:rPr>
                          <m:t>𝑐</m:t>
                        </m:r>
                      </m:e>
                      <m:sub>
                        <m:r>
                          <a:rPr lang="fr-FR" b="0" i="1" smtClean="0">
                            <a:latin typeface="Cambria Math" panose="02040503050406030204" pitchFamily="18" charset="0"/>
                            <a:ea typeface="Cambria Math" panose="02040503050406030204" pitchFamily="18" charset="0"/>
                          </a:rPr>
                          <m:t>𝑠𝑎𝑡</m:t>
                        </m:r>
                      </m:sub>
                    </m:sSub>
                    <m:r>
                      <a:rPr lang="fr-FR" i="1">
                        <a:latin typeface="Cambria Math" panose="02040503050406030204" pitchFamily="18" charset="0"/>
                        <a:ea typeface="Cambria Math" panose="02040503050406030204" pitchFamily="18" charset="0"/>
                      </a:rPr>
                      <m:t>≅</m:t>
                    </m:r>
                    <m:r>
                      <a:rPr lang="fr-FR" b="0" i="1" smtClean="0">
                        <a:latin typeface="Cambria Math" panose="02040503050406030204" pitchFamily="18" charset="0"/>
                        <a:ea typeface="Cambria Math" panose="02040503050406030204" pitchFamily="18" charset="0"/>
                      </a:rPr>
                      <m:t>20</m:t>
                    </m:r>
                    <m:f>
                      <m:fPr>
                        <m:type m:val="lin"/>
                        <m:ctrlPr>
                          <a:rPr lang="fr-FR" i="1">
                            <a:latin typeface="Cambria Math" panose="02040503050406030204" pitchFamily="18" charset="0"/>
                            <a:ea typeface="Cambria Math" panose="02040503050406030204" pitchFamily="18" charset="0"/>
                          </a:rPr>
                        </m:ctrlPr>
                      </m:fPr>
                      <m:num>
                        <m:r>
                          <m:rPr>
                            <m:sty m:val="p"/>
                          </m:rPr>
                          <a:rPr lang="fr-FR" i="0">
                            <a:latin typeface="Cambria Math" panose="02040503050406030204" pitchFamily="18" charset="0"/>
                            <a:ea typeface="Cambria Math" panose="02040503050406030204" pitchFamily="18" charset="0"/>
                          </a:rPr>
                          <m:t>mol</m:t>
                        </m:r>
                      </m:num>
                      <m:den>
                        <m:sSup>
                          <m:sSupPr>
                            <m:ctrlPr>
                              <a:rPr lang="fr-FR" i="1">
                                <a:latin typeface="Cambria Math" panose="02040503050406030204" pitchFamily="18" charset="0"/>
                                <a:ea typeface="Cambria Math" panose="02040503050406030204" pitchFamily="18" charset="0"/>
                              </a:rPr>
                            </m:ctrlPr>
                          </m:sSupPr>
                          <m:e>
                            <m:r>
                              <m:rPr>
                                <m:sty m:val="p"/>
                              </m:rPr>
                              <a:rPr lang="fr-FR" i="0">
                                <a:latin typeface="Cambria Math" panose="02040503050406030204" pitchFamily="18" charset="0"/>
                                <a:ea typeface="Cambria Math" panose="02040503050406030204" pitchFamily="18" charset="0"/>
                              </a:rPr>
                              <m:t>m</m:t>
                            </m:r>
                          </m:e>
                          <m:sup>
                            <m:r>
                              <a:rPr lang="fr-FR" i="0">
                                <a:latin typeface="Cambria Math" panose="02040503050406030204" pitchFamily="18" charset="0"/>
                                <a:ea typeface="Cambria Math" panose="02040503050406030204" pitchFamily="18" charset="0"/>
                              </a:rPr>
                              <m:t>3</m:t>
                            </m:r>
                          </m:sup>
                        </m:sSup>
                      </m:den>
                    </m:f>
                  </m:oMath>
                </a14:m>
                <a:r>
                  <a:rPr lang="en-US" dirty="0"/>
                  <a:t>), and accounting for the Stefan velocity has an effect on the vapor concentration.</a:t>
                </a:r>
              </a:p>
              <a:p>
                <a:pPr marL="292100" lvl="1" indent="0">
                  <a:buNone/>
                </a:pPr>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394" t="-488"/>
                </a:stretch>
              </a:blipFill>
            </p:spPr>
            <p:txBody>
              <a:bodyPr/>
              <a:lstStyle/>
              <a:p>
                <a:r>
                  <a:rPr lang="fr-FR">
                    <a:noFill/>
                  </a:rPr>
                  <a:t> </a:t>
                </a:r>
              </a:p>
            </p:txBody>
          </p:sp>
        </mc:Fallback>
      </mc:AlternateContent>
    </p:spTree>
    <p:extLst>
      <p:ext uri="{BB962C8B-B14F-4D97-AF65-F5344CB8AC3E}">
        <p14:creationId xmlns:p14="http://schemas.microsoft.com/office/powerpoint/2010/main" val="554826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1BF3A2-8E2C-472D-8E59-B18BF1ECACB1}"/>
              </a:ext>
            </a:extLst>
          </p:cNvPr>
          <p:cNvSpPr>
            <a:spLocks noGrp="1"/>
          </p:cNvSpPr>
          <p:nvPr>
            <p:ph type="title"/>
          </p:nvPr>
        </p:nvSpPr>
        <p:spPr/>
        <p:txBody>
          <a:bodyPr/>
          <a:lstStyle/>
          <a:p>
            <a:r>
              <a:rPr lang="fr-FR" dirty="0"/>
              <a:t>Model </a:t>
            </a:r>
            <a:r>
              <a:rPr lang="fr-FR" dirty="0" err="1"/>
              <a:t>Definition</a:t>
            </a:r>
            <a:endParaRPr lang="fr-FR" dirty="0"/>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9462863F-365F-41C1-94E3-623E9BA984C6}"/>
                  </a:ext>
                </a:extLst>
              </p:cNvPr>
              <p:cNvSpPr>
                <a:spLocks noGrp="1"/>
              </p:cNvSpPr>
              <p:nvPr>
                <p:ph sz="half" idx="10"/>
              </p:nvPr>
            </p:nvSpPr>
            <p:spPr/>
            <p:txBody>
              <a:bodyPr/>
              <a:lstStyle/>
              <a:p>
                <a:r>
                  <a:rPr lang="fr-FR" dirty="0"/>
                  <a:t>2D </a:t>
                </a:r>
                <a:r>
                  <a:rPr lang="fr-FR" dirty="0" err="1"/>
                  <a:t>axisymetric</a:t>
                </a:r>
                <a:r>
                  <a:rPr lang="fr-FR" dirty="0"/>
                  <a:t> </a:t>
                </a:r>
                <a:r>
                  <a:rPr lang="fr-FR" dirty="0" err="1"/>
                  <a:t>geometry</a:t>
                </a:r>
                <a:endParaRPr lang="fr-FR" dirty="0"/>
              </a:p>
              <a:p>
                <a:r>
                  <a:rPr lang="fr-FR" dirty="0"/>
                  <a:t>Time-</a:t>
                </a:r>
                <a:r>
                  <a:rPr lang="fr-FR" dirty="0" err="1"/>
                  <a:t>dependent</a:t>
                </a:r>
                <a:r>
                  <a:rPr lang="fr-FR" dirty="0"/>
                  <a:t> </a:t>
                </a:r>
                <a:r>
                  <a:rPr lang="fr-FR" dirty="0" err="1"/>
                  <a:t>study</a:t>
                </a:r>
                <a:r>
                  <a:rPr lang="fr-FR" dirty="0"/>
                  <a:t> (5 min)</a:t>
                </a:r>
              </a:p>
              <a:p>
                <a:r>
                  <a:rPr lang="fr-FR" dirty="0" err="1"/>
                  <a:t>Concentrated</a:t>
                </a:r>
                <a:r>
                  <a:rPr lang="fr-FR" dirty="0"/>
                  <a:t> </a:t>
                </a:r>
                <a:r>
                  <a:rPr lang="fr-FR" dirty="0" err="1"/>
                  <a:t>species</a:t>
                </a:r>
                <a:r>
                  <a:rPr lang="fr-FR" dirty="0"/>
                  <a:t> formulation for </a:t>
                </a:r>
                <a:r>
                  <a:rPr lang="fr-FR" dirty="0" err="1"/>
                  <a:t>moisture</a:t>
                </a:r>
                <a:r>
                  <a:rPr lang="fr-FR" dirty="0"/>
                  <a:t> transport</a:t>
                </a:r>
              </a:p>
              <a:p>
                <a:r>
                  <a:rPr lang="fr-FR" dirty="0"/>
                  <a:t>Compressible </a:t>
                </a:r>
                <a:r>
                  <a:rPr lang="fr-FR" dirty="0" err="1"/>
                  <a:t>fluid</a:t>
                </a:r>
                <a:r>
                  <a:rPr lang="fr-FR" dirty="0"/>
                  <a:t> flow </a:t>
                </a:r>
                <a:r>
                  <a:rPr lang="fr-FR" dirty="0" err="1"/>
                  <a:t>equations</a:t>
                </a:r>
                <a:endParaRPr lang="fr-FR" dirty="0"/>
              </a:p>
              <a:p>
                <a:r>
                  <a:rPr lang="fr-FR" dirty="0"/>
                  <a:t>Initial relative </a:t>
                </a:r>
                <a:r>
                  <a:rPr lang="fr-FR" dirty="0" err="1"/>
                  <a:t>humidity</a:t>
                </a:r>
                <a:r>
                  <a:rPr lang="fr-FR" dirty="0"/>
                  <a:t> in </a:t>
                </a:r>
                <a:r>
                  <a:rPr lang="fr-FR" dirty="0" err="1"/>
                  <a:t>moist</a:t>
                </a:r>
                <a:r>
                  <a:rPr lang="fr-FR" dirty="0"/>
                  <a:t> air: </a:t>
                </a:r>
                <a14:m>
                  <m:oMath xmlns:m="http://schemas.openxmlformats.org/officeDocument/2006/math">
                    <m:r>
                      <a:rPr lang="en-US" i="1" smtClean="0">
                        <a:latin typeface="Cambria Math" panose="02040503050406030204" pitchFamily="18" charset="0"/>
                        <a:ea typeface="Cambria Math" panose="02040503050406030204" pitchFamily="18" charset="0"/>
                      </a:rPr>
                      <m:t>𝜙</m:t>
                    </m:r>
                    <m:r>
                      <a:rPr lang="fr-FR" b="0" i="1" smtClean="0">
                        <a:latin typeface="Cambria Math" panose="02040503050406030204" pitchFamily="18" charset="0"/>
                        <a:ea typeface="Cambria Math" panose="02040503050406030204" pitchFamily="18" charset="0"/>
                      </a:rPr>
                      <m:t>=0.1</m:t>
                    </m:r>
                  </m:oMath>
                </a14:m>
                <a:endParaRPr lang="fr-FR" dirty="0"/>
              </a:p>
              <a:p>
                <a:r>
                  <a:rPr lang="fr-FR" dirty="0"/>
                  <a:t>Constant ambient </a:t>
                </a:r>
                <a:r>
                  <a:rPr lang="fr-FR" dirty="0" err="1"/>
                  <a:t>temperature</a:t>
                </a:r>
                <a:r>
                  <a:rPr lang="fr-FR" dirty="0"/>
                  <a:t> conditions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20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b="0" i="1" smtClean="0">
                        <a:latin typeface="Cambria Math" panose="02040503050406030204" pitchFamily="18" charset="0"/>
                      </a:rPr>
                      <m:t>9</m:t>
                    </m:r>
                    <m:r>
                      <a:rPr lang="fr-FR" i="1">
                        <a:latin typeface="Cambria Math" panose="02040503050406030204" pitchFamily="18" charset="0"/>
                      </a:rPr>
                      <m:t>0</m:t>
                    </m:r>
                    <m:r>
                      <a:rPr lang="fr-FR" i="0">
                        <a:latin typeface="Cambria Math" panose="02040503050406030204" pitchFamily="18" charset="0"/>
                        <a:ea typeface="Cambria Math" panose="02040503050406030204" pitchFamily="18" charset="0"/>
                      </a:rPr>
                      <m:t>°</m:t>
                    </m:r>
                    <m:r>
                      <m:rPr>
                        <m:sty m:val="p"/>
                      </m:rPr>
                      <a:rPr lang="fr-FR" i="0">
                        <a:latin typeface="Cambria Math" panose="02040503050406030204" pitchFamily="18" charset="0"/>
                        <a:ea typeface="Cambria Math" panose="02040503050406030204" pitchFamily="18" charset="0"/>
                      </a:rPr>
                      <m:t>C</m:t>
                    </m:r>
                  </m:oMath>
                </a14:m>
                <a:r>
                  <a:rPr lang="fr-FR" dirty="0"/>
                  <a:t>)</a:t>
                </a:r>
              </a:p>
            </p:txBody>
          </p:sp>
        </mc:Choice>
        <mc:Fallback xmlns="">
          <p:sp>
            <p:nvSpPr>
              <p:cNvPr id="4" name="Espace réservé du contenu 3">
                <a:extLst>
                  <a:ext uri="{FF2B5EF4-FFF2-40B4-BE49-F238E27FC236}">
                    <a16:creationId xmlns:a16="http://schemas.microsoft.com/office/drawing/2014/main" id="{9462863F-365F-41C1-94E3-623E9BA984C6}"/>
                  </a:ext>
                </a:extLst>
              </p:cNvPr>
              <p:cNvSpPr>
                <a:spLocks noGrp="1" noRot="1" noChangeAspect="1" noMove="1" noResize="1" noEditPoints="1" noAdjustHandles="1" noChangeArrowheads="1" noChangeShapeType="1" noTextEdit="1"/>
              </p:cNvSpPr>
              <p:nvPr>
                <p:ph sz="half" idx="10"/>
              </p:nvPr>
            </p:nvSpPr>
            <p:spPr>
              <a:blipFill>
                <a:blip r:embed="rId2"/>
                <a:stretch>
                  <a:fillRect l="-115" t="-385"/>
                </a:stretch>
              </a:blipFill>
            </p:spPr>
            <p:txBody>
              <a:bodyPr/>
              <a:lstStyle/>
              <a:p>
                <a:r>
                  <a:rPr lang="fr-FR">
                    <a:noFill/>
                  </a:rPr>
                  <a:t> </a:t>
                </a:r>
              </a:p>
            </p:txBody>
          </p:sp>
        </mc:Fallback>
      </mc:AlternateContent>
      <p:pic>
        <p:nvPicPr>
          <p:cNvPr id="6" name="Image 5">
            <a:extLst>
              <a:ext uri="{FF2B5EF4-FFF2-40B4-BE49-F238E27FC236}">
                <a16:creationId xmlns:a16="http://schemas.microsoft.com/office/drawing/2014/main" id="{C0193B5E-637E-4064-81A0-F2C44C20800C}"/>
              </a:ext>
            </a:extLst>
          </p:cNvPr>
          <p:cNvPicPr>
            <a:picLocks noChangeAspect="1"/>
          </p:cNvPicPr>
          <p:nvPr/>
        </p:nvPicPr>
        <p:blipFill rotWithShape="1">
          <a:blip r:embed="rId3"/>
          <a:srcRect l="20513" r="21795"/>
          <a:stretch/>
        </p:blipFill>
        <p:spPr>
          <a:xfrm>
            <a:off x="6772922" y="414297"/>
            <a:ext cx="1761478" cy="1685056"/>
          </a:xfrm>
          <a:prstGeom prst="rect">
            <a:avLst/>
          </a:prstGeom>
        </p:spPr>
      </p:pic>
      <mc:AlternateContent xmlns:mc="http://schemas.openxmlformats.org/markup-compatibility/2006" xmlns:a14="http://schemas.microsoft.com/office/drawing/2010/main">
        <mc:Choice Requires="a14">
          <p:sp>
            <p:nvSpPr>
              <p:cNvPr id="7" name="TextBox 20">
                <a:extLst>
                  <a:ext uri="{FF2B5EF4-FFF2-40B4-BE49-F238E27FC236}">
                    <a16:creationId xmlns:a16="http://schemas.microsoft.com/office/drawing/2014/main" id="{F6869059-C7BF-4CB9-B896-8BF836A1E453}"/>
                  </a:ext>
                </a:extLst>
              </p:cNvPr>
              <p:cNvSpPr txBox="1"/>
              <p:nvPr/>
            </p:nvSpPr>
            <p:spPr>
              <a:xfrm>
                <a:off x="6854443" y="1147792"/>
                <a:ext cx="1912831" cy="461665"/>
              </a:xfrm>
              <a:prstGeom prst="rect">
                <a:avLst/>
              </a:prstGeom>
              <a:noFill/>
            </p:spPr>
            <p:txBody>
              <a:bodyPr wrap="none" rtlCol="0">
                <a:spAutoFit/>
              </a:bodyPr>
              <a:lstStyle/>
              <a:p>
                <a:r>
                  <a:rPr lang="en-US" sz="1200" dirty="0">
                    <a:latin typeface="Lato Light" panose="020F0302020204030203" pitchFamily="34" charset="0"/>
                  </a:rPr>
                  <a:t>Evaporation surface (</a:t>
                </a:r>
                <a14:m>
                  <m:oMath xmlns:m="http://schemas.openxmlformats.org/officeDocument/2006/math">
                    <m:r>
                      <a:rPr lang="fr-FR" sz="1200" i="1" smtClean="0">
                        <a:latin typeface="Cambria Math" panose="02040503050406030204" pitchFamily="18" charset="0"/>
                        <a:ea typeface="Cambria Math" panose="02040503050406030204" pitchFamily="18" charset="0"/>
                      </a:rPr>
                      <m:t>𝜙</m:t>
                    </m:r>
                  </m:oMath>
                </a14:m>
                <a:r>
                  <a:rPr lang="en-US" sz="1200" dirty="0">
                    <a:latin typeface="Lato Light" panose="020F0302020204030203" pitchFamily="34" charset="0"/>
                  </a:rPr>
                  <a:t>=1)</a:t>
                </a:r>
              </a:p>
              <a:p>
                <a:r>
                  <a:rPr lang="en-US" sz="1200" dirty="0">
                    <a:latin typeface="Lato Light" panose="020F0302020204030203" pitchFamily="34" charset="0"/>
                  </a:rPr>
                  <a:t> </a:t>
                </a:r>
              </a:p>
            </p:txBody>
          </p:sp>
        </mc:Choice>
        <mc:Fallback xmlns="">
          <p:sp>
            <p:nvSpPr>
              <p:cNvPr id="7" name="TextBox 20">
                <a:extLst>
                  <a:ext uri="{FF2B5EF4-FFF2-40B4-BE49-F238E27FC236}">
                    <a16:creationId xmlns:a16="http://schemas.microsoft.com/office/drawing/2014/main" id="{F6869059-C7BF-4CB9-B896-8BF836A1E453}"/>
                  </a:ext>
                </a:extLst>
              </p:cNvPr>
              <p:cNvSpPr txBox="1">
                <a:spLocks noRot="1" noChangeAspect="1" noMove="1" noResize="1" noEditPoints="1" noAdjustHandles="1" noChangeArrowheads="1" noChangeShapeType="1" noTextEdit="1"/>
              </p:cNvSpPr>
              <p:nvPr/>
            </p:nvSpPr>
            <p:spPr>
              <a:xfrm>
                <a:off x="6854443" y="1147792"/>
                <a:ext cx="1912831" cy="461665"/>
              </a:xfrm>
              <a:prstGeom prst="rect">
                <a:avLst/>
              </a:prstGeom>
              <a:blipFill>
                <a:blip r:embed="rId4"/>
                <a:stretch>
                  <a:fillRect t="-1316"/>
                </a:stretch>
              </a:blipFill>
            </p:spPr>
            <p:txBody>
              <a:bodyPr/>
              <a:lstStyle/>
              <a:p>
                <a:r>
                  <a:rPr lang="fr-FR">
                    <a:noFill/>
                  </a:rPr>
                  <a:t> </a:t>
                </a:r>
              </a:p>
            </p:txBody>
          </p:sp>
        </mc:Fallback>
      </mc:AlternateContent>
      <p:cxnSp>
        <p:nvCxnSpPr>
          <p:cNvPr id="11" name="Connecteur droit 10">
            <a:extLst>
              <a:ext uri="{FF2B5EF4-FFF2-40B4-BE49-F238E27FC236}">
                <a16:creationId xmlns:a16="http://schemas.microsoft.com/office/drawing/2014/main" id="{F1533863-AB24-4094-9BA4-EC1DF5813FA8}"/>
              </a:ext>
            </a:extLst>
          </p:cNvPr>
          <p:cNvCxnSpPr>
            <a:cxnSpLocks/>
          </p:cNvCxnSpPr>
          <p:nvPr/>
        </p:nvCxnSpPr>
        <p:spPr>
          <a:xfrm>
            <a:off x="7094761" y="1407964"/>
            <a:ext cx="7296" cy="448903"/>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4">
            <a:extLst>
              <a:ext uri="{FF2B5EF4-FFF2-40B4-BE49-F238E27FC236}">
                <a16:creationId xmlns:a16="http://schemas.microsoft.com/office/drawing/2014/main" id="{0098607D-B8B7-447D-B62D-DEA5916369B2}"/>
              </a:ext>
            </a:extLst>
          </p:cNvPr>
          <p:cNvSpPr txBox="1"/>
          <p:nvPr/>
        </p:nvSpPr>
        <p:spPr>
          <a:xfrm>
            <a:off x="6857999" y="2080122"/>
            <a:ext cx="2187265"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Model definition for moisture transport </a:t>
            </a:r>
          </a:p>
        </p:txBody>
      </p:sp>
      <p:sp>
        <p:nvSpPr>
          <p:cNvPr id="18" name="TextBox 4">
            <a:extLst>
              <a:ext uri="{FF2B5EF4-FFF2-40B4-BE49-F238E27FC236}">
                <a16:creationId xmlns:a16="http://schemas.microsoft.com/office/drawing/2014/main" id="{CBE36E1C-539D-4B31-849B-BD066ED8FF53}"/>
              </a:ext>
            </a:extLst>
          </p:cNvPr>
          <p:cNvSpPr txBox="1"/>
          <p:nvPr/>
        </p:nvSpPr>
        <p:spPr>
          <a:xfrm>
            <a:off x="6858000" y="4274998"/>
            <a:ext cx="1863555"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Model definition for fluid flow</a:t>
            </a:r>
          </a:p>
        </p:txBody>
      </p:sp>
      <p:sp>
        <p:nvSpPr>
          <p:cNvPr id="19" name="TextBox 20">
            <a:extLst>
              <a:ext uri="{FF2B5EF4-FFF2-40B4-BE49-F238E27FC236}">
                <a16:creationId xmlns:a16="http://schemas.microsoft.com/office/drawing/2014/main" id="{7C803A6E-3E2D-46C7-B5B1-71C6BD221E53}"/>
              </a:ext>
            </a:extLst>
          </p:cNvPr>
          <p:cNvSpPr txBox="1"/>
          <p:nvPr/>
        </p:nvSpPr>
        <p:spPr>
          <a:xfrm>
            <a:off x="6347243" y="15008"/>
            <a:ext cx="1132041" cy="276999"/>
          </a:xfrm>
          <a:prstGeom prst="rect">
            <a:avLst/>
          </a:prstGeom>
          <a:noFill/>
        </p:spPr>
        <p:txBody>
          <a:bodyPr wrap="none" rtlCol="0">
            <a:spAutoFit/>
          </a:bodyPr>
          <a:lstStyle/>
          <a:p>
            <a:r>
              <a:rPr lang="en-US" sz="1200" dirty="0">
                <a:latin typeface="Lato Light" panose="020F0302020204030203" pitchFamily="34" charset="0"/>
              </a:rPr>
              <a:t>Symmetry axis</a:t>
            </a:r>
          </a:p>
        </p:txBody>
      </p:sp>
      <p:sp>
        <p:nvSpPr>
          <p:cNvPr id="23" name="TextBox 20">
            <a:extLst>
              <a:ext uri="{FF2B5EF4-FFF2-40B4-BE49-F238E27FC236}">
                <a16:creationId xmlns:a16="http://schemas.microsoft.com/office/drawing/2014/main" id="{E57E0DE9-0B3E-4692-AC6A-AC485A7E17E5}"/>
              </a:ext>
            </a:extLst>
          </p:cNvPr>
          <p:cNvSpPr txBox="1"/>
          <p:nvPr/>
        </p:nvSpPr>
        <p:spPr>
          <a:xfrm>
            <a:off x="7288631" y="610510"/>
            <a:ext cx="768159" cy="276999"/>
          </a:xfrm>
          <a:prstGeom prst="rect">
            <a:avLst/>
          </a:prstGeom>
          <a:noFill/>
        </p:spPr>
        <p:txBody>
          <a:bodyPr wrap="none" rtlCol="0">
            <a:spAutoFit/>
          </a:bodyPr>
          <a:lstStyle/>
          <a:p>
            <a:r>
              <a:rPr lang="en-US" sz="1200" dirty="0">
                <a:latin typeface="Lato Light" panose="020F0302020204030203" pitchFamily="34" charset="0"/>
              </a:rPr>
              <a:t>Moist air</a:t>
            </a:r>
          </a:p>
        </p:txBody>
      </p:sp>
      <p:sp>
        <p:nvSpPr>
          <p:cNvPr id="25" name="Flèche : haut 24">
            <a:extLst>
              <a:ext uri="{FF2B5EF4-FFF2-40B4-BE49-F238E27FC236}">
                <a16:creationId xmlns:a16="http://schemas.microsoft.com/office/drawing/2014/main" id="{CB46A986-F692-45D8-B8C2-D7F0C0AFDFC2}"/>
              </a:ext>
            </a:extLst>
          </p:cNvPr>
          <p:cNvSpPr/>
          <p:nvPr/>
        </p:nvSpPr>
        <p:spPr>
          <a:xfrm>
            <a:off x="7315200" y="1656721"/>
            <a:ext cx="45719" cy="210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7" name="TextBox 20">
                <a:extLst>
                  <a:ext uri="{FF2B5EF4-FFF2-40B4-BE49-F238E27FC236}">
                    <a16:creationId xmlns:a16="http://schemas.microsoft.com/office/drawing/2014/main" id="{B7F74B25-85E3-4A77-8AC7-87F6262D7EAA}"/>
                  </a:ext>
                </a:extLst>
              </p:cNvPr>
              <p:cNvSpPr txBox="1"/>
              <p:nvPr/>
            </p:nvSpPr>
            <p:spPr>
              <a:xfrm>
                <a:off x="7314272" y="1516823"/>
                <a:ext cx="1290866" cy="2912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fr-FR" sz="1200" b="1" i="0" smtClean="0">
                              <a:latin typeface="Cambria Math" panose="02040503050406030204" pitchFamily="18" charset="0"/>
                            </a:rPr>
                            <m:t>−</m:t>
                          </m:r>
                          <m:r>
                            <a:rPr lang="fr-FR" sz="1200" b="1">
                              <a:latin typeface="Cambria Math" panose="02040503050406030204" pitchFamily="18" charset="0"/>
                            </a:rPr>
                            <m:t>𝐧</m:t>
                          </m:r>
                          <m:r>
                            <a:rPr lang="fr-FR" sz="1200" i="1">
                              <a:latin typeface="Cambria Math" panose="02040503050406030204" pitchFamily="18" charset="0"/>
                              <a:ea typeface="Cambria Math" panose="02040503050406030204" pitchFamily="18" charset="0"/>
                            </a:rPr>
                            <m:t>∙</m:t>
                          </m:r>
                          <m:sSub>
                            <m:sSubPr>
                              <m:ctrlPr>
                                <a:rPr lang="en-US" sz="1200" i="1">
                                  <a:latin typeface="Cambria Math" panose="02040503050406030204" pitchFamily="18" charset="0"/>
                                </a:rPr>
                              </m:ctrlPr>
                            </m:sSubPr>
                            <m:e>
                              <m:r>
                                <a:rPr lang="fr-FR" sz="1200" b="1">
                                  <a:latin typeface="Cambria Math" panose="02040503050406030204" pitchFamily="18" charset="0"/>
                                </a:rPr>
                                <m:t>𝐠</m:t>
                              </m:r>
                            </m:e>
                            <m:sub>
                              <m:r>
                                <a:rPr lang="fr-FR" sz="1200" i="1">
                                  <a:latin typeface="Cambria Math" panose="02040503050406030204" pitchFamily="18" charset="0"/>
                                </a:rPr>
                                <m:t>𝑤</m:t>
                              </m:r>
                            </m:sub>
                          </m:sSub>
                          <m:r>
                            <a:rPr lang="fr-FR" sz="1200" b="0" i="1" smtClean="0">
                              <a:latin typeface="Cambria Math" panose="02040503050406030204" pitchFamily="18" charset="0"/>
                            </a:rPr>
                            <m:t>=</m:t>
                          </m:r>
                          <m:r>
                            <a:rPr lang="fr-FR" sz="1200" b="0" i="1" smtClean="0">
                              <a:latin typeface="Cambria Math" panose="02040503050406030204" pitchFamily="18" charset="0"/>
                            </a:rPr>
                            <m:t>𝑔</m:t>
                          </m:r>
                        </m:e>
                        <m:sub>
                          <m:r>
                            <a:rPr lang="fr-FR" sz="1200" b="0" i="1" smtClean="0">
                              <a:latin typeface="Cambria Math" panose="02040503050406030204" pitchFamily="18" charset="0"/>
                            </a:rPr>
                            <m:t>𝑒𝑣𝑎𝑝</m:t>
                          </m:r>
                        </m:sub>
                      </m:sSub>
                    </m:oMath>
                  </m:oMathPara>
                </a14:m>
                <a:endParaRPr lang="en-US" sz="1200" dirty="0">
                  <a:latin typeface="Lato Light" panose="020F0302020204030203" pitchFamily="34" charset="0"/>
                </a:endParaRPr>
              </a:p>
            </p:txBody>
          </p:sp>
        </mc:Choice>
        <mc:Fallback xmlns="">
          <p:sp>
            <p:nvSpPr>
              <p:cNvPr id="27" name="TextBox 20">
                <a:extLst>
                  <a:ext uri="{FF2B5EF4-FFF2-40B4-BE49-F238E27FC236}">
                    <a16:creationId xmlns:a16="http://schemas.microsoft.com/office/drawing/2014/main" id="{B7F74B25-85E3-4A77-8AC7-87F6262D7EAA}"/>
                  </a:ext>
                </a:extLst>
              </p:cNvPr>
              <p:cNvSpPr txBox="1">
                <a:spLocks noRot="1" noChangeAspect="1" noMove="1" noResize="1" noEditPoints="1" noAdjustHandles="1" noChangeArrowheads="1" noChangeShapeType="1" noTextEdit="1"/>
              </p:cNvSpPr>
              <p:nvPr/>
            </p:nvSpPr>
            <p:spPr>
              <a:xfrm>
                <a:off x="7314272" y="1516823"/>
                <a:ext cx="1290866" cy="291298"/>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TextBox 20">
                <a:extLst>
                  <a:ext uri="{FF2B5EF4-FFF2-40B4-BE49-F238E27FC236}">
                    <a16:creationId xmlns:a16="http://schemas.microsoft.com/office/drawing/2014/main" id="{0FE0AC17-FA4E-456F-A838-EB2D1F191167}"/>
                  </a:ext>
                </a:extLst>
              </p:cNvPr>
              <p:cNvSpPr txBox="1"/>
              <p:nvPr/>
            </p:nvSpPr>
            <p:spPr>
              <a:xfrm>
                <a:off x="7479284" y="790030"/>
                <a:ext cx="324255"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200" i="1" smtClean="0">
                          <a:latin typeface="Cambria Math" panose="02040503050406030204" pitchFamily="18" charset="0"/>
                          <a:ea typeface="Cambria Math" panose="02040503050406030204" pitchFamily="18" charset="0"/>
                        </a:rPr>
                        <m:t>𝜙</m:t>
                      </m:r>
                    </m:oMath>
                  </m:oMathPara>
                </a14:m>
                <a:endParaRPr lang="en-US" sz="1200" dirty="0">
                  <a:latin typeface="Lato Light" panose="020F0302020204030203" pitchFamily="34" charset="0"/>
                </a:endParaRPr>
              </a:p>
            </p:txBody>
          </p:sp>
        </mc:Choice>
        <mc:Fallback xmlns="">
          <p:sp>
            <p:nvSpPr>
              <p:cNvPr id="32" name="TextBox 20">
                <a:extLst>
                  <a:ext uri="{FF2B5EF4-FFF2-40B4-BE49-F238E27FC236}">
                    <a16:creationId xmlns:a16="http://schemas.microsoft.com/office/drawing/2014/main" id="{0FE0AC17-FA4E-456F-A838-EB2D1F191167}"/>
                  </a:ext>
                </a:extLst>
              </p:cNvPr>
              <p:cNvSpPr txBox="1">
                <a:spLocks noRot="1" noChangeAspect="1" noMove="1" noResize="1" noEditPoints="1" noAdjustHandles="1" noChangeArrowheads="1" noChangeShapeType="1" noTextEdit="1"/>
              </p:cNvSpPr>
              <p:nvPr/>
            </p:nvSpPr>
            <p:spPr>
              <a:xfrm>
                <a:off x="7479284" y="790030"/>
                <a:ext cx="324255" cy="276999"/>
              </a:xfrm>
              <a:prstGeom prst="rect">
                <a:avLst/>
              </a:prstGeom>
              <a:blipFill>
                <a:blip r:embed="rId6"/>
                <a:stretch>
                  <a:fillRect b="-6667"/>
                </a:stretch>
              </a:blipFill>
            </p:spPr>
            <p:txBody>
              <a:bodyPr/>
              <a:lstStyle/>
              <a:p>
                <a:r>
                  <a:rPr lang="fr-FR">
                    <a:noFill/>
                  </a:rPr>
                  <a:t> </a:t>
                </a:r>
              </a:p>
            </p:txBody>
          </p:sp>
        </mc:Fallback>
      </mc:AlternateContent>
      <p:pic>
        <p:nvPicPr>
          <p:cNvPr id="39" name="Image 38">
            <a:extLst>
              <a:ext uri="{FF2B5EF4-FFF2-40B4-BE49-F238E27FC236}">
                <a16:creationId xmlns:a16="http://schemas.microsoft.com/office/drawing/2014/main" id="{0B9F2FD2-056B-4FB3-BA81-DF42A9875230}"/>
              </a:ext>
            </a:extLst>
          </p:cNvPr>
          <p:cNvPicPr>
            <a:picLocks noChangeAspect="1"/>
          </p:cNvPicPr>
          <p:nvPr/>
        </p:nvPicPr>
        <p:blipFill rotWithShape="1">
          <a:blip r:embed="rId3"/>
          <a:srcRect l="20513" r="21795"/>
          <a:stretch/>
        </p:blipFill>
        <p:spPr>
          <a:xfrm>
            <a:off x="6767052" y="2595050"/>
            <a:ext cx="1761478" cy="1685056"/>
          </a:xfrm>
          <a:prstGeom prst="rect">
            <a:avLst/>
          </a:prstGeom>
        </p:spPr>
      </p:pic>
      <mc:AlternateContent xmlns:mc="http://schemas.openxmlformats.org/markup-compatibility/2006" xmlns:a14="http://schemas.microsoft.com/office/drawing/2010/main">
        <mc:Choice Requires="a14">
          <p:sp>
            <p:nvSpPr>
              <p:cNvPr id="40" name="TextBox 20">
                <a:extLst>
                  <a:ext uri="{FF2B5EF4-FFF2-40B4-BE49-F238E27FC236}">
                    <a16:creationId xmlns:a16="http://schemas.microsoft.com/office/drawing/2014/main" id="{16254EAE-E05B-467B-80B8-7C811541FE6A}"/>
                  </a:ext>
                </a:extLst>
              </p:cNvPr>
              <p:cNvSpPr txBox="1"/>
              <p:nvPr/>
            </p:nvSpPr>
            <p:spPr>
              <a:xfrm>
                <a:off x="6854443" y="3299907"/>
                <a:ext cx="881075" cy="276999"/>
              </a:xfrm>
              <a:prstGeom prst="rect">
                <a:avLst/>
              </a:prstGeom>
              <a:noFill/>
            </p:spPr>
            <p:txBody>
              <a:bodyPr wrap="none" rtlCol="0">
                <a:spAutoFit/>
              </a:bodyPr>
              <a:lstStyle/>
              <a:p>
                <a:r>
                  <a:rPr lang="en-US" sz="1200" dirty="0">
                    <a:latin typeface="Lato Light" panose="020F0302020204030203" pitchFamily="34" charset="0"/>
                  </a:rPr>
                  <a:t>Wall (</a:t>
                </a:r>
                <a14:m>
                  <m:oMath xmlns:m="http://schemas.openxmlformats.org/officeDocument/2006/math">
                    <m:r>
                      <a:rPr lang="fr-FR" sz="1200" b="1" i="0" smtClean="0">
                        <a:latin typeface="Cambria Math" panose="02040503050406030204" pitchFamily="18" charset="0"/>
                      </a:rPr>
                      <m:t>𝐮</m:t>
                    </m:r>
                  </m:oMath>
                </a14:m>
                <a:r>
                  <a:rPr lang="en-US" sz="1200" dirty="0">
                    <a:latin typeface="Lato Light" panose="020F0302020204030203" pitchFamily="34" charset="0"/>
                  </a:rPr>
                  <a:t>=</a:t>
                </a:r>
                <a:r>
                  <a:rPr lang="en-US" sz="1200" b="1" dirty="0">
                    <a:latin typeface="Lato Light" panose="020F0302020204030203" pitchFamily="34" charset="0"/>
                  </a:rPr>
                  <a:t>0</a:t>
                </a:r>
                <a:r>
                  <a:rPr lang="en-US" sz="1200" dirty="0">
                    <a:latin typeface="Lato Light" panose="020F0302020204030203" pitchFamily="34" charset="0"/>
                  </a:rPr>
                  <a:t>)</a:t>
                </a:r>
              </a:p>
            </p:txBody>
          </p:sp>
        </mc:Choice>
        <mc:Fallback xmlns="">
          <p:sp>
            <p:nvSpPr>
              <p:cNvPr id="40" name="TextBox 20">
                <a:extLst>
                  <a:ext uri="{FF2B5EF4-FFF2-40B4-BE49-F238E27FC236}">
                    <a16:creationId xmlns:a16="http://schemas.microsoft.com/office/drawing/2014/main" id="{16254EAE-E05B-467B-80B8-7C811541FE6A}"/>
                  </a:ext>
                </a:extLst>
              </p:cNvPr>
              <p:cNvSpPr txBox="1">
                <a:spLocks noRot="1" noChangeAspect="1" noMove="1" noResize="1" noEditPoints="1" noAdjustHandles="1" noChangeArrowheads="1" noChangeShapeType="1" noTextEdit="1"/>
              </p:cNvSpPr>
              <p:nvPr/>
            </p:nvSpPr>
            <p:spPr>
              <a:xfrm>
                <a:off x="6854443" y="3299907"/>
                <a:ext cx="881075" cy="276999"/>
              </a:xfrm>
              <a:prstGeom prst="rect">
                <a:avLst/>
              </a:prstGeom>
              <a:blipFill>
                <a:blip r:embed="rId7"/>
                <a:stretch>
                  <a:fillRect t="-2174" b="-13043"/>
                </a:stretch>
              </a:blipFill>
            </p:spPr>
            <p:txBody>
              <a:bodyPr/>
              <a:lstStyle/>
              <a:p>
                <a:r>
                  <a:rPr lang="fr-FR">
                    <a:noFill/>
                  </a:rPr>
                  <a:t> </a:t>
                </a:r>
              </a:p>
            </p:txBody>
          </p:sp>
        </mc:Fallback>
      </mc:AlternateContent>
      <p:cxnSp>
        <p:nvCxnSpPr>
          <p:cNvPr id="41" name="Connecteur droit 40">
            <a:extLst>
              <a:ext uri="{FF2B5EF4-FFF2-40B4-BE49-F238E27FC236}">
                <a16:creationId xmlns:a16="http://schemas.microsoft.com/office/drawing/2014/main" id="{F6273C5B-96A0-4E77-9473-31DFD491E5DD}"/>
              </a:ext>
            </a:extLst>
          </p:cNvPr>
          <p:cNvCxnSpPr>
            <a:cxnSpLocks/>
          </p:cNvCxnSpPr>
          <p:nvPr/>
        </p:nvCxnSpPr>
        <p:spPr>
          <a:xfrm>
            <a:off x="7102057" y="3570346"/>
            <a:ext cx="0" cy="462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cteur droit 41">
            <a:extLst>
              <a:ext uri="{FF2B5EF4-FFF2-40B4-BE49-F238E27FC236}">
                <a16:creationId xmlns:a16="http://schemas.microsoft.com/office/drawing/2014/main" id="{9B9C6CB9-5053-4612-8CC9-A747D07F0938}"/>
              </a:ext>
            </a:extLst>
          </p:cNvPr>
          <p:cNvCxnSpPr>
            <a:cxnSpLocks/>
          </p:cNvCxnSpPr>
          <p:nvPr/>
        </p:nvCxnSpPr>
        <p:spPr>
          <a:xfrm flipH="1">
            <a:off x="6900564" y="272957"/>
            <a:ext cx="1" cy="389899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TextBox 20">
            <a:extLst>
              <a:ext uri="{FF2B5EF4-FFF2-40B4-BE49-F238E27FC236}">
                <a16:creationId xmlns:a16="http://schemas.microsoft.com/office/drawing/2014/main" id="{7B2BC497-8B6A-4755-B018-773F7206E5BE}"/>
              </a:ext>
            </a:extLst>
          </p:cNvPr>
          <p:cNvSpPr txBox="1"/>
          <p:nvPr/>
        </p:nvSpPr>
        <p:spPr>
          <a:xfrm>
            <a:off x="7294981" y="2761523"/>
            <a:ext cx="768159" cy="276999"/>
          </a:xfrm>
          <a:prstGeom prst="rect">
            <a:avLst/>
          </a:prstGeom>
          <a:noFill/>
        </p:spPr>
        <p:txBody>
          <a:bodyPr wrap="none" rtlCol="0">
            <a:spAutoFit/>
          </a:bodyPr>
          <a:lstStyle/>
          <a:p>
            <a:r>
              <a:rPr lang="en-US" sz="1200" dirty="0">
                <a:latin typeface="Lato Light" panose="020F0302020204030203" pitchFamily="34" charset="0"/>
              </a:rPr>
              <a:t>Moist air</a:t>
            </a:r>
          </a:p>
        </p:txBody>
      </p:sp>
      <p:sp>
        <p:nvSpPr>
          <p:cNvPr id="44" name="Flèche : haut 43">
            <a:extLst>
              <a:ext uri="{FF2B5EF4-FFF2-40B4-BE49-F238E27FC236}">
                <a16:creationId xmlns:a16="http://schemas.microsoft.com/office/drawing/2014/main" id="{0EBE9B90-3D87-4A21-8F49-B766437B283D}"/>
              </a:ext>
            </a:extLst>
          </p:cNvPr>
          <p:cNvSpPr/>
          <p:nvPr/>
        </p:nvSpPr>
        <p:spPr>
          <a:xfrm>
            <a:off x="7315199" y="3822059"/>
            <a:ext cx="45719" cy="210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5" name="TextBox 20">
                <a:extLst>
                  <a:ext uri="{FF2B5EF4-FFF2-40B4-BE49-F238E27FC236}">
                    <a16:creationId xmlns:a16="http://schemas.microsoft.com/office/drawing/2014/main" id="{ACA4615E-68EF-44BD-93DA-80BC5DC981D7}"/>
                  </a:ext>
                </a:extLst>
              </p:cNvPr>
              <p:cNvSpPr txBox="1"/>
              <p:nvPr/>
            </p:nvSpPr>
            <p:spPr>
              <a:xfrm>
                <a:off x="7364511" y="3720181"/>
                <a:ext cx="691984" cy="2918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fr-FR" sz="1200" b="0" i="1" smtClean="0">
                              <a:latin typeface="Cambria Math" panose="02040503050406030204" pitchFamily="18" charset="0"/>
                            </a:rPr>
                            <m:t>𝑢</m:t>
                          </m:r>
                        </m:e>
                        <m:sub>
                          <m:r>
                            <a:rPr lang="fr-FR" sz="1200" b="0" i="1" smtClean="0">
                              <a:latin typeface="Cambria Math" panose="02040503050406030204" pitchFamily="18" charset="0"/>
                            </a:rPr>
                            <m:t>𝑆𝑡𝑒𝑓𝑎𝑛</m:t>
                          </m:r>
                        </m:sub>
                      </m:sSub>
                    </m:oMath>
                  </m:oMathPara>
                </a14:m>
                <a:endParaRPr lang="en-US" sz="1200" dirty="0">
                  <a:latin typeface="Lato Light" panose="020F0302020204030203" pitchFamily="34" charset="0"/>
                </a:endParaRPr>
              </a:p>
            </p:txBody>
          </p:sp>
        </mc:Choice>
        <mc:Fallback xmlns="">
          <p:sp>
            <p:nvSpPr>
              <p:cNvPr id="45" name="TextBox 20">
                <a:extLst>
                  <a:ext uri="{FF2B5EF4-FFF2-40B4-BE49-F238E27FC236}">
                    <a16:creationId xmlns:a16="http://schemas.microsoft.com/office/drawing/2014/main" id="{ACA4615E-68EF-44BD-93DA-80BC5DC981D7}"/>
                  </a:ext>
                </a:extLst>
              </p:cNvPr>
              <p:cNvSpPr txBox="1">
                <a:spLocks noRot="1" noChangeAspect="1" noMove="1" noResize="1" noEditPoints="1" noAdjustHandles="1" noChangeArrowheads="1" noChangeShapeType="1" noTextEdit="1"/>
              </p:cNvSpPr>
              <p:nvPr/>
            </p:nvSpPr>
            <p:spPr>
              <a:xfrm>
                <a:off x="7364511" y="3720181"/>
                <a:ext cx="691984" cy="291811"/>
              </a:xfrm>
              <a:prstGeom prst="rect">
                <a:avLst/>
              </a:prstGeom>
              <a:blipFill>
                <a:blip r:embed="rId8"/>
                <a:stretch>
                  <a:fillRect b="-208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6" name="TextBox 20">
                <a:extLst>
                  <a:ext uri="{FF2B5EF4-FFF2-40B4-BE49-F238E27FC236}">
                    <a16:creationId xmlns:a16="http://schemas.microsoft.com/office/drawing/2014/main" id="{446BD9C1-0D7C-45B3-B02B-8CA14772C33F}"/>
                  </a:ext>
                </a:extLst>
              </p:cNvPr>
              <p:cNvSpPr txBox="1"/>
              <p:nvPr/>
            </p:nvSpPr>
            <p:spPr>
              <a:xfrm>
                <a:off x="7426792" y="2950993"/>
                <a:ext cx="52668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200" b="1" i="0" smtClean="0">
                          <a:latin typeface="Cambria Math" panose="02040503050406030204" pitchFamily="18" charset="0"/>
                        </a:rPr>
                        <m:t>𝐮</m:t>
                      </m:r>
                      <m:r>
                        <a:rPr lang="fr-FR" sz="1200" b="0" i="1" smtClean="0">
                          <a:latin typeface="Cambria Math" panose="02040503050406030204" pitchFamily="18" charset="0"/>
                        </a:rPr>
                        <m:t>, </m:t>
                      </m:r>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𝑝</m:t>
                          </m:r>
                        </m:e>
                        <m:sub>
                          <m:r>
                            <a:rPr lang="fr-FR" sz="1200" b="0" i="1" smtClean="0">
                              <a:latin typeface="Cambria Math" panose="02040503050406030204" pitchFamily="18" charset="0"/>
                            </a:rPr>
                            <m:t>𝐴</m:t>
                          </m:r>
                        </m:sub>
                      </m:sSub>
                    </m:oMath>
                  </m:oMathPara>
                </a14:m>
                <a:endParaRPr lang="en-US" sz="1200" dirty="0">
                  <a:latin typeface="Lato Light" panose="020F0302020204030203" pitchFamily="34" charset="0"/>
                </a:endParaRPr>
              </a:p>
            </p:txBody>
          </p:sp>
        </mc:Choice>
        <mc:Fallback xmlns="">
          <p:sp>
            <p:nvSpPr>
              <p:cNvPr id="46" name="TextBox 20">
                <a:extLst>
                  <a:ext uri="{FF2B5EF4-FFF2-40B4-BE49-F238E27FC236}">
                    <a16:creationId xmlns:a16="http://schemas.microsoft.com/office/drawing/2014/main" id="{446BD9C1-0D7C-45B3-B02B-8CA14772C33F}"/>
                  </a:ext>
                </a:extLst>
              </p:cNvPr>
              <p:cNvSpPr txBox="1">
                <a:spLocks noRot="1" noChangeAspect="1" noMove="1" noResize="1" noEditPoints="1" noAdjustHandles="1" noChangeArrowheads="1" noChangeShapeType="1" noTextEdit="1"/>
              </p:cNvSpPr>
              <p:nvPr/>
            </p:nvSpPr>
            <p:spPr>
              <a:xfrm>
                <a:off x="7426792" y="2950993"/>
                <a:ext cx="526683" cy="276999"/>
              </a:xfrm>
              <a:prstGeom prst="rect">
                <a:avLst/>
              </a:prstGeom>
              <a:blipFill>
                <a:blip r:embed="rId9"/>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1946398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A1418C-9074-48AE-AE2B-62D3EF53809F}"/>
              </a:ext>
            </a:extLst>
          </p:cNvPr>
          <p:cNvSpPr>
            <a:spLocks noGrp="1"/>
          </p:cNvSpPr>
          <p:nvPr>
            <p:ph type="title"/>
          </p:nvPr>
        </p:nvSpPr>
        <p:spPr/>
        <p:txBody>
          <a:bodyPr/>
          <a:lstStyle/>
          <a:p>
            <a:r>
              <a:rPr lang="fr-FR" dirty="0" err="1"/>
              <a:t>Implementation</a:t>
            </a:r>
            <a:endParaRPr lang="fr-FR" dirty="0"/>
          </a:p>
        </p:txBody>
      </p:sp>
      <mc:AlternateContent xmlns:mc="http://schemas.openxmlformats.org/markup-compatibility/2006">
        <mc:Choice xmlns:a14="http://schemas.microsoft.com/office/drawing/2010/main" Requires="a14">
          <p:sp>
            <p:nvSpPr>
              <p:cNvPr id="9" name="Espace réservé du contenu 8">
                <a:extLst>
                  <a:ext uri="{FF2B5EF4-FFF2-40B4-BE49-F238E27FC236}">
                    <a16:creationId xmlns:a16="http://schemas.microsoft.com/office/drawing/2014/main" id="{0F5114FB-2BA4-4B7B-A1C1-6370F8B5B283}"/>
                  </a:ext>
                </a:extLst>
              </p:cNvPr>
              <p:cNvSpPr>
                <a:spLocks noGrp="1"/>
              </p:cNvSpPr>
              <p:nvPr>
                <p:ph sz="half" idx="10"/>
              </p:nvPr>
            </p:nvSpPr>
            <p:spPr/>
            <p:txBody>
              <a:bodyPr>
                <a:normAutofit fontScale="92500"/>
              </a:bodyPr>
              <a:lstStyle/>
              <a:p>
                <a:r>
                  <a:rPr lang="fr-FR" dirty="0"/>
                  <a:t>In the </a:t>
                </a:r>
                <a:r>
                  <a:rPr lang="fr-FR" i="1" dirty="0" err="1"/>
                  <a:t>Moisture</a:t>
                </a:r>
                <a:r>
                  <a:rPr lang="fr-FR" i="1" dirty="0"/>
                  <a:t> Flow </a:t>
                </a:r>
                <a:r>
                  <a:rPr lang="fr-FR" dirty="0" err="1"/>
                  <a:t>coupling</a:t>
                </a:r>
                <a:r>
                  <a:rPr lang="fr-FR" dirty="0"/>
                  <a:t> </a:t>
                </a:r>
                <a:r>
                  <a:rPr lang="fr-FR" dirty="0" err="1"/>
                  <a:t>node</a:t>
                </a:r>
                <a:r>
                  <a:rPr lang="fr-FR" dirty="0"/>
                  <a:t>, the </a:t>
                </a:r>
                <a:r>
                  <a:rPr lang="fr-FR" b="1" dirty="0" err="1"/>
                  <a:t>Account</a:t>
                </a:r>
                <a:r>
                  <a:rPr lang="fr-FR" b="1" dirty="0"/>
                  <a:t> for Stefan </a:t>
                </a:r>
                <a:r>
                  <a:rPr lang="fr-FR" b="1" dirty="0" err="1"/>
                  <a:t>velocity</a:t>
                </a:r>
                <a:r>
                  <a:rPr lang="fr-FR" b="1" dirty="0"/>
                  <a:t> at </a:t>
                </a:r>
                <a:r>
                  <a:rPr lang="fr-FR" b="1" dirty="0" err="1"/>
                  <a:t>walls</a:t>
                </a:r>
                <a:r>
                  <a:rPr lang="fr-FR" dirty="0"/>
                  <a:t> check box </a:t>
                </a:r>
                <a:r>
                  <a:rPr lang="fr-FR" dirty="0" err="1"/>
                  <a:t>is</a:t>
                </a:r>
                <a:r>
                  <a:rPr lang="fr-FR" dirty="0"/>
                  <a:t> </a:t>
                </a:r>
                <a:r>
                  <a:rPr lang="fr-FR" dirty="0" err="1"/>
                  <a:t>available</a:t>
                </a:r>
                <a:r>
                  <a:rPr lang="fr-FR" dirty="0"/>
                  <a:t> </a:t>
                </a:r>
                <a:r>
                  <a:rPr lang="fr-FR" dirty="0" err="1"/>
                  <a:t>when</a:t>
                </a:r>
                <a:r>
                  <a:rPr lang="fr-FR" dirty="0"/>
                  <a:t> the </a:t>
                </a:r>
                <a:r>
                  <a:rPr lang="fr-FR" i="1" dirty="0" err="1"/>
                  <a:t>Concentrated</a:t>
                </a:r>
                <a:r>
                  <a:rPr lang="fr-FR" i="1" dirty="0"/>
                  <a:t> </a:t>
                </a:r>
                <a:r>
                  <a:rPr lang="fr-FR" i="1" dirty="0" err="1"/>
                  <a:t>Species</a:t>
                </a:r>
                <a:r>
                  <a:rPr lang="fr-FR" i="1" dirty="0"/>
                  <a:t> </a:t>
                </a:r>
                <a:r>
                  <a:rPr lang="fr-FR" dirty="0"/>
                  <a:t>formulation </a:t>
                </a:r>
                <a:r>
                  <a:rPr lang="fr-FR" dirty="0" err="1"/>
                  <a:t>is</a:t>
                </a:r>
                <a:r>
                  <a:rPr lang="fr-FR" dirty="0"/>
                  <a:t> </a:t>
                </a:r>
                <a:r>
                  <a:rPr lang="fr-FR" dirty="0" err="1"/>
                  <a:t>used</a:t>
                </a:r>
                <a:r>
                  <a:rPr lang="fr-FR" dirty="0"/>
                  <a:t> in </a:t>
                </a:r>
                <a:r>
                  <a:rPr lang="fr-FR" i="1" dirty="0" err="1"/>
                  <a:t>Moisture</a:t>
                </a:r>
                <a:r>
                  <a:rPr lang="fr-FR" i="1" dirty="0"/>
                  <a:t> Transport </a:t>
                </a:r>
                <a:r>
                  <a:rPr lang="fr-FR" dirty="0"/>
                  <a:t>interface.</a:t>
                </a:r>
              </a:p>
              <a:p>
                <a:r>
                  <a:rPr lang="fr-FR" dirty="0" err="1"/>
                  <a:t>When</a:t>
                </a:r>
                <a:r>
                  <a:rPr lang="fr-FR" dirty="0"/>
                  <a:t> the check box </a:t>
                </a:r>
                <a:r>
                  <a:rPr lang="fr-FR" dirty="0" err="1"/>
                  <a:t>is</a:t>
                </a:r>
                <a:r>
                  <a:rPr lang="fr-FR" dirty="0"/>
                  <a:t> </a:t>
                </a:r>
                <a:r>
                  <a:rPr lang="fr-FR" dirty="0" err="1"/>
                  <a:t>selected</a:t>
                </a:r>
                <a:r>
                  <a:rPr lang="fr-FR" dirty="0"/>
                  <a:t>, the </a:t>
                </a:r>
                <a:r>
                  <a:rPr lang="fr-FR" dirty="0" err="1"/>
                  <a:t>coupling</a:t>
                </a:r>
                <a:r>
                  <a:rPr lang="fr-FR" dirty="0"/>
                  <a:t> </a:t>
                </a:r>
                <a:r>
                  <a:rPr lang="fr-FR" dirty="0" err="1"/>
                  <a:t>node</a:t>
                </a:r>
                <a:r>
                  <a:rPr lang="fr-FR" dirty="0"/>
                  <a:t>:</a:t>
                </a:r>
              </a:p>
              <a:p>
                <a:pPr lvl="1"/>
                <a:r>
                  <a:rPr lang="fr-FR" dirty="0" err="1"/>
                  <a:t>Computes</a:t>
                </a:r>
                <a:r>
                  <a:rPr lang="fr-FR" dirty="0"/>
                  <a:t> the Stefan </a:t>
                </a:r>
                <a:r>
                  <a:rPr lang="fr-FR" dirty="0" err="1"/>
                  <a:t>velocity</a:t>
                </a:r>
                <a:r>
                  <a:rPr lang="fr-FR" dirty="0"/>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𝑢</m:t>
                        </m:r>
                      </m:e>
                      <m:sub>
                        <m:r>
                          <a:rPr lang="fr-FR" i="1">
                            <a:latin typeface="Cambria Math" panose="02040503050406030204" pitchFamily="18" charset="0"/>
                          </a:rPr>
                          <m:t>𝑆𝑡𝑒𝑓𝑎𝑛</m:t>
                        </m:r>
                      </m:sub>
                    </m:sSub>
                    <m:r>
                      <a:rPr lang="fr-FR" i="1">
                        <a:latin typeface="Cambria Math" panose="02040503050406030204" pitchFamily="18" charset="0"/>
                      </a:rPr>
                      <m:t> </m:t>
                    </m:r>
                  </m:oMath>
                </a14:m>
                <a:r>
                  <a:rPr lang="fr-FR" dirty="0" err="1"/>
                  <a:t>from</a:t>
                </a:r>
                <a:r>
                  <a:rPr lang="fr-FR" dirty="0"/>
                  <a:t> the </a:t>
                </a:r>
                <a:r>
                  <a:rPr lang="fr-FR" dirty="0" err="1"/>
                  <a:t>moisture</a:t>
                </a:r>
                <a:r>
                  <a:rPr lang="fr-FR" dirty="0"/>
                  <a:t> flux </a:t>
                </a:r>
                <a14:m>
                  <m:oMath xmlns:m="http://schemas.openxmlformats.org/officeDocument/2006/math">
                    <m:sSub>
                      <m:sSubPr>
                        <m:ctrlPr>
                          <a:rPr lang="en-US" i="1" smtClean="0">
                            <a:latin typeface="Cambria Math" panose="02040503050406030204" pitchFamily="18" charset="0"/>
                          </a:rPr>
                        </m:ctrlPr>
                      </m:sSubPr>
                      <m:e>
                        <m:r>
                          <a:rPr lang="fr-FR" b="1" i="0">
                            <a:latin typeface="Cambria Math" panose="02040503050406030204" pitchFamily="18" charset="0"/>
                          </a:rPr>
                          <m:t>𝐠</m:t>
                        </m:r>
                      </m:e>
                      <m:sub>
                        <m:r>
                          <a:rPr lang="fr-FR" i="1">
                            <a:latin typeface="Cambria Math" panose="02040503050406030204" pitchFamily="18" charset="0"/>
                          </a:rPr>
                          <m:t>𝑤</m:t>
                        </m:r>
                      </m:sub>
                    </m:sSub>
                    <m:r>
                      <a:rPr lang="fr-FR" i="1">
                        <a:latin typeface="Cambria Math" panose="02040503050406030204" pitchFamily="18" charset="0"/>
                      </a:rPr>
                      <m:t> </m:t>
                    </m:r>
                  </m:oMath>
                </a14:m>
                <a:r>
                  <a:rPr lang="fr-FR" dirty="0" err="1"/>
                  <a:t>prescribed</a:t>
                </a:r>
                <a:r>
                  <a:rPr lang="fr-FR" dirty="0"/>
                  <a:t> by the </a:t>
                </a:r>
                <a:r>
                  <a:rPr lang="fr-FR" i="1" dirty="0" err="1"/>
                  <a:t>Wet</a:t>
                </a:r>
                <a:r>
                  <a:rPr lang="fr-FR" i="1" dirty="0"/>
                  <a:t> Surface </a:t>
                </a:r>
                <a:r>
                  <a:rPr lang="fr-FR" dirty="0" err="1"/>
                  <a:t>feature</a:t>
                </a:r>
                <a:r>
                  <a:rPr lang="fr-FR" dirty="0"/>
                  <a:t>.</a:t>
                </a:r>
              </a:p>
              <a:p>
                <a:pPr lvl="1"/>
                <a:r>
                  <a:rPr lang="fr-FR" dirty="0" err="1"/>
                  <a:t>Adds</a:t>
                </a:r>
                <a:r>
                  <a:rPr lang="fr-FR" dirty="0"/>
                  <a:t> the Stefan </a:t>
                </a:r>
                <a:r>
                  <a:rPr lang="fr-FR" dirty="0" err="1"/>
                  <a:t>velocity</a:t>
                </a:r>
                <a:r>
                  <a:rPr lang="fr-FR" dirty="0"/>
                  <a:t> contribution to the </a:t>
                </a:r>
                <a:r>
                  <a:rPr lang="fr-FR" dirty="0" err="1"/>
                  <a:t>leakage</a:t>
                </a:r>
                <a:r>
                  <a:rPr lang="fr-FR" dirty="0"/>
                  <a:t> </a:t>
                </a:r>
                <a:r>
                  <a:rPr lang="fr-FR" dirty="0" err="1"/>
                  <a:t>velocity</a:t>
                </a:r>
                <a:r>
                  <a:rPr lang="fr-FR" dirty="0"/>
                  <a:t> in the </a:t>
                </a:r>
                <a:r>
                  <a:rPr lang="fr-FR" i="1" dirty="0"/>
                  <a:t>Wall</a:t>
                </a:r>
                <a:r>
                  <a:rPr lang="fr-FR" dirty="0"/>
                  <a:t> </a:t>
                </a:r>
                <a:r>
                  <a:rPr lang="fr-FR" dirty="0" err="1"/>
                  <a:t>feature</a:t>
                </a:r>
                <a:r>
                  <a:rPr lang="fr-FR" dirty="0"/>
                  <a:t> on </a:t>
                </a:r>
                <a:r>
                  <a:rPr lang="fr-FR" dirty="0" err="1"/>
                  <a:t>corresponding</a:t>
                </a:r>
                <a:r>
                  <a:rPr lang="fr-FR" dirty="0"/>
                  <a:t> </a:t>
                </a:r>
                <a:r>
                  <a:rPr lang="fr-FR" dirty="0" err="1"/>
                  <a:t>boundaries</a:t>
                </a:r>
                <a:r>
                  <a:rPr lang="fr-FR" dirty="0"/>
                  <a:t>.</a:t>
                </a:r>
              </a:p>
              <a:p>
                <a:endParaRPr lang="fr-FR" dirty="0"/>
              </a:p>
            </p:txBody>
          </p:sp>
        </mc:Choice>
        <mc:Fallback>
          <p:sp>
            <p:nvSpPr>
              <p:cNvPr id="9" name="Espace réservé du contenu 8">
                <a:extLst>
                  <a:ext uri="{FF2B5EF4-FFF2-40B4-BE49-F238E27FC236}">
                    <a16:creationId xmlns:a16="http://schemas.microsoft.com/office/drawing/2014/main" id="{0F5114FB-2BA4-4B7B-A1C1-6370F8B5B283}"/>
                  </a:ext>
                </a:extLst>
              </p:cNvPr>
              <p:cNvSpPr>
                <a:spLocks noGrp="1" noRot="1" noChangeAspect="1" noMove="1" noResize="1" noEditPoints="1" noAdjustHandles="1" noChangeArrowheads="1" noChangeShapeType="1" noTextEdit="1"/>
              </p:cNvSpPr>
              <p:nvPr>
                <p:ph sz="half" idx="10"/>
              </p:nvPr>
            </p:nvSpPr>
            <p:spPr>
              <a:blipFill>
                <a:blip r:embed="rId2"/>
                <a:stretch>
                  <a:fillRect l="-3099" r="-207"/>
                </a:stretch>
              </a:blipFill>
            </p:spPr>
            <p:txBody>
              <a:bodyPr/>
              <a:lstStyle/>
              <a:p>
                <a:r>
                  <a:rPr lang="fr-FR">
                    <a:noFill/>
                  </a:rPr>
                  <a:t> </a:t>
                </a:r>
              </a:p>
            </p:txBody>
          </p:sp>
        </mc:Fallback>
      </mc:AlternateContent>
      <p:pic>
        <p:nvPicPr>
          <p:cNvPr id="14" name="Image 13">
            <a:extLst>
              <a:ext uri="{FF2B5EF4-FFF2-40B4-BE49-F238E27FC236}">
                <a16:creationId xmlns:a16="http://schemas.microsoft.com/office/drawing/2014/main" id="{846C069E-DF02-4359-9C5B-4BFC37F898CD}"/>
              </a:ext>
            </a:extLst>
          </p:cNvPr>
          <p:cNvPicPr>
            <a:picLocks noChangeAspect="1"/>
          </p:cNvPicPr>
          <p:nvPr/>
        </p:nvPicPr>
        <p:blipFill>
          <a:blip r:embed="rId3"/>
          <a:srcRect/>
          <a:stretch/>
        </p:blipFill>
        <p:spPr>
          <a:xfrm>
            <a:off x="3962783" y="50266"/>
            <a:ext cx="3529505" cy="2033872"/>
          </a:xfrm>
          <a:prstGeom prst="rect">
            <a:avLst/>
          </a:prstGeom>
          <a:ln w="12700">
            <a:solidFill>
              <a:schemeClr val="tx1">
                <a:lumMod val="20000"/>
                <a:lumOff val="80000"/>
              </a:schemeClr>
            </a:solidFill>
          </a:ln>
        </p:spPr>
      </p:pic>
      <p:pic>
        <p:nvPicPr>
          <p:cNvPr id="16" name="Image 15">
            <a:extLst>
              <a:ext uri="{FF2B5EF4-FFF2-40B4-BE49-F238E27FC236}">
                <a16:creationId xmlns:a16="http://schemas.microsoft.com/office/drawing/2014/main" id="{7B054A24-622E-4DCC-AB2C-A566FB523747}"/>
              </a:ext>
            </a:extLst>
          </p:cNvPr>
          <p:cNvPicPr>
            <a:picLocks noChangeAspect="1"/>
          </p:cNvPicPr>
          <p:nvPr/>
        </p:nvPicPr>
        <p:blipFill>
          <a:blip r:embed="rId4"/>
          <a:srcRect/>
          <a:stretch/>
        </p:blipFill>
        <p:spPr>
          <a:xfrm>
            <a:off x="5548481" y="2135063"/>
            <a:ext cx="3529505" cy="2976978"/>
          </a:xfrm>
          <a:prstGeom prst="rect">
            <a:avLst/>
          </a:prstGeom>
          <a:ln w="12700">
            <a:solidFill>
              <a:schemeClr val="tx1">
                <a:lumMod val="20000"/>
                <a:lumOff val="80000"/>
              </a:schemeClr>
            </a:solidFill>
          </a:ln>
        </p:spPr>
      </p:pic>
      <p:cxnSp>
        <p:nvCxnSpPr>
          <p:cNvPr id="18" name="Connecteur : en angle 17">
            <a:extLst>
              <a:ext uri="{FF2B5EF4-FFF2-40B4-BE49-F238E27FC236}">
                <a16:creationId xmlns:a16="http://schemas.microsoft.com/office/drawing/2014/main" id="{95AE2F44-605D-4A3D-89F5-B08F688E5061}"/>
              </a:ext>
            </a:extLst>
          </p:cNvPr>
          <p:cNvCxnSpPr>
            <a:cxnSpLocks/>
          </p:cNvCxnSpPr>
          <p:nvPr/>
        </p:nvCxnSpPr>
        <p:spPr>
          <a:xfrm rot="16200000" flipH="1">
            <a:off x="5765467" y="1455404"/>
            <a:ext cx="1953021" cy="1603646"/>
          </a:xfrm>
          <a:prstGeom prst="bentConnector3">
            <a:avLst>
              <a:gd name="adj1" fmla="val 42587"/>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888C4380-8C7F-4C79-A6A9-185F5F216774}"/>
              </a:ext>
            </a:extLst>
          </p:cNvPr>
          <p:cNvCxnSpPr>
            <a:cxnSpLocks/>
          </p:cNvCxnSpPr>
          <p:nvPr/>
        </p:nvCxnSpPr>
        <p:spPr>
          <a:xfrm rot="10800000" flipV="1">
            <a:off x="6262688" y="3281362"/>
            <a:ext cx="850106" cy="150017"/>
          </a:xfrm>
          <a:prstGeom prst="bentConnector3">
            <a:avLst>
              <a:gd name="adj1" fmla="val 50000"/>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6" name="TextBox 20">
            <a:extLst>
              <a:ext uri="{FF2B5EF4-FFF2-40B4-BE49-F238E27FC236}">
                <a16:creationId xmlns:a16="http://schemas.microsoft.com/office/drawing/2014/main" id="{7B17CFD4-207C-4E53-94E9-A12CEA544611}"/>
              </a:ext>
            </a:extLst>
          </p:cNvPr>
          <p:cNvSpPr txBox="1"/>
          <p:nvPr/>
        </p:nvSpPr>
        <p:spPr>
          <a:xfrm>
            <a:off x="7510740" y="1181475"/>
            <a:ext cx="912429" cy="246221"/>
          </a:xfrm>
          <a:prstGeom prst="rect">
            <a:avLst/>
          </a:prstGeom>
          <a:noFill/>
        </p:spPr>
        <p:txBody>
          <a:bodyPr wrap="none" rtlCol="0">
            <a:spAutoFit/>
          </a:bodyPr>
          <a:lstStyle/>
          <a:p>
            <a:r>
              <a:rPr lang="en-US" sz="1000" b="1" dirty="0">
                <a:latin typeface="Lato Light" panose="020F0302020204030203" pitchFamily="34" charset="0"/>
              </a:rPr>
              <a:t>Moisture flux</a:t>
            </a:r>
          </a:p>
        </p:txBody>
      </p:sp>
      <p:sp>
        <p:nvSpPr>
          <p:cNvPr id="27" name="TextBox 20">
            <a:extLst>
              <a:ext uri="{FF2B5EF4-FFF2-40B4-BE49-F238E27FC236}">
                <a16:creationId xmlns:a16="http://schemas.microsoft.com/office/drawing/2014/main" id="{AB4715FA-0058-41C1-97E1-B9A8B8CC2089}"/>
              </a:ext>
            </a:extLst>
          </p:cNvPr>
          <p:cNvSpPr txBox="1"/>
          <p:nvPr/>
        </p:nvSpPr>
        <p:spPr>
          <a:xfrm>
            <a:off x="6248893" y="2877979"/>
            <a:ext cx="986167" cy="246221"/>
          </a:xfrm>
          <a:prstGeom prst="rect">
            <a:avLst/>
          </a:prstGeom>
          <a:noFill/>
        </p:spPr>
        <p:txBody>
          <a:bodyPr wrap="none" rtlCol="0">
            <a:spAutoFit/>
          </a:bodyPr>
          <a:lstStyle/>
          <a:p>
            <a:r>
              <a:rPr lang="en-US" sz="1000" b="1" dirty="0">
                <a:latin typeface="Lato Light" panose="020F0302020204030203" pitchFamily="34" charset="0"/>
              </a:rPr>
              <a:t>Stefan velocity</a:t>
            </a:r>
          </a:p>
        </p:txBody>
      </p:sp>
      <p:sp>
        <p:nvSpPr>
          <p:cNvPr id="30" name="ZoneTexte 29">
            <a:extLst>
              <a:ext uri="{FF2B5EF4-FFF2-40B4-BE49-F238E27FC236}">
                <a16:creationId xmlns:a16="http://schemas.microsoft.com/office/drawing/2014/main" id="{66EA5701-9067-4FE7-9265-04E1CC3E2CDF}"/>
              </a:ext>
            </a:extLst>
          </p:cNvPr>
          <p:cNvSpPr txBox="1"/>
          <p:nvPr/>
        </p:nvSpPr>
        <p:spPr>
          <a:xfrm>
            <a:off x="7492288" y="54183"/>
            <a:ext cx="1488248" cy="369332"/>
          </a:xfrm>
          <a:prstGeom prst="rect">
            <a:avLst/>
          </a:prstGeom>
          <a:noFill/>
        </p:spPr>
        <p:txBody>
          <a:bodyPr wrap="square">
            <a:spAutoFit/>
          </a:bodyPr>
          <a:lstStyle/>
          <a:p>
            <a:pPr defTabSz="914378">
              <a:spcBef>
                <a:spcPts val="1000"/>
              </a:spcBef>
            </a:pPr>
            <a:r>
              <a:rPr lang="en-US" sz="900" i="1" dirty="0">
                <a:solidFill>
                  <a:schemeClr val="accent5"/>
                </a:solidFill>
                <a:latin typeface="Lato" panose="020F0502020204030203" pitchFamily="34" charset="77"/>
              </a:rPr>
              <a:t>Settings window of the Wet Surface feature</a:t>
            </a:r>
          </a:p>
        </p:txBody>
      </p:sp>
      <p:sp>
        <p:nvSpPr>
          <p:cNvPr id="31" name="ZoneTexte 30">
            <a:extLst>
              <a:ext uri="{FF2B5EF4-FFF2-40B4-BE49-F238E27FC236}">
                <a16:creationId xmlns:a16="http://schemas.microsoft.com/office/drawing/2014/main" id="{E1095C36-B245-4D68-BDE5-5C8E33AC4B1C}"/>
              </a:ext>
            </a:extLst>
          </p:cNvPr>
          <p:cNvSpPr txBox="1"/>
          <p:nvPr/>
        </p:nvSpPr>
        <p:spPr>
          <a:xfrm>
            <a:off x="3962783" y="4742709"/>
            <a:ext cx="1561297" cy="369332"/>
          </a:xfrm>
          <a:prstGeom prst="rect">
            <a:avLst/>
          </a:prstGeom>
          <a:noFill/>
        </p:spPr>
        <p:txBody>
          <a:bodyPr wrap="square">
            <a:spAutoFit/>
          </a:bodyPr>
          <a:lstStyle/>
          <a:p>
            <a:pPr algn="r" defTabSz="914378">
              <a:spcBef>
                <a:spcPts val="1000"/>
              </a:spcBef>
            </a:pPr>
            <a:r>
              <a:rPr lang="en-US" sz="900" i="1" dirty="0">
                <a:solidFill>
                  <a:schemeClr val="accent5"/>
                </a:solidFill>
                <a:latin typeface="Lato" panose="020F0502020204030203" pitchFamily="34" charset="77"/>
              </a:rPr>
              <a:t>Settings window of the Moisture Flow coupling node</a:t>
            </a:r>
          </a:p>
        </p:txBody>
      </p:sp>
    </p:spTree>
    <p:extLst>
      <p:ext uri="{BB962C8B-B14F-4D97-AF65-F5344CB8AC3E}">
        <p14:creationId xmlns:p14="http://schemas.microsoft.com/office/powerpoint/2010/main" val="3454488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A1418C-9074-48AE-AE2B-62D3EF53809F}"/>
              </a:ext>
            </a:extLst>
          </p:cNvPr>
          <p:cNvSpPr>
            <a:spLocks noGrp="1"/>
          </p:cNvSpPr>
          <p:nvPr>
            <p:ph type="title"/>
          </p:nvPr>
        </p:nvSpPr>
        <p:spPr/>
        <p:txBody>
          <a:bodyPr/>
          <a:lstStyle/>
          <a:p>
            <a:r>
              <a:rPr lang="fr-FR" dirty="0" err="1"/>
              <a:t>Implementation</a:t>
            </a:r>
            <a:endParaRPr lang="fr-FR" dirty="0"/>
          </a:p>
        </p:txBody>
      </p:sp>
      <p:sp>
        <p:nvSpPr>
          <p:cNvPr id="9" name="Espace réservé du contenu 8">
            <a:extLst>
              <a:ext uri="{FF2B5EF4-FFF2-40B4-BE49-F238E27FC236}">
                <a16:creationId xmlns:a16="http://schemas.microsoft.com/office/drawing/2014/main" id="{0F5114FB-2BA4-4B7B-A1C1-6370F8B5B283}"/>
              </a:ext>
            </a:extLst>
          </p:cNvPr>
          <p:cNvSpPr>
            <a:spLocks noGrp="1"/>
          </p:cNvSpPr>
          <p:nvPr>
            <p:ph sz="half" idx="10"/>
          </p:nvPr>
        </p:nvSpPr>
        <p:spPr/>
        <p:txBody>
          <a:bodyPr>
            <a:normAutofit lnSpcReduction="10000"/>
          </a:bodyPr>
          <a:lstStyle/>
          <a:p>
            <a:r>
              <a:rPr lang="fr-FR" dirty="0" err="1"/>
              <a:t>Study</a:t>
            </a:r>
            <a:r>
              <a:rPr lang="fr-FR" dirty="0"/>
              <a:t> 1: enables </a:t>
            </a:r>
            <a:r>
              <a:rPr lang="fr-FR" i="1" dirty="0" err="1"/>
              <a:t>Moisture</a:t>
            </a:r>
            <a:r>
              <a:rPr lang="fr-FR" i="1" dirty="0"/>
              <a:t> Flow 1</a:t>
            </a:r>
            <a:r>
              <a:rPr lang="fr-FR" dirty="0"/>
              <a:t>, </a:t>
            </a:r>
            <a:r>
              <a:rPr lang="fr-FR" dirty="0" err="1"/>
              <a:t>with</a:t>
            </a:r>
            <a:r>
              <a:rPr lang="fr-FR" dirty="0"/>
              <a:t> </a:t>
            </a:r>
            <a:r>
              <a:rPr lang="fr-FR" b="1" dirty="0" err="1"/>
              <a:t>Account</a:t>
            </a:r>
            <a:r>
              <a:rPr lang="fr-FR" b="1" dirty="0"/>
              <a:t> for Stefan </a:t>
            </a:r>
            <a:r>
              <a:rPr lang="fr-FR" b="1" dirty="0" err="1"/>
              <a:t>velocity</a:t>
            </a:r>
            <a:r>
              <a:rPr lang="fr-FR" b="1" dirty="0"/>
              <a:t> at </a:t>
            </a:r>
            <a:r>
              <a:rPr lang="fr-FR" b="1" dirty="0" err="1"/>
              <a:t>walls</a:t>
            </a:r>
            <a:r>
              <a:rPr lang="fr-FR" dirty="0"/>
              <a:t> not </a:t>
            </a:r>
            <a:r>
              <a:rPr lang="fr-FR" dirty="0" err="1"/>
              <a:t>selected</a:t>
            </a:r>
            <a:r>
              <a:rPr lang="fr-FR" dirty="0"/>
              <a:t> </a:t>
            </a:r>
          </a:p>
          <a:p>
            <a:r>
              <a:rPr lang="fr-FR" dirty="0" err="1"/>
              <a:t>Study</a:t>
            </a:r>
            <a:r>
              <a:rPr lang="fr-FR" dirty="0"/>
              <a:t> 2: enables </a:t>
            </a:r>
            <a:r>
              <a:rPr lang="fr-FR" i="1" dirty="0" err="1"/>
              <a:t>Moisture</a:t>
            </a:r>
            <a:r>
              <a:rPr lang="fr-FR" i="1" dirty="0"/>
              <a:t> Flow 2</a:t>
            </a:r>
            <a:r>
              <a:rPr lang="fr-FR" dirty="0"/>
              <a:t>, </a:t>
            </a:r>
            <a:r>
              <a:rPr lang="fr-FR" dirty="0" err="1"/>
              <a:t>with</a:t>
            </a:r>
            <a:r>
              <a:rPr lang="fr-FR" dirty="0"/>
              <a:t> </a:t>
            </a:r>
            <a:r>
              <a:rPr lang="fr-FR" b="1" dirty="0" err="1"/>
              <a:t>Account</a:t>
            </a:r>
            <a:r>
              <a:rPr lang="fr-FR" b="1" dirty="0"/>
              <a:t> for Stefan </a:t>
            </a:r>
            <a:r>
              <a:rPr lang="fr-FR" b="1" dirty="0" err="1"/>
              <a:t>velocity</a:t>
            </a:r>
            <a:r>
              <a:rPr lang="fr-FR" b="1" dirty="0"/>
              <a:t> at </a:t>
            </a:r>
            <a:r>
              <a:rPr lang="fr-FR" b="1" dirty="0" err="1"/>
              <a:t>walls</a:t>
            </a:r>
            <a:r>
              <a:rPr lang="fr-FR" dirty="0"/>
              <a:t> </a:t>
            </a:r>
            <a:r>
              <a:rPr lang="fr-FR" dirty="0" err="1"/>
              <a:t>selected</a:t>
            </a:r>
            <a:endParaRPr lang="fr-FR" dirty="0"/>
          </a:p>
          <a:p>
            <a:r>
              <a:rPr lang="fr-FR" dirty="0" err="1"/>
              <a:t>Study</a:t>
            </a:r>
            <a:r>
              <a:rPr lang="fr-FR" dirty="0"/>
              <a:t> 1 &amp; 2: </a:t>
            </a:r>
            <a:r>
              <a:rPr lang="fr-FR" dirty="0" err="1"/>
              <a:t>Fully</a:t>
            </a:r>
            <a:r>
              <a:rPr lang="fr-FR" dirty="0"/>
              <a:t> </a:t>
            </a:r>
            <a:r>
              <a:rPr lang="fr-FR" dirty="0" err="1"/>
              <a:t>coupled</a:t>
            </a:r>
            <a:r>
              <a:rPr lang="fr-FR" dirty="0"/>
              <a:t> solver for </a:t>
            </a:r>
            <a:r>
              <a:rPr lang="fr-FR" dirty="0" err="1"/>
              <a:t>better</a:t>
            </a:r>
            <a:r>
              <a:rPr lang="fr-FR" dirty="0"/>
              <a:t> convergence</a:t>
            </a:r>
          </a:p>
          <a:p>
            <a:pPr lvl="1"/>
            <a:r>
              <a:rPr lang="fr-FR" dirty="0" err="1"/>
              <a:t>Damping</a:t>
            </a:r>
            <a:r>
              <a:rPr lang="fr-FR" dirty="0"/>
              <a:t>: 0.8</a:t>
            </a:r>
          </a:p>
          <a:p>
            <a:pPr lvl="1"/>
            <a:r>
              <a:rPr lang="fr-FR" dirty="0" err="1"/>
              <a:t>Jacobian</a:t>
            </a:r>
            <a:r>
              <a:rPr lang="fr-FR" dirty="0"/>
              <a:t> update: On </a:t>
            </a:r>
            <a:r>
              <a:rPr lang="fr-FR" dirty="0" err="1"/>
              <a:t>every</a:t>
            </a:r>
            <a:r>
              <a:rPr lang="fr-FR" dirty="0"/>
              <a:t> </a:t>
            </a:r>
            <a:r>
              <a:rPr lang="fr-FR" dirty="0" err="1"/>
              <a:t>iteration</a:t>
            </a:r>
            <a:endParaRPr lang="fr-FR" dirty="0"/>
          </a:p>
          <a:p>
            <a:pPr lvl="1"/>
            <a:r>
              <a:rPr lang="fr-FR" dirty="0" err="1"/>
              <a:t>Stabilization</a:t>
            </a:r>
            <a:r>
              <a:rPr lang="fr-FR" dirty="0"/>
              <a:t> and </a:t>
            </a:r>
            <a:r>
              <a:rPr lang="fr-FR" dirty="0" err="1"/>
              <a:t>acceleration</a:t>
            </a:r>
            <a:r>
              <a:rPr lang="fr-FR" dirty="0"/>
              <a:t>: Anderson </a:t>
            </a:r>
            <a:r>
              <a:rPr lang="fr-FR" dirty="0" err="1"/>
              <a:t>acceleration</a:t>
            </a:r>
            <a:endParaRPr lang="fr-FR" dirty="0"/>
          </a:p>
          <a:p>
            <a:r>
              <a:rPr lang="fr-FR" dirty="0"/>
              <a:t>Default </a:t>
            </a:r>
            <a:r>
              <a:rPr lang="fr-FR" dirty="0" err="1"/>
              <a:t>mesh</a:t>
            </a:r>
            <a:endParaRPr lang="fr-FR" dirty="0"/>
          </a:p>
          <a:p>
            <a:r>
              <a:rPr lang="fr-FR" dirty="0"/>
              <a:t>In the </a:t>
            </a:r>
            <a:r>
              <a:rPr lang="fr-FR" i="1" dirty="0" err="1"/>
              <a:t>Wet</a:t>
            </a:r>
            <a:r>
              <a:rPr lang="fr-FR" i="1" dirty="0"/>
              <a:t> Surface </a:t>
            </a:r>
            <a:r>
              <a:rPr lang="fr-FR" dirty="0" err="1"/>
              <a:t>feature</a:t>
            </a:r>
            <a:r>
              <a:rPr lang="fr-FR" dirty="0"/>
              <a:t>, </a:t>
            </a:r>
            <a:r>
              <a:rPr lang="fr-FR" dirty="0" err="1"/>
              <a:t>ramp</a:t>
            </a:r>
            <a:r>
              <a:rPr lang="fr-FR" dirty="0"/>
              <a:t> </a:t>
            </a:r>
            <a:r>
              <a:rPr lang="fr-FR" dirty="0" err="1"/>
              <a:t>applied</a:t>
            </a:r>
            <a:r>
              <a:rPr lang="fr-FR" dirty="0"/>
              <a:t> on </a:t>
            </a:r>
            <a:r>
              <a:rPr lang="fr-FR" dirty="0" err="1"/>
              <a:t>evaporation</a:t>
            </a:r>
            <a:r>
              <a:rPr lang="fr-FR" dirty="0"/>
              <a:t> rate for consistent </a:t>
            </a:r>
            <a:r>
              <a:rPr lang="fr-FR" dirty="0" err="1"/>
              <a:t>initialization</a:t>
            </a:r>
            <a:r>
              <a:rPr lang="fr-FR" dirty="0"/>
              <a:t>: K=</a:t>
            </a:r>
            <a:r>
              <a:rPr lang="en-US" dirty="0"/>
              <a:t>100*rm1(t*1[1/s])</a:t>
            </a:r>
            <a:endParaRPr lang="fr-FR" dirty="0"/>
          </a:p>
          <a:p>
            <a:pPr marL="292100" lvl="1" indent="0">
              <a:buNone/>
            </a:pPr>
            <a:r>
              <a:rPr lang="fr-FR" dirty="0"/>
              <a:t> </a:t>
            </a:r>
          </a:p>
          <a:p>
            <a:endParaRPr lang="fr-FR" dirty="0"/>
          </a:p>
        </p:txBody>
      </p:sp>
      <p:pic>
        <p:nvPicPr>
          <p:cNvPr id="4" name="Image 3">
            <a:extLst>
              <a:ext uri="{FF2B5EF4-FFF2-40B4-BE49-F238E27FC236}">
                <a16:creationId xmlns:a16="http://schemas.microsoft.com/office/drawing/2014/main" id="{B56FFDA8-D140-4B41-9466-C6971DFF06D2}"/>
              </a:ext>
            </a:extLst>
          </p:cNvPr>
          <p:cNvPicPr>
            <a:picLocks noChangeAspect="1"/>
          </p:cNvPicPr>
          <p:nvPr/>
        </p:nvPicPr>
        <p:blipFill>
          <a:blip r:embed="rId2"/>
          <a:srcRect/>
          <a:stretch/>
        </p:blipFill>
        <p:spPr>
          <a:xfrm>
            <a:off x="6404501" y="69933"/>
            <a:ext cx="2532670" cy="4639227"/>
          </a:xfrm>
          <a:prstGeom prst="rect">
            <a:avLst/>
          </a:prstGeom>
          <a:ln w="12700">
            <a:solidFill>
              <a:schemeClr val="tx1">
                <a:lumMod val="20000"/>
                <a:lumOff val="80000"/>
              </a:schemeClr>
            </a:solidFill>
          </a:ln>
        </p:spPr>
      </p:pic>
      <p:sp>
        <p:nvSpPr>
          <p:cNvPr id="13" name="TextBox 4">
            <a:extLst>
              <a:ext uri="{FF2B5EF4-FFF2-40B4-BE49-F238E27FC236}">
                <a16:creationId xmlns:a16="http://schemas.microsoft.com/office/drawing/2014/main" id="{D7D8D850-0BDB-4244-BEF3-B89B06CFDB8E}"/>
              </a:ext>
            </a:extLst>
          </p:cNvPr>
          <p:cNvSpPr txBox="1"/>
          <p:nvPr/>
        </p:nvSpPr>
        <p:spPr>
          <a:xfrm>
            <a:off x="6324596" y="4705350"/>
            <a:ext cx="2692479" cy="3693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Settings window of the Fully Coupled node in Study 1 and Study 2</a:t>
            </a:r>
          </a:p>
        </p:txBody>
      </p:sp>
    </p:spTree>
    <p:extLst>
      <p:ext uri="{BB962C8B-B14F-4D97-AF65-F5344CB8AC3E}">
        <p14:creationId xmlns:p14="http://schemas.microsoft.com/office/powerpoint/2010/main" val="769681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3EC363A7-4EED-495F-A808-3F6DA4C12B1E}"/>
              </a:ext>
            </a:extLst>
          </p:cNvPr>
          <p:cNvPicPr>
            <a:picLocks noChangeAspect="1"/>
          </p:cNvPicPr>
          <p:nvPr/>
        </p:nvPicPr>
        <p:blipFill>
          <a:blip r:embed="rId2"/>
          <a:srcRect/>
          <a:stretch/>
        </p:blipFill>
        <p:spPr>
          <a:xfrm>
            <a:off x="4140000" y="792000"/>
            <a:ext cx="4860000" cy="3543750"/>
          </a:xfrm>
          <a:prstGeom prst="rect">
            <a:avLst/>
          </a:prstGeom>
        </p:spPr>
      </p:pic>
      <p:sp>
        <p:nvSpPr>
          <p:cNvPr id="2" name="Titre 1">
            <a:extLst>
              <a:ext uri="{FF2B5EF4-FFF2-40B4-BE49-F238E27FC236}">
                <a16:creationId xmlns:a16="http://schemas.microsoft.com/office/drawing/2014/main" id="{EDAE4FAE-5D73-411D-88BA-35824448BB3D}"/>
              </a:ext>
            </a:extLst>
          </p:cNvPr>
          <p:cNvSpPr>
            <a:spLocks noGrp="1"/>
          </p:cNvSpPr>
          <p:nvPr>
            <p:ph type="title"/>
          </p:nvPr>
        </p:nvSpPr>
        <p:spPr/>
        <p:txBody>
          <a:bodyPr/>
          <a:lstStyle/>
          <a:p>
            <a:r>
              <a:rPr lang="fr-FR" dirty="0" err="1"/>
              <a:t>Results</a:t>
            </a:r>
            <a:endParaRPr lang="fr-FR" dirty="0"/>
          </a:p>
        </p:txBody>
      </p:sp>
      <mc:AlternateContent xmlns:mc="http://schemas.openxmlformats.org/markup-compatibility/2006">
        <mc:Choice xmlns:a14="http://schemas.microsoft.com/office/drawing/2010/main" Requires="a14">
          <p:sp>
            <p:nvSpPr>
              <p:cNvPr id="4" name="Espace réservé du contenu 3">
                <a:extLst>
                  <a:ext uri="{FF2B5EF4-FFF2-40B4-BE49-F238E27FC236}">
                    <a16:creationId xmlns:a16="http://schemas.microsoft.com/office/drawing/2014/main" id="{C8F99CC8-71D1-4301-832A-475B47C79F8B}"/>
                  </a:ext>
                </a:extLst>
              </p:cNvPr>
              <p:cNvSpPr>
                <a:spLocks noGrp="1"/>
              </p:cNvSpPr>
              <p:nvPr>
                <p:ph sz="half" idx="10"/>
              </p:nvPr>
            </p:nvSpPr>
            <p:spPr>
              <a:xfrm>
                <a:off x="630238" y="1543050"/>
                <a:ext cx="3077665" cy="3162300"/>
              </a:xfrm>
            </p:spPr>
            <p:txBody>
              <a:bodyPr/>
              <a:lstStyle/>
              <a:p>
                <a:r>
                  <a:rPr lang="fr-FR" dirty="0"/>
                  <a:t>The Stefan </a:t>
                </a:r>
                <a:r>
                  <a:rPr lang="fr-FR" dirty="0" err="1"/>
                  <a:t>velocity</a:t>
                </a:r>
                <a:r>
                  <a:rPr lang="fr-FR" dirty="0"/>
                  <a:t> contribution to the </a:t>
                </a:r>
                <a:r>
                  <a:rPr lang="fr-FR" dirty="0" err="1"/>
                  <a:t>leakage</a:t>
                </a:r>
                <a:r>
                  <a:rPr lang="fr-FR" dirty="0"/>
                  <a:t> </a:t>
                </a:r>
                <a:r>
                  <a:rPr lang="fr-FR" dirty="0" err="1"/>
                  <a:t>velocity</a:t>
                </a:r>
                <a:r>
                  <a:rPr lang="fr-FR" dirty="0"/>
                  <a:t> on the </a:t>
                </a:r>
                <a:r>
                  <a:rPr lang="fr-FR" dirty="0" err="1"/>
                  <a:t>evaporation</a:t>
                </a:r>
                <a:r>
                  <a:rPr lang="fr-FR" dirty="0"/>
                  <a:t> surface </a:t>
                </a:r>
                <a:r>
                  <a:rPr lang="fr-FR" dirty="0" err="1"/>
                  <a:t>is</a:t>
                </a:r>
                <a:r>
                  <a:rPr lang="fr-FR" dirty="0"/>
                  <a:t> </a:t>
                </a:r>
                <a:r>
                  <a:rPr lang="fr-FR" dirty="0" err="1"/>
                  <a:t>much</a:t>
                </a:r>
                <a:r>
                  <a:rPr lang="fr-FR" dirty="0"/>
                  <a:t> </a:t>
                </a:r>
                <a:r>
                  <a:rPr lang="fr-FR" dirty="0" err="1"/>
                  <a:t>smaller</a:t>
                </a:r>
                <a:r>
                  <a:rPr lang="fr-FR" dirty="0"/>
                  <a:t> at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20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a:t>
                </a:r>
                <a:r>
                  <a:rPr lang="fr-FR" dirty="0" err="1"/>
                  <a:t>than</a:t>
                </a:r>
                <a:r>
                  <a:rPr lang="fr-FR" dirty="0"/>
                  <a:t>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b="0" i="1" smtClean="0">
                        <a:latin typeface="Cambria Math" panose="02040503050406030204" pitchFamily="18" charset="0"/>
                      </a:rPr>
                      <m:t>9</m:t>
                    </m:r>
                    <m:r>
                      <a:rPr lang="fr-FR" i="1">
                        <a:latin typeface="Cambria Math" panose="02040503050406030204" pitchFamily="18" charset="0"/>
                      </a:rPr>
                      <m:t>0</m:t>
                    </m:r>
                    <m:r>
                      <a:rPr lang="fr-FR" i="0">
                        <a:latin typeface="Cambria Math" panose="02040503050406030204" pitchFamily="18" charset="0"/>
                        <a:ea typeface="Cambria Math" panose="02040503050406030204" pitchFamily="18" charset="0"/>
                      </a:rPr>
                      <m:t>°</m:t>
                    </m:r>
                    <m:r>
                      <m:rPr>
                        <m:sty m:val="p"/>
                      </m:rPr>
                      <a:rPr lang="fr-FR" i="0">
                        <a:latin typeface="Cambria Math" panose="02040503050406030204" pitchFamily="18" charset="0"/>
                        <a:ea typeface="Cambria Math" panose="02040503050406030204" pitchFamily="18" charset="0"/>
                      </a:rPr>
                      <m:t>C</m:t>
                    </m:r>
                  </m:oMath>
                </a14:m>
                <a:r>
                  <a:rPr lang="fr-FR" dirty="0"/>
                  <a:t>.</a:t>
                </a:r>
              </a:p>
              <a:p>
                <a:endParaRPr lang="fr-FR" dirty="0"/>
              </a:p>
            </p:txBody>
          </p:sp>
        </mc:Choice>
        <mc:Fallback>
          <p:sp>
            <p:nvSpPr>
              <p:cNvPr id="4" name="Espace réservé du contenu 3">
                <a:extLst>
                  <a:ext uri="{FF2B5EF4-FFF2-40B4-BE49-F238E27FC236}">
                    <a16:creationId xmlns:a16="http://schemas.microsoft.com/office/drawing/2014/main" id="{C8F99CC8-71D1-4301-832A-475B47C79F8B}"/>
                  </a:ext>
                </a:extLst>
              </p:cNvPr>
              <p:cNvSpPr>
                <a:spLocks noGrp="1" noRot="1" noChangeAspect="1" noMove="1" noResize="1" noEditPoints="1" noAdjustHandles="1" noChangeArrowheads="1" noChangeShapeType="1" noTextEdit="1"/>
              </p:cNvSpPr>
              <p:nvPr>
                <p:ph sz="half" idx="10"/>
              </p:nvPr>
            </p:nvSpPr>
            <p:spPr>
              <a:xfrm>
                <a:off x="630238" y="1543050"/>
                <a:ext cx="3077665" cy="3162300"/>
              </a:xfrm>
              <a:blipFill>
                <a:blip r:embed="rId3"/>
                <a:stretch>
                  <a:fillRect l="-3168" t="-385"/>
                </a:stretch>
              </a:blipFill>
            </p:spPr>
            <p:txBody>
              <a:bodyPr/>
              <a:lstStyle/>
              <a:p>
                <a:r>
                  <a:rPr lang="fr-FR">
                    <a:noFill/>
                  </a:rPr>
                  <a:t> </a:t>
                </a:r>
              </a:p>
            </p:txBody>
          </p:sp>
        </mc:Fallback>
      </mc:AlternateContent>
    </p:spTree>
    <p:extLst>
      <p:ext uri="{BB962C8B-B14F-4D97-AF65-F5344CB8AC3E}">
        <p14:creationId xmlns:p14="http://schemas.microsoft.com/office/powerpoint/2010/main" val="2651034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AE4FAE-5D73-411D-88BA-35824448BB3D}"/>
              </a:ext>
            </a:extLst>
          </p:cNvPr>
          <p:cNvSpPr>
            <a:spLocks noGrp="1"/>
          </p:cNvSpPr>
          <p:nvPr>
            <p:ph type="title"/>
          </p:nvPr>
        </p:nvSpPr>
        <p:spPr/>
        <p:txBody>
          <a:bodyPr/>
          <a:lstStyle/>
          <a:p>
            <a:r>
              <a:rPr lang="fr-FR" dirty="0" err="1"/>
              <a:t>Results</a:t>
            </a:r>
            <a:endParaRPr lang="fr-FR" dirty="0"/>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C8F99CC8-71D1-4301-832A-475B47C79F8B}"/>
                  </a:ext>
                </a:extLst>
              </p:cNvPr>
              <p:cNvSpPr>
                <a:spLocks noGrp="1"/>
              </p:cNvSpPr>
              <p:nvPr>
                <p:ph sz="half" idx="10"/>
              </p:nvPr>
            </p:nvSpPr>
            <p:spPr/>
            <p:txBody>
              <a:bodyPr/>
              <a:lstStyle/>
              <a:p>
                <a:r>
                  <a:rPr lang="fr-FR" dirty="0"/>
                  <a:t>Close to the </a:t>
                </a:r>
                <a:r>
                  <a:rPr lang="fr-FR" dirty="0" err="1"/>
                  <a:t>evaporation</a:t>
                </a:r>
                <a:r>
                  <a:rPr lang="fr-FR" dirty="0"/>
                  <a:t> surface, the </a:t>
                </a:r>
                <a:r>
                  <a:rPr lang="fr-FR" dirty="0" err="1"/>
                  <a:t>vapor</a:t>
                </a:r>
                <a:r>
                  <a:rPr lang="fr-FR" dirty="0"/>
                  <a:t> concentration </a:t>
                </a:r>
                <a:r>
                  <a:rPr lang="fr-FR" dirty="0" err="1"/>
                  <a:t>is</a:t>
                </a:r>
                <a:r>
                  <a:rPr lang="fr-FR" dirty="0"/>
                  <a:t> about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fr-FR" i="1">
                            <a:latin typeface="Cambria Math" panose="02040503050406030204" pitchFamily="18" charset="0"/>
                            <a:ea typeface="Cambria Math" panose="02040503050406030204" pitchFamily="18" charset="0"/>
                          </a:rPr>
                          <m:t>𝑐</m:t>
                        </m:r>
                      </m:e>
                      <m:sub>
                        <m:r>
                          <a:rPr lang="fr-FR" i="1">
                            <a:latin typeface="Cambria Math" panose="02040503050406030204" pitchFamily="18" charset="0"/>
                            <a:ea typeface="Cambria Math" panose="02040503050406030204" pitchFamily="18" charset="0"/>
                          </a:rPr>
                          <m:t>𝑣</m:t>
                        </m:r>
                      </m:sub>
                    </m:sSub>
                    <m:r>
                      <a:rPr lang="fr-FR" i="1">
                        <a:latin typeface="Cambria Math" panose="02040503050406030204" pitchFamily="18" charset="0"/>
                        <a:ea typeface="Cambria Math" panose="02040503050406030204" pitchFamily="18" charset="0"/>
                      </a:rPr>
                      <m:t>≅</m:t>
                    </m:r>
                    <m:r>
                      <a:rPr lang="fr-FR" b="0" i="1" smtClean="0">
                        <a:latin typeface="Cambria Math" panose="02040503050406030204" pitchFamily="18" charset="0"/>
                        <a:ea typeface="Cambria Math" panose="02040503050406030204" pitchFamily="18" charset="0"/>
                      </a:rPr>
                      <m:t>22</m:t>
                    </m:r>
                    <m:f>
                      <m:fPr>
                        <m:type m:val="lin"/>
                        <m:ctrlPr>
                          <a:rPr lang="fr-FR" i="1">
                            <a:latin typeface="Cambria Math" panose="02040503050406030204" pitchFamily="18" charset="0"/>
                            <a:ea typeface="Cambria Math" panose="02040503050406030204" pitchFamily="18" charset="0"/>
                          </a:rPr>
                        </m:ctrlPr>
                      </m:fPr>
                      <m:num>
                        <m:r>
                          <m:rPr>
                            <m:sty m:val="p"/>
                          </m:rPr>
                          <a:rPr lang="fr-FR" i="0">
                            <a:latin typeface="Cambria Math" panose="02040503050406030204" pitchFamily="18" charset="0"/>
                            <a:ea typeface="Cambria Math" panose="02040503050406030204" pitchFamily="18" charset="0"/>
                          </a:rPr>
                          <m:t>mol</m:t>
                        </m:r>
                      </m:num>
                      <m:den>
                        <m:sSup>
                          <m:sSupPr>
                            <m:ctrlPr>
                              <a:rPr lang="fr-FR" i="1">
                                <a:latin typeface="Cambria Math" panose="02040503050406030204" pitchFamily="18" charset="0"/>
                                <a:ea typeface="Cambria Math" panose="02040503050406030204" pitchFamily="18" charset="0"/>
                              </a:rPr>
                            </m:ctrlPr>
                          </m:sSupPr>
                          <m:e>
                            <m:r>
                              <m:rPr>
                                <m:sty m:val="p"/>
                              </m:rPr>
                              <a:rPr lang="fr-FR" i="0">
                                <a:latin typeface="Cambria Math" panose="02040503050406030204" pitchFamily="18" charset="0"/>
                                <a:ea typeface="Cambria Math" panose="02040503050406030204" pitchFamily="18" charset="0"/>
                              </a:rPr>
                              <m:t>m</m:t>
                            </m:r>
                          </m:e>
                          <m:sup>
                            <m:r>
                              <a:rPr lang="fr-FR" i="0">
                                <a:latin typeface="Cambria Math" panose="02040503050406030204" pitchFamily="18" charset="0"/>
                                <a:ea typeface="Cambria Math" panose="02040503050406030204" pitchFamily="18" charset="0"/>
                              </a:rPr>
                              <m:t>3</m:t>
                            </m:r>
                          </m:sup>
                        </m:sSup>
                      </m:den>
                    </m:f>
                    <m:r>
                      <a:rPr lang="fr-FR" i="1">
                        <a:latin typeface="Cambria Math" panose="02040503050406030204" pitchFamily="18" charset="0"/>
                        <a:ea typeface="Cambria Math" panose="02040503050406030204" pitchFamily="18" charset="0"/>
                      </a:rPr>
                      <m:t> </m:t>
                    </m:r>
                  </m:oMath>
                </a14:m>
                <a:r>
                  <a:rPr lang="fr-FR" dirty="0" err="1"/>
                  <a:t>when</a:t>
                </a:r>
                <a:r>
                  <a:rPr lang="fr-FR" dirty="0"/>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b="0" i="1" smtClean="0">
                        <a:latin typeface="Cambria Math" panose="02040503050406030204" pitchFamily="18" charset="0"/>
                      </a:rPr>
                      <m:t>9</m:t>
                    </m:r>
                    <m:r>
                      <a:rPr lang="fr-FR" i="1">
                        <a:latin typeface="Cambria Math" panose="02040503050406030204" pitchFamily="18" charset="0"/>
                      </a:rPr>
                      <m:t>0</m:t>
                    </m:r>
                    <m:r>
                      <a:rPr lang="fr-FR" i="0">
                        <a:latin typeface="Cambria Math" panose="02040503050406030204" pitchFamily="18" charset="0"/>
                        <a:ea typeface="Cambria Math" panose="02040503050406030204" pitchFamily="18" charset="0"/>
                      </a:rPr>
                      <m:t>°</m:t>
                    </m:r>
                    <m:r>
                      <m:rPr>
                        <m:sty m:val="p"/>
                      </m:rPr>
                      <a:rPr lang="fr-FR" i="0">
                        <a:latin typeface="Cambria Math" panose="02040503050406030204" pitchFamily="18" charset="0"/>
                        <a:ea typeface="Cambria Math" panose="02040503050406030204" pitchFamily="18" charset="0"/>
                      </a:rPr>
                      <m:t>C</m:t>
                    </m:r>
                  </m:oMath>
                </a14:m>
                <a:r>
                  <a:rPr lang="fr-FR" dirty="0"/>
                  <a:t> </a:t>
                </a:r>
                <a:r>
                  <a:rPr lang="fr-FR" dirty="0" err="1"/>
                  <a:t>whereas</a:t>
                </a:r>
                <a:r>
                  <a:rPr lang="fr-FR" dirty="0"/>
                  <a:t> </a:t>
                </a:r>
                <a:r>
                  <a:rPr lang="fr-FR" dirty="0" err="1"/>
                  <a:t>it</a:t>
                </a:r>
                <a:r>
                  <a:rPr lang="fr-FR" dirty="0"/>
                  <a:t> </a:t>
                </a:r>
                <a:r>
                  <a:rPr lang="fr-FR" dirty="0" err="1"/>
                  <a:t>is</a:t>
                </a:r>
                <a:r>
                  <a:rPr lang="fr-FR" dirty="0"/>
                  <a:t> </a:t>
                </a:r>
                <a:r>
                  <a:rPr lang="fr-FR" dirty="0" err="1"/>
                  <a:t>only</a:t>
                </a:r>
                <a:r>
                  <a:rPr lang="fr-FR" dirty="0"/>
                  <a: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fr-FR" i="1">
                            <a:latin typeface="Cambria Math" panose="02040503050406030204" pitchFamily="18" charset="0"/>
                            <a:ea typeface="Cambria Math" panose="02040503050406030204" pitchFamily="18" charset="0"/>
                          </a:rPr>
                          <m:t>𝑐</m:t>
                        </m:r>
                      </m:e>
                      <m:sub>
                        <m:r>
                          <a:rPr lang="fr-FR" i="1">
                            <a:latin typeface="Cambria Math" panose="02040503050406030204" pitchFamily="18" charset="0"/>
                            <a:ea typeface="Cambria Math" panose="02040503050406030204" pitchFamily="18" charset="0"/>
                          </a:rPr>
                          <m:t>𝑣</m:t>
                        </m:r>
                      </m:sub>
                    </m:sSub>
                    <m:r>
                      <a:rPr lang="fr-FR" i="1">
                        <a:latin typeface="Cambria Math" panose="02040503050406030204" pitchFamily="18" charset="0"/>
                        <a:ea typeface="Cambria Math" panose="02040503050406030204" pitchFamily="18" charset="0"/>
                      </a:rPr>
                      <m:t>≅</m:t>
                    </m:r>
                    <m:r>
                      <a:rPr lang="fr-FR" b="0" i="1" smtClean="0">
                        <a:latin typeface="Cambria Math" panose="02040503050406030204" pitchFamily="18" charset="0"/>
                        <a:ea typeface="Cambria Math" panose="02040503050406030204" pitchFamily="18" charset="0"/>
                      </a:rPr>
                      <m:t>0.9</m:t>
                    </m:r>
                    <m:f>
                      <m:fPr>
                        <m:type m:val="lin"/>
                        <m:ctrlPr>
                          <a:rPr lang="fr-FR" i="1">
                            <a:latin typeface="Cambria Math" panose="02040503050406030204" pitchFamily="18" charset="0"/>
                            <a:ea typeface="Cambria Math" panose="02040503050406030204" pitchFamily="18" charset="0"/>
                          </a:rPr>
                        </m:ctrlPr>
                      </m:fPr>
                      <m:num>
                        <m:r>
                          <m:rPr>
                            <m:sty m:val="p"/>
                          </m:rPr>
                          <a:rPr lang="fr-FR" i="0">
                            <a:latin typeface="Cambria Math" panose="02040503050406030204" pitchFamily="18" charset="0"/>
                            <a:ea typeface="Cambria Math" panose="02040503050406030204" pitchFamily="18" charset="0"/>
                          </a:rPr>
                          <m:t>mol</m:t>
                        </m:r>
                      </m:num>
                      <m:den>
                        <m:sSup>
                          <m:sSupPr>
                            <m:ctrlPr>
                              <a:rPr lang="fr-FR" i="1">
                                <a:latin typeface="Cambria Math" panose="02040503050406030204" pitchFamily="18" charset="0"/>
                                <a:ea typeface="Cambria Math" panose="02040503050406030204" pitchFamily="18" charset="0"/>
                              </a:rPr>
                            </m:ctrlPr>
                          </m:sSupPr>
                          <m:e>
                            <m:r>
                              <m:rPr>
                                <m:sty m:val="p"/>
                              </m:rPr>
                              <a:rPr lang="fr-FR" i="0">
                                <a:latin typeface="Cambria Math" panose="02040503050406030204" pitchFamily="18" charset="0"/>
                                <a:ea typeface="Cambria Math" panose="02040503050406030204" pitchFamily="18" charset="0"/>
                              </a:rPr>
                              <m:t>m</m:t>
                            </m:r>
                          </m:e>
                          <m:sup>
                            <m:r>
                              <a:rPr lang="fr-FR" i="0">
                                <a:latin typeface="Cambria Math" panose="02040503050406030204" pitchFamily="18" charset="0"/>
                                <a:ea typeface="Cambria Math" panose="02040503050406030204" pitchFamily="18" charset="0"/>
                              </a:rPr>
                              <m:t>3</m:t>
                            </m:r>
                          </m:sup>
                        </m:sSup>
                      </m:den>
                    </m:f>
                  </m:oMath>
                </a14:m>
                <a:r>
                  <a:rPr lang="fr-FR" dirty="0"/>
                  <a:t> </a:t>
                </a:r>
                <a:r>
                  <a:rPr lang="fr-FR" dirty="0" err="1"/>
                  <a:t>when</a:t>
                </a:r>
                <a:r>
                  <a:rPr lang="fr-FR" dirty="0"/>
                  <a:t>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20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a:t>
                </a:r>
              </a:p>
              <a:p>
                <a:r>
                  <a:rPr lang="fr-FR" dirty="0"/>
                  <a:t>The </a:t>
                </a:r>
                <a:r>
                  <a:rPr lang="fr-FR" dirty="0" err="1"/>
                  <a:t>difference</a:t>
                </a:r>
                <a:r>
                  <a:rPr lang="fr-FR" dirty="0"/>
                  <a:t> on the </a:t>
                </a:r>
                <a:r>
                  <a:rPr lang="fr-FR" dirty="0" err="1"/>
                  <a:t>vapor</a:t>
                </a:r>
                <a:r>
                  <a:rPr lang="fr-FR" dirty="0"/>
                  <a:t> concentration </a:t>
                </a:r>
                <a:r>
                  <a:rPr lang="fr-FR" dirty="0" err="1"/>
                  <a:t>results</a:t>
                </a:r>
                <a:r>
                  <a:rPr lang="fr-FR" dirty="0"/>
                  <a:t> </a:t>
                </a:r>
                <a:r>
                  <a:rPr lang="fr-FR" dirty="0" err="1"/>
                  <a:t>with</a:t>
                </a:r>
                <a:r>
                  <a:rPr lang="fr-FR" dirty="0"/>
                  <a:t> and </a:t>
                </a:r>
                <a:r>
                  <a:rPr lang="fr-FR" dirty="0" err="1"/>
                  <a:t>without</a:t>
                </a:r>
                <a:r>
                  <a:rPr lang="fr-FR" dirty="0"/>
                  <a:t> Stefan flow can </a:t>
                </a:r>
                <a:r>
                  <a:rPr lang="fr-FR" dirty="0" err="1"/>
                  <a:t>be</a:t>
                </a:r>
                <a:r>
                  <a:rPr lang="fr-FR" dirty="0"/>
                  <a:t> </a:t>
                </a:r>
                <a:r>
                  <a:rPr lang="fr-FR" dirty="0" err="1"/>
                  <a:t>noticed</a:t>
                </a:r>
                <a:r>
                  <a:rPr lang="fr-FR" dirty="0"/>
                  <a:t> </a:t>
                </a:r>
                <a:r>
                  <a:rPr lang="fr-FR" dirty="0" err="1"/>
                  <a:t>when</a:t>
                </a:r>
                <a:r>
                  <a:rPr lang="fr-FR" dirty="0"/>
                  <a:t>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0</m:t>
                        </m:r>
                      </m:sub>
                    </m:sSub>
                    <m:r>
                      <a:rPr lang="en-US" i="1" smtClean="0">
                        <a:latin typeface="Cambria Math" panose="02040503050406030204" pitchFamily="18" charset="0"/>
                      </a:rPr>
                      <m:t>=</m:t>
                    </m:r>
                    <m:r>
                      <a:rPr lang="fr-FR" b="0" i="1" smtClean="0">
                        <a:latin typeface="Cambria Math" panose="02040503050406030204" pitchFamily="18" charset="0"/>
                      </a:rPr>
                      <m:t>90</m:t>
                    </m:r>
                    <m:r>
                      <a:rPr lang="fr-FR" b="0" i="0" smtClean="0">
                        <a:latin typeface="Cambria Math" panose="02040503050406030204" pitchFamily="18" charset="0"/>
                        <a:ea typeface="Cambria Math" panose="02040503050406030204" pitchFamily="18" charset="0"/>
                      </a:rPr>
                      <m:t>°</m:t>
                    </m:r>
                    <m:r>
                      <m:rPr>
                        <m:sty m:val="p"/>
                      </m:rPr>
                      <a:rPr lang="fr-FR" b="0" i="0" smtClean="0">
                        <a:latin typeface="Cambria Math" panose="02040503050406030204" pitchFamily="18" charset="0"/>
                        <a:ea typeface="Cambria Math" panose="02040503050406030204" pitchFamily="18" charset="0"/>
                      </a:rPr>
                      <m:t>C</m:t>
                    </m:r>
                  </m:oMath>
                </a14:m>
                <a:r>
                  <a:rPr lang="fr-FR" dirty="0"/>
                  <a:t> </a:t>
                </a:r>
                <a:r>
                  <a:rPr lang="fr-FR" dirty="0" err="1"/>
                  <a:t>only</a:t>
                </a:r>
                <a:r>
                  <a:rPr lang="fr-FR" dirty="0"/>
                  <a:t>. </a:t>
                </a:r>
              </a:p>
            </p:txBody>
          </p:sp>
        </mc:Choice>
        <mc:Fallback xmlns="">
          <p:sp>
            <p:nvSpPr>
              <p:cNvPr id="4" name="Espace réservé du contenu 3">
                <a:extLst>
                  <a:ext uri="{FF2B5EF4-FFF2-40B4-BE49-F238E27FC236}">
                    <a16:creationId xmlns:a16="http://schemas.microsoft.com/office/drawing/2014/main" id="{C8F99CC8-71D1-4301-832A-475B47C79F8B}"/>
                  </a:ext>
                </a:extLst>
              </p:cNvPr>
              <p:cNvSpPr>
                <a:spLocks noGrp="1" noRot="1" noChangeAspect="1" noMove="1" noResize="1" noEditPoints="1" noAdjustHandles="1" noChangeArrowheads="1" noChangeShapeType="1" noTextEdit="1"/>
              </p:cNvSpPr>
              <p:nvPr>
                <p:ph sz="half" idx="10"/>
              </p:nvPr>
            </p:nvSpPr>
            <p:spPr>
              <a:blipFill>
                <a:blip r:embed="rId4"/>
                <a:stretch>
                  <a:fillRect l="-207" t="-385" r="-620"/>
                </a:stretch>
              </a:blipFill>
            </p:spPr>
            <p:txBody>
              <a:bodyPr/>
              <a:lstStyle/>
              <a:p>
                <a:r>
                  <a:rPr lang="fr-FR">
                    <a:noFill/>
                  </a:rPr>
                  <a:t> </a:t>
                </a:r>
              </a:p>
            </p:txBody>
          </p:sp>
        </mc:Fallback>
      </mc:AlternateContent>
      <p:sp>
        <p:nvSpPr>
          <p:cNvPr id="15" name="TextBox 4">
            <a:extLst>
              <a:ext uri="{FF2B5EF4-FFF2-40B4-BE49-F238E27FC236}">
                <a16:creationId xmlns:a16="http://schemas.microsoft.com/office/drawing/2014/main" id="{EEC65EB3-F9F1-44D8-A68D-4BF908A07E68}"/>
              </a:ext>
            </a:extLst>
          </p:cNvPr>
          <p:cNvSpPr txBox="1"/>
          <p:nvPr/>
        </p:nvSpPr>
        <p:spPr>
          <a:xfrm>
            <a:off x="4286179" y="2270056"/>
            <a:ext cx="3229501"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Vapor concentration distribution when T0=20°C</a:t>
            </a:r>
          </a:p>
        </p:txBody>
      </p:sp>
      <p:sp>
        <p:nvSpPr>
          <p:cNvPr id="16" name="TextBox 4">
            <a:extLst>
              <a:ext uri="{FF2B5EF4-FFF2-40B4-BE49-F238E27FC236}">
                <a16:creationId xmlns:a16="http://schemas.microsoft.com/office/drawing/2014/main" id="{BD0A0954-5F42-4A1A-8447-0392207FEA9B}"/>
              </a:ext>
            </a:extLst>
          </p:cNvPr>
          <p:cNvSpPr txBox="1"/>
          <p:nvPr/>
        </p:nvSpPr>
        <p:spPr>
          <a:xfrm>
            <a:off x="4283968" y="4829420"/>
            <a:ext cx="2714086"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Vapor concentration distribution when T0=90°C</a:t>
            </a:r>
          </a:p>
        </p:txBody>
      </p:sp>
      <p:pic>
        <p:nvPicPr>
          <p:cNvPr id="8" name="Picture 7">
            <a:extLst>
              <a:ext uri="{FF2B5EF4-FFF2-40B4-BE49-F238E27FC236}">
                <a16:creationId xmlns:a16="http://schemas.microsoft.com/office/drawing/2014/main" id="{D4B5DE4A-6655-40B0-A709-BD9619769AC7}"/>
              </a:ext>
            </a:extLst>
          </p:cNvPr>
          <p:cNvPicPr>
            <a:picLocks noChangeAspect="1"/>
          </p:cNvPicPr>
          <p:nvPr/>
        </p:nvPicPr>
        <p:blipFill>
          <a:blip r:embed="rId5"/>
          <a:stretch>
            <a:fillRect/>
          </a:stretch>
        </p:blipFill>
        <p:spPr>
          <a:xfrm>
            <a:off x="4283968" y="22203"/>
            <a:ext cx="4404512" cy="2477539"/>
          </a:xfrm>
          <a:prstGeom prst="rect">
            <a:avLst/>
          </a:prstGeom>
        </p:spPr>
      </p:pic>
      <p:pic>
        <p:nvPicPr>
          <p:cNvPr id="12" name="Picture 11">
            <a:extLst>
              <a:ext uri="{FF2B5EF4-FFF2-40B4-BE49-F238E27FC236}">
                <a16:creationId xmlns:a16="http://schemas.microsoft.com/office/drawing/2014/main" id="{0C921BF6-598A-4100-9029-32730B053CA6}"/>
              </a:ext>
            </a:extLst>
          </p:cNvPr>
          <p:cNvPicPr>
            <a:picLocks noChangeAspect="1"/>
          </p:cNvPicPr>
          <p:nvPr/>
        </p:nvPicPr>
        <p:blipFill>
          <a:blip r:embed="rId6"/>
          <a:stretch>
            <a:fillRect/>
          </a:stretch>
        </p:blipFill>
        <p:spPr>
          <a:xfrm>
            <a:off x="4286672" y="2581652"/>
            <a:ext cx="4406400" cy="2478600"/>
          </a:xfrm>
          <a:prstGeom prst="rect">
            <a:avLst/>
          </a:prstGeom>
        </p:spPr>
      </p:pic>
    </p:spTree>
    <p:extLst>
      <p:ext uri="{BB962C8B-B14F-4D97-AF65-F5344CB8AC3E}">
        <p14:creationId xmlns:p14="http://schemas.microsoft.com/office/powerpoint/2010/main" val="2583058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AE4FAE-5D73-411D-88BA-35824448BB3D}"/>
              </a:ext>
            </a:extLst>
          </p:cNvPr>
          <p:cNvSpPr>
            <a:spLocks noGrp="1"/>
          </p:cNvSpPr>
          <p:nvPr>
            <p:ph type="title"/>
          </p:nvPr>
        </p:nvSpPr>
        <p:spPr/>
        <p:txBody>
          <a:bodyPr/>
          <a:lstStyle/>
          <a:p>
            <a:r>
              <a:rPr lang="fr-FR" dirty="0" err="1"/>
              <a:t>Results</a:t>
            </a:r>
            <a:endParaRPr lang="fr-FR" dirty="0"/>
          </a:p>
        </p:txBody>
      </p:sp>
      <mc:AlternateContent xmlns:mc="http://schemas.openxmlformats.org/markup-compatibility/2006">
        <mc:Choice xmlns:a14="http://schemas.microsoft.com/office/drawing/2010/main" Requires="a14">
          <p:sp>
            <p:nvSpPr>
              <p:cNvPr id="4" name="Espace réservé du contenu 3">
                <a:extLst>
                  <a:ext uri="{FF2B5EF4-FFF2-40B4-BE49-F238E27FC236}">
                    <a16:creationId xmlns:a16="http://schemas.microsoft.com/office/drawing/2014/main" id="{C8F99CC8-71D1-4301-832A-475B47C79F8B}"/>
                  </a:ext>
                </a:extLst>
              </p:cNvPr>
              <p:cNvSpPr>
                <a:spLocks noGrp="1"/>
              </p:cNvSpPr>
              <p:nvPr>
                <p:ph sz="half" idx="10"/>
              </p:nvPr>
            </p:nvSpPr>
            <p:spPr/>
            <p:txBody>
              <a:bodyPr/>
              <a:lstStyle/>
              <a:p>
                <a:r>
                  <a:rPr lang="fr-FR" dirty="0"/>
                  <a:t>The profile of the </a:t>
                </a:r>
                <a:r>
                  <a:rPr lang="fr-FR" dirty="0" err="1"/>
                  <a:t>velocity</a:t>
                </a:r>
                <a:r>
                  <a:rPr lang="fr-FR" dirty="0"/>
                  <a:t> magnitude </a:t>
                </a:r>
                <a:r>
                  <a:rPr lang="fr-FR" dirty="0" err="1"/>
                  <a:t>with</a:t>
                </a:r>
                <a:r>
                  <a:rPr lang="fr-FR" dirty="0"/>
                  <a:t> Stefan flow </a:t>
                </a:r>
                <a:r>
                  <a:rPr lang="fr-FR" dirty="0" err="1"/>
                  <a:t>is</a:t>
                </a:r>
                <a:r>
                  <a:rPr lang="fr-FR" dirty="0"/>
                  <a:t> </a:t>
                </a:r>
                <a:r>
                  <a:rPr lang="fr-FR" dirty="0" err="1"/>
                  <a:t>similar</a:t>
                </a:r>
                <a:r>
                  <a:rPr lang="fr-FR" dirty="0"/>
                  <a:t> </a:t>
                </a:r>
                <a:r>
                  <a:rPr lang="fr-FR" dirty="0" err="1"/>
                  <a:t>when</a:t>
                </a:r>
                <a:r>
                  <a:rPr lang="fr-FR" dirty="0"/>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i="1">
                        <a:latin typeface="Cambria Math" panose="02040503050406030204" pitchFamily="18" charset="0"/>
                      </a:rPr>
                      <m:t>20</m:t>
                    </m:r>
                    <m:r>
                      <a:rPr lang="fr-FR">
                        <a:latin typeface="Cambria Math" panose="02040503050406030204" pitchFamily="18" charset="0"/>
                        <a:ea typeface="Cambria Math" panose="02040503050406030204" pitchFamily="18" charset="0"/>
                      </a:rPr>
                      <m:t>°</m:t>
                    </m:r>
                    <m:r>
                      <m:rPr>
                        <m:sty m:val="p"/>
                      </m:rPr>
                      <a:rPr lang="fr-FR">
                        <a:latin typeface="Cambria Math" panose="02040503050406030204" pitchFamily="18" charset="0"/>
                        <a:ea typeface="Cambria Math" panose="02040503050406030204" pitchFamily="18" charset="0"/>
                      </a:rPr>
                      <m:t>C</m:t>
                    </m:r>
                  </m:oMath>
                </a14:m>
                <a:r>
                  <a:rPr lang="fr-FR" dirty="0"/>
                  <a:t> or </a:t>
                </a:r>
                <a:br>
                  <a:rPr lang="fr-FR" i="1" dirty="0">
                    <a:latin typeface="Cambria Math" panose="02040503050406030204" pitchFamily="18" charset="0"/>
                  </a:rPr>
                </a:b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i="1">
                        <a:latin typeface="Cambria Math" panose="02040503050406030204" pitchFamily="18" charset="0"/>
                      </a:rPr>
                      <m:t>9</m:t>
                    </m:r>
                    <m:r>
                      <a:rPr lang="fr-FR" i="1">
                        <a:latin typeface="Cambria Math" panose="02040503050406030204" pitchFamily="18" charset="0"/>
                      </a:rPr>
                      <m:t>0</m:t>
                    </m:r>
                    <m:r>
                      <a:rPr lang="fr-FR">
                        <a:latin typeface="Cambria Math" panose="02040503050406030204" pitchFamily="18" charset="0"/>
                        <a:ea typeface="Cambria Math" panose="02040503050406030204" pitchFamily="18" charset="0"/>
                      </a:rPr>
                      <m:t>°</m:t>
                    </m:r>
                    <m:r>
                      <m:rPr>
                        <m:sty m:val="p"/>
                      </m:rPr>
                      <a:rPr lang="fr-FR">
                        <a:latin typeface="Cambria Math" panose="02040503050406030204" pitchFamily="18" charset="0"/>
                        <a:ea typeface="Cambria Math" panose="02040503050406030204" pitchFamily="18" charset="0"/>
                      </a:rPr>
                      <m:t>C</m:t>
                    </m:r>
                  </m:oMath>
                </a14:m>
                <a:r>
                  <a:rPr lang="fr-FR" dirty="0"/>
                  <a:t>, but the </a:t>
                </a:r>
                <a:r>
                  <a:rPr lang="fr-FR" dirty="0" err="1"/>
                  <a:t>resulting</a:t>
                </a:r>
                <a:r>
                  <a:rPr lang="fr-FR" dirty="0"/>
                  <a:t> </a:t>
                </a:r>
                <a:r>
                  <a:rPr lang="fr-FR" dirty="0" err="1"/>
                  <a:t>velocity</a:t>
                </a:r>
                <a:r>
                  <a:rPr lang="fr-FR" dirty="0"/>
                  <a:t> magnitude </a:t>
                </a:r>
                <a:r>
                  <a:rPr lang="fr-FR" dirty="0" err="1"/>
                  <a:t>is</a:t>
                </a:r>
                <a:r>
                  <a:rPr lang="fr-FR" dirty="0"/>
                  <a:t> </a:t>
                </a:r>
                <a:r>
                  <a:rPr lang="fr-FR" dirty="0" err="1"/>
                  <a:t>much</a:t>
                </a:r>
                <a:r>
                  <a:rPr lang="fr-FR" dirty="0"/>
                  <a:t> </a:t>
                </a:r>
                <a:r>
                  <a:rPr lang="fr-FR" dirty="0" err="1"/>
                  <a:t>higher</a:t>
                </a:r>
                <a:r>
                  <a:rPr lang="fr-FR" dirty="0"/>
                  <a:t> </a:t>
                </a:r>
                <a:r>
                  <a:rPr lang="fr-FR" dirty="0" err="1"/>
                  <a:t>when</a:t>
                </a:r>
                <a:r>
                  <a:rPr lang="fr-FR" dirty="0"/>
                  <a:t> </a:t>
                </a:r>
                <a14:m>
                  <m:oMath xmlns:m="http://schemas.openxmlformats.org/officeDocument/2006/math">
                    <m:sSub>
                      <m:sSubPr>
                        <m:ctrlPr>
                          <a:rPr lang="en-US"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0</m:t>
                        </m:r>
                      </m:sub>
                    </m:sSub>
                    <m:r>
                      <a:rPr lang="en-US" i="1">
                        <a:latin typeface="Cambria Math" panose="02040503050406030204" pitchFamily="18" charset="0"/>
                      </a:rPr>
                      <m:t>=</m:t>
                    </m:r>
                    <m:r>
                      <a:rPr lang="fr-FR" i="1">
                        <a:latin typeface="Cambria Math" panose="02040503050406030204" pitchFamily="18" charset="0"/>
                      </a:rPr>
                      <m:t>9</m:t>
                    </m:r>
                    <m:r>
                      <a:rPr lang="fr-FR" i="1">
                        <a:latin typeface="Cambria Math" panose="02040503050406030204" pitchFamily="18" charset="0"/>
                      </a:rPr>
                      <m:t>0</m:t>
                    </m:r>
                    <m:r>
                      <a:rPr lang="fr-FR">
                        <a:latin typeface="Cambria Math" panose="02040503050406030204" pitchFamily="18" charset="0"/>
                        <a:ea typeface="Cambria Math" panose="02040503050406030204" pitchFamily="18" charset="0"/>
                      </a:rPr>
                      <m:t>°</m:t>
                    </m:r>
                    <m:r>
                      <m:rPr>
                        <m:sty m:val="p"/>
                      </m:rPr>
                      <a:rPr lang="fr-FR">
                        <a:latin typeface="Cambria Math" panose="02040503050406030204" pitchFamily="18" charset="0"/>
                        <a:ea typeface="Cambria Math" panose="02040503050406030204" pitchFamily="18" charset="0"/>
                      </a:rPr>
                      <m:t>C</m:t>
                    </m:r>
                  </m:oMath>
                </a14:m>
                <a:r>
                  <a:rPr lang="fr-FR" dirty="0"/>
                  <a:t> (</a:t>
                </a:r>
                <a14:m>
                  <m:oMath xmlns:m="http://schemas.openxmlformats.org/officeDocument/2006/math">
                    <m:r>
                      <a:rPr lang="fr-FR" i="1">
                        <a:latin typeface="Cambria Math" panose="02040503050406030204" pitchFamily="18" charset="0"/>
                      </a:rPr>
                      <m:t>1</m:t>
                    </m:r>
                    <m:sSup>
                      <m:sSupPr>
                        <m:ctrlPr>
                          <a:rPr lang="fr-FR" i="1">
                            <a:latin typeface="Cambria Math" panose="02040503050406030204" pitchFamily="18" charset="0"/>
                          </a:rPr>
                        </m:ctrlPr>
                      </m:sSupPr>
                      <m:e>
                        <m:r>
                          <a:rPr lang="fr-FR" i="1">
                            <a:latin typeface="Cambria Math" panose="02040503050406030204" pitchFamily="18" charset="0"/>
                          </a:rPr>
                          <m:t>𝑒</m:t>
                        </m:r>
                      </m:e>
                      <m:sup>
                        <m:r>
                          <a:rPr lang="fr-FR" i="1">
                            <a:latin typeface="Cambria Math" panose="02040503050406030204" pitchFamily="18" charset="0"/>
                          </a:rPr>
                          <m:t>−3</m:t>
                        </m:r>
                      </m:sup>
                    </m:sSup>
                    <m:f>
                      <m:fPr>
                        <m:type m:val="lin"/>
                        <m:ctrlPr>
                          <a:rPr lang="fr-FR" i="1">
                            <a:latin typeface="Cambria Math" panose="02040503050406030204" pitchFamily="18" charset="0"/>
                          </a:rPr>
                        </m:ctrlPr>
                      </m:fPr>
                      <m:num>
                        <m:r>
                          <m:rPr>
                            <m:sty m:val="p"/>
                          </m:rPr>
                          <a:rPr lang="fr-FR">
                            <a:latin typeface="Cambria Math" panose="02040503050406030204" pitchFamily="18" charset="0"/>
                          </a:rPr>
                          <m:t>m</m:t>
                        </m:r>
                      </m:num>
                      <m:den>
                        <m:r>
                          <m:rPr>
                            <m:sty m:val="p"/>
                          </m:rPr>
                          <a:rPr lang="fr-FR">
                            <a:latin typeface="Cambria Math" panose="02040503050406030204" pitchFamily="18" charset="0"/>
                          </a:rPr>
                          <m:t>s</m:t>
                        </m:r>
                      </m:den>
                    </m:f>
                  </m:oMath>
                </a14:m>
                <a:r>
                  <a:rPr lang="fr-FR" dirty="0"/>
                  <a:t> vs </a:t>
                </a:r>
                <a14:m>
                  <m:oMath xmlns:m="http://schemas.openxmlformats.org/officeDocument/2006/math">
                    <m:r>
                      <a:rPr lang="fr-FR" i="1">
                        <a:latin typeface="Cambria Math" panose="02040503050406030204" pitchFamily="18" charset="0"/>
                      </a:rPr>
                      <m:t>4</m:t>
                    </m:r>
                    <m:sSup>
                      <m:sSupPr>
                        <m:ctrlPr>
                          <a:rPr lang="fr-FR" i="1">
                            <a:latin typeface="Cambria Math" panose="02040503050406030204" pitchFamily="18" charset="0"/>
                          </a:rPr>
                        </m:ctrlPr>
                      </m:sSupPr>
                      <m:e>
                        <m:r>
                          <a:rPr lang="fr-FR" i="1">
                            <a:latin typeface="Cambria Math" panose="02040503050406030204" pitchFamily="18" charset="0"/>
                          </a:rPr>
                          <m:t>𝑒</m:t>
                        </m:r>
                      </m:e>
                      <m:sup>
                        <m:r>
                          <a:rPr lang="fr-FR" i="1">
                            <a:latin typeface="Cambria Math" panose="02040503050406030204" pitchFamily="18" charset="0"/>
                          </a:rPr>
                          <m:t>−5</m:t>
                        </m:r>
                      </m:sup>
                    </m:sSup>
                    <m:f>
                      <m:fPr>
                        <m:type m:val="lin"/>
                        <m:ctrlPr>
                          <a:rPr lang="fr-FR" i="1">
                            <a:latin typeface="Cambria Math" panose="02040503050406030204" pitchFamily="18" charset="0"/>
                          </a:rPr>
                        </m:ctrlPr>
                      </m:fPr>
                      <m:num>
                        <m:r>
                          <m:rPr>
                            <m:sty m:val="p"/>
                          </m:rPr>
                          <a:rPr lang="fr-FR">
                            <a:latin typeface="Cambria Math" panose="02040503050406030204" pitchFamily="18" charset="0"/>
                          </a:rPr>
                          <m:t>m</m:t>
                        </m:r>
                      </m:num>
                      <m:den>
                        <m:r>
                          <m:rPr>
                            <m:sty m:val="p"/>
                          </m:rPr>
                          <a:rPr lang="fr-FR">
                            <a:latin typeface="Cambria Math" panose="02040503050406030204" pitchFamily="18" charset="0"/>
                          </a:rPr>
                          <m:t>s</m:t>
                        </m:r>
                      </m:den>
                    </m:f>
                  </m:oMath>
                </a14:m>
                <a:r>
                  <a:rPr lang="fr-FR" dirty="0"/>
                  <a:t>) . </a:t>
                </a:r>
              </a:p>
              <a:p>
                <a:r>
                  <a:rPr lang="fr-FR" dirty="0"/>
                  <a:t>Notice the </a:t>
                </a:r>
                <a:r>
                  <a:rPr lang="fr-FR" dirty="0" err="1"/>
                  <a:t>logarithmic</a:t>
                </a:r>
                <a:r>
                  <a:rPr lang="fr-FR" dirty="0"/>
                  <a:t> </a:t>
                </a:r>
                <a:r>
                  <a:rPr lang="fr-FR" dirty="0" err="1"/>
                  <a:t>scale</a:t>
                </a:r>
                <a:r>
                  <a:rPr lang="fr-FR" dirty="0"/>
                  <a:t> for the </a:t>
                </a:r>
                <a:r>
                  <a:rPr lang="fr-FR" dirty="0" err="1"/>
                  <a:t>color</a:t>
                </a:r>
                <a:r>
                  <a:rPr lang="fr-FR" dirty="0"/>
                  <a:t> table as </a:t>
                </a:r>
                <a:r>
                  <a:rPr lang="fr-FR" dirty="0" err="1"/>
                  <a:t>there</a:t>
                </a:r>
                <a:r>
                  <a:rPr lang="fr-FR" dirty="0"/>
                  <a:t> are </a:t>
                </a:r>
                <a:r>
                  <a:rPr lang="fr-FR" dirty="0" err="1"/>
                  <a:t>two</a:t>
                </a:r>
                <a:r>
                  <a:rPr lang="fr-FR" dirty="0"/>
                  <a:t> </a:t>
                </a:r>
                <a:r>
                  <a:rPr lang="fr-FR" dirty="0" err="1"/>
                  <a:t>orders</a:t>
                </a:r>
                <a:r>
                  <a:rPr lang="fr-FR" dirty="0"/>
                  <a:t> of magnitude </a:t>
                </a:r>
                <a:r>
                  <a:rPr lang="fr-FR" dirty="0" err="1"/>
                  <a:t>between</a:t>
                </a:r>
                <a:r>
                  <a:rPr lang="fr-FR" dirty="0"/>
                  <a:t> the maximum </a:t>
                </a:r>
                <a:r>
                  <a:rPr lang="fr-FR" dirty="0" err="1"/>
                  <a:t>velocity</a:t>
                </a:r>
                <a:r>
                  <a:rPr lang="fr-FR" dirty="0"/>
                  <a:t> </a:t>
                </a:r>
                <a:r>
                  <a:rPr lang="fr-FR" dirty="0" err="1"/>
                  <a:t>with</a:t>
                </a:r>
                <a:r>
                  <a:rPr lang="fr-FR" dirty="0"/>
                  <a:t> and </a:t>
                </a:r>
                <a:r>
                  <a:rPr lang="fr-FR" dirty="0" err="1"/>
                  <a:t>without</a:t>
                </a:r>
                <a:r>
                  <a:rPr lang="fr-FR" dirty="0"/>
                  <a:t> Stefan </a:t>
                </a:r>
                <a:r>
                  <a:rPr lang="fr-FR" dirty="0" err="1"/>
                  <a:t>velocity</a:t>
                </a:r>
                <a:r>
                  <a:rPr lang="fr-FR" dirty="0"/>
                  <a:t>.</a:t>
                </a:r>
              </a:p>
              <a:p>
                <a:endParaRPr lang="fr-FR" dirty="0"/>
              </a:p>
            </p:txBody>
          </p:sp>
        </mc:Choice>
        <mc:Fallback>
          <p:sp>
            <p:nvSpPr>
              <p:cNvPr id="4" name="Espace réservé du contenu 3">
                <a:extLst>
                  <a:ext uri="{FF2B5EF4-FFF2-40B4-BE49-F238E27FC236}">
                    <a16:creationId xmlns:a16="http://schemas.microsoft.com/office/drawing/2014/main" id="{C8F99CC8-71D1-4301-832A-475B47C79F8B}"/>
                  </a:ext>
                </a:extLst>
              </p:cNvPr>
              <p:cNvSpPr>
                <a:spLocks noGrp="1" noRot="1" noChangeAspect="1" noMove="1" noResize="1" noEditPoints="1" noAdjustHandles="1" noChangeArrowheads="1" noChangeShapeType="1" noTextEdit="1"/>
              </p:cNvSpPr>
              <p:nvPr>
                <p:ph sz="half" idx="10"/>
              </p:nvPr>
            </p:nvSpPr>
            <p:spPr>
              <a:blipFill>
                <a:blip r:embed="rId2"/>
                <a:stretch>
                  <a:fillRect l="-3306" t="-385"/>
                </a:stretch>
              </a:blipFill>
            </p:spPr>
            <p:txBody>
              <a:bodyPr/>
              <a:lstStyle/>
              <a:p>
                <a:r>
                  <a:rPr lang="fr-FR">
                    <a:noFill/>
                  </a:rPr>
                  <a:t> </a:t>
                </a:r>
              </a:p>
            </p:txBody>
          </p:sp>
        </mc:Fallback>
      </mc:AlternateContent>
      <p:pic>
        <p:nvPicPr>
          <p:cNvPr id="9" name="Picture 8">
            <a:extLst>
              <a:ext uri="{FF2B5EF4-FFF2-40B4-BE49-F238E27FC236}">
                <a16:creationId xmlns:a16="http://schemas.microsoft.com/office/drawing/2014/main" id="{AD79BA7F-4F74-46FE-B8B0-C6FE8AD1121D}"/>
              </a:ext>
            </a:extLst>
          </p:cNvPr>
          <p:cNvPicPr>
            <a:picLocks noChangeAspect="1"/>
          </p:cNvPicPr>
          <p:nvPr/>
        </p:nvPicPr>
        <p:blipFill>
          <a:blip r:embed="rId3"/>
          <a:stretch>
            <a:fillRect/>
          </a:stretch>
        </p:blipFill>
        <p:spPr>
          <a:xfrm>
            <a:off x="4282080" y="22203"/>
            <a:ext cx="4406400" cy="2478600"/>
          </a:xfrm>
          <a:prstGeom prst="rect">
            <a:avLst/>
          </a:prstGeom>
        </p:spPr>
      </p:pic>
      <p:pic>
        <p:nvPicPr>
          <p:cNvPr id="11" name="Picture 10">
            <a:extLst>
              <a:ext uri="{FF2B5EF4-FFF2-40B4-BE49-F238E27FC236}">
                <a16:creationId xmlns:a16="http://schemas.microsoft.com/office/drawing/2014/main" id="{8A535C5A-8F9E-44F4-9DA2-D766410307CE}"/>
              </a:ext>
            </a:extLst>
          </p:cNvPr>
          <p:cNvPicPr>
            <a:picLocks noChangeAspect="1"/>
          </p:cNvPicPr>
          <p:nvPr/>
        </p:nvPicPr>
        <p:blipFill>
          <a:blip r:embed="rId4"/>
          <a:stretch>
            <a:fillRect/>
          </a:stretch>
        </p:blipFill>
        <p:spPr>
          <a:xfrm>
            <a:off x="4286672" y="2581652"/>
            <a:ext cx="4406400" cy="2478600"/>
          </a:xfrm>
          <a:prstGeom prst="rect">
            <a:avLst/>
          </a:prstGeom>
        </p:spPr>
      </p:pic>
      <p:sp>
        <p:nvSpPr>
          <p:cNvPr id="16" name="TextBox 4">
            <a:extLst>
              <a:ext uri="{FF2B5EF4-FFF2-40B4-BE49-F238E27FC236}">
                <a16:creationId xmlns:a16="http://schemas.microsoft.com/office/drawing/2014/main" id="{BD0A0954-5F42-4A1A-8447-0392207FEA9B}"/>
              </a:ext>
            </a:extLst>
          </p:cNvPr>
          <p:cNvSpPr txBox="1"/>
          <p:nvPr/>
        </p:nvSpPr>
        <p:spPr>
          <a:xfrm>
            <a:off x="4283968" y="4829420"/>
            <a:ext cx="2714086"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Velocity magnitude distribution when T0=90°C</a:t>
            </a:r>
          </a:p>
        </p:txBody>
      </p:sp>
      <p:sp>
        <p:nvSpPr>
          <p:cNvPr id="15" name="TextBox 4">
            <a:extLst>
              <a:ext uri="{FF2B5EF4-FFF2-40B4-BE49-F238E27FC236}">
                <a16:creationId xmlns:a16="http://schemas.microsoft.com/office/drawing/2014/main" id="{EEC65EB3-F9F1-44D8-A68D-4BF908A07E68}"/>
              </a:ext>
            </a:extLst>
          </p:cNvPr>
          <p:cNvSpPr txBox="1"/>
          <p:nvPr/>
        </p:nvSpPr>
        <p:spPr>
          <a:xfrm>
            <a:off x="4286179" y="2270056"/>
            <a:ext cx="3229501"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Velocity magnitude distribution when T0=20°C</a:t>
            </a:r>
          </a:p>
        </p:txBody>
      </p:sp>
    </p:spTree>
    <p:extLst>
      <p:ext uri="{BB962C8B-B14F-4D97-AF65-F5344CB8AC3E}">
        <p14:creationId xmlns:p14="http://schemas.microsoft.com/office/powerpoint/2010/main" val="255491811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Slide-Template-2024</Template>
  <TotalTime>80</TotalTime>
  <Words>963</Words>
  <Application>Microsoft Office PowerPoint</Application>
  <PresentationFormat>On-screen Show (16:9)</PresentationFormat>
  <Paragraphs>83</Paragraphs>
  <Slides>11</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Lato Light</vt:lpstr>
      <vt:lpstr>Lato Black</vt:lpstr>
      <vt:lpstr>Arial</vt:lpstr>
      <vt:lpstr>Cambria Math</vt:lpstr>
      <vt:lpstr>Lato</vt:lpstr>
      <vt:lpstr>Wingdings</vt:lpstr>
      <vt:lpstr>comsol-slide-template-NEW</vt:lpstr>
      <vt:lpstr>Modeling of Stefan Flow due to Evaporation from a Water Surface</vt:lpstr>
      <vt:lpstr>Background</vt:lpstr>
      <vt:lpstr>Motivation</vt:lpstr>
      <vt:lpstr>Model Definition</vt:lpstr>
      <vt:lpstr>Implementation</vt:lpstr>
      <vt:lpstr>Implementation</vt:lpstr>
      <vt:lpstr>Results</vt:lpstr>
      <vt:lpstr>Results</vt:lpstr>
      <vt:lpstr>Results</vt:lpstr>
      <vt:lpstr>Results</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Stefan Flow due to Evaporation from a Water Surface</dc:title>
  <dc:creator>Sébastien Denis</dc:creator>
  <cp:lastModifiedBy>Sébastien Denis</cp:lastModifiedBy>
  <cp:revision>6</cp:revision>
  <dcterms:created xsi:type="dcterms:W3CDTF">2025-02-20T15:13:46Z</dcterms:created>
  <dcterms:modified xsi:type="dcterms:W3CDTF">2025-02-20T16:33:59Z</dcterms:modified>
</cp:coreProperties>
</file>