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2"/>
  </p:notesMasterIdLst>
  <p:handoutMasterIdLst>
    <p:handoutMasterId r:id="rId13"/>
  </p:handoutMasterIdLst>
  <p:sldIdLst>
    <p:sldId id="1236" r:id="rId2"/>
    <p:sldId id="1237" r:id="rId3"/>
    <p:sldId id="273" r:id="rId4"/>
    <p:sldId id="263" r:id="rId5"/>
    <p:sldId id="265" r:id="rId6"/>
    <p:sldId id="275" r:id="rId7"/>
    <p:sldId id="274" r:id="rId8"/>
    <p:sldId id="276" r:id="rId9"/>
    <p:sldId id="277" r:id="rId10"/>
    <p:sldId id="270" r:id="rId11"/>
  </p:sldIdLst>
  <p:sldSz cx="9144000" cy="5143500" type="screen16x9"/>
  <p:notesSz cx="6858000" cy="9144000"/>
  <p:embeddedFontLst>
    <p:embeddedFont>
      <p:font typeface="Cambria Math" panose="02040503050406030204" pitchFamily="18" charset="0"/>
      <p:regular r:id="rId14"/>
    </p:embeddedFont>
    <p:embeddedFont>
      <p:font typeface="Lato" panose="020F0502020204030203" pitchFamily="34" charset="0"/>
      <p:regular r:id="rId15"/>
      <p:bold r:id="rId16"/>
      <p:italic r:id="rId17"/>
      <p:boldItalic r:id="rId18"/>
    </p:embeddedFont>
    <p:embeddedFont>
      <p:font typeface="Lato Black" panose="020F0A02020204030203" pitchFamily="34" charset="0"/>
      <p:bold r:id="rId19"/>
      <p:italic r:id="rId20"/>
      <p:boldItalic r:id="rId21"/>
    </p:embeddedFont>
    <p:embeddedFont>
      <p:font typeface="Lato Light" panose="020F0302020204030203" pitchFamily="34" charset="0"/>
      <p:regular r:id="rId22"/>
      <p: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1236"/>
            <p14:sldId id="1237"/>
            <p14:sldId id="273"/>
            <p14:sldId id="263"/>
            <p14:sldId id="265"/>
            <p14:sldId id="275"/>
            <p14:sldId id="274"/>
            <p14:sldId id="276"/>
            <p14:sldId id="277"/>
            <p14:sldId id="270"/>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42" autoAdjust="0"/>
    <p:restoredTop sz="91345" autoAdjust="0"/>
  </p:normalViewPr>
  <p:slideViewPr>
    <p:cSldViewPr>
      <p:cViewPr varScale="1">
        <p:scale>
          <a:sx n="138" d="100"/>
          <a:sy n="138" d="100"/>
        </p:scale>
        <p:origin x="138" y="22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font" Target="fonts/font5.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2/20/2025</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2/20/2025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1523240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5</a:t>
            </a:fld>
            <a:endParaRPr lang="en-US"/>
          </a:p>
        </p:txBody>
      </p:sp>
    </p:spTree>
    <p:extLst>
      <p:ext uri="{BB962C8B-B14F-4D97-AF65-F5344CB8AC3E}">
        <p14:creationId xmlns:p14="http://schemas.microsoft.com/office/powerpoint/2010/main" val="1377690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6</a:t>
            </a:fld>
            <a:endParaRPr lang="en-US"/>
          </a:p>
        </p:txBody>
      </p:sp>
    </p:spTree>
    <p:extLst>
      <p:ext uri="{BB962C8B-B14F-4D97-AF65-F5344CB8AC3E}">
        <p14:creationId xmlns:p14="http://schemas.microsoft.com/office/powerpoint/2010/main" val="14533339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10</a:t>
            </a:fld>
            <a:endParaRPr lang="en-US"/>
          </a:p>
        </p:txBody>
      </p:sp>
    </p:spTree>
    <p:extLst>
      <p:ext uri="{BB962C8B-B14F-4D97-AF65-F5344CB8AC3E}">
        <p14:creationId xmlns:p14="http://schemas.microsoft.com/office/powerpoint/2010/main" val="1595492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6.xml.rels><?xml version="1.0" encoding="UTF-8" standalone="yes"?>
<Relationships xmlns="http://schemas.openxmlformats.org/package/2006/relationships"><Relationship Id="rId8" Type="http://schemas.openxmlformats.org/officeDocument/2006/relationships/hyperlink" Target="http://www.comsol.com/stories" TargetMode="External"/><Relationship Id="rId3" Type="http://schemas.openxmlformats.org/officeDocument/2006/relationships/hyperlink" Target="https://www.comsol.com/product-download" TargetMode="External"/><Relationship Id="rId7" Type="http://schemas.openxmlformats.org/officeDocument/2006/relationships/hyperlink" Target="http://www.comsol.com/video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blogs" TargetMode="External"/><Relationship Id="rId5" Type="http://schemas.openxmlformats.org/officeDocument/2006/relationships/hyperlink" Target="http://www.comsol.com/learning-center" TargetMode="External"/><Relationship Id="rId4" Type="http://schemas.openxmlformats.org/officeDocument/2006/relationships/hyperlink" Target="http://www.comsol.com/models" TargetMode="External"/><Relationship Id="rId9" Type="http://schemas.openxmlformats.org/officeDocument/2006/relationships/hyperlink" Target="http://www.comsol.com/" TargetMode="Externa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57200"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57200"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57200"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0"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5720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0" y="1574619"/>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57200"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39862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29363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5720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574268"/>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39142"/>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2010398-561B-62F6-76E0-8AFD54EA5A30}"/>
              </a:ext>
            </a:extLst>
          </p:cNvPr>
          <p:cNvPicPr>
            <a:picLocks noChangeAspect="1"/>
          </p:cNvPicPr>
          <p:nvPr userDrawn="1"/>
        </p:nvPicPr>
        <p:blipFill>
          <a:blip r:embed="rId2"/>
          <a:stretch>
            <a:fill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userDrawn="1"/>
        </p:nvPicPr>
        <p:blipFill rotWithShape="1">
          <a:blip r:embed="rId3"/>
          <a:srcRect l="24096"/>
          <a:stretch/>
        </p:blipFill>
        <p:spPr>
          <a:xfrm>
            <a:off x="0" y="115217"/>
            <a:ext cx="1066800" cy="287051"/>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userDrawn="1"/>
        </p:nvPicPr>
        <p:blipFill>
          <a:blip r:embed="rId4"/>
          <a:stretch>
            <a:fillRect/>
          </a:stretch>
        </p:blipFill>
        <p:spPr>
          <a:xfrm>
            <a:off x="115778" y="223913"/>
            <a:ext cx="752320" cy="69658"/>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3293A6-C4C6-229D-91C7-11068B7C4CBA}"/>
              </a:ext>
            </a:extLst>
          </p:cNvPr>
          <p:cNvPicPr>
            <a:picLocks noChangeAspect="1"/>
          </p:cNvPicPr>
          <p:nvPr userDrawn="1"/>
        </p:nvPicPr>
        <p:blipFill>
          <a:blip r:embed="rId2"/>
          <a:stretch>
            <a:fill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2F0B16B-5D6B-F6B9-BE76-01EDA1F9DB62}"/>
              </a:ext>
            </a:extLst>
          </p:cNvPr>
          <p:cNvPicPr>
            <a:picLocks noChangeAspect="1"/>
          </p:cNvPicPr>
          <p:nvPr userDrawn="1"/>
        </p:nvPicPr>
        <p:blipFill>
          <a:blip r:embed="rId2"/>
          <a:stretch>
            <a:fillRect/>
          </a:stretch>
        </p:blipFill>
        <p:spPr>
          <a:xfrm>
            <a:off x="-1" y="-1"/>
            <a:ext cx="9143997" cy="5143499"/>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47815"/>
            <a:ext cx="4824858"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325861"/>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1885950"/>
            <a:ext cx="1929258" cy="325755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2743200" y="1885950"/>
            <a:ext cx="1981200" cy="3257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4876800" y="1885950"/>
            <a:ext cx="1905000" cy="3257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7010400" y="1885950"/>
            <a:ext cx="1905001" cy="32575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CE6CDCD-4955-A280-E4B2-159DD3BD6D60}"/>
              </a:ext>
            </a:extLst>
          </p:cNvPr>
          <p:cNvPicPr>
            <a:picLocks noChangeAspect="1"/>
          </p:cNvPicPr>
          <p:nvPr userDrawn="1"/>
        </p:nvPicPr>
        <p:blipFill>
          <a:blip r:embed="rId2"/>
          <a:stretch>
            <a:fillRect/>
          </a:stretch>
        </p:blipFill>
        <p:spPr>
          <a:xfrm>
            <a:off x="0" y="0"/>
            <a:ext cx="9144000" cy="5143500"/>
          </a:xfrm>
          <a:prstGeom prst="rect">
            <a:avLst/>
          </a:prstGeom>
        </p:spPr>
      </p:pic>
      <p:sp>
        <p:nvSpPr>
          <p:cNvPr id="2" name="Rectangle 1">
            <a:hlinkClick r:id="rId3"/>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4"/>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5"/>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6"/>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6"/>
            <a:extLst>
              <a:ext uri="{FF2B5EF4-FFF2-40B4-BE49-F238E27FC236}">
                <a16:creationId xmlns:a16="http://schemas.microsoft.com/office/drawing/2014/main" id="{FB176131-B89E-304A-92DF-9CD3D468CD52}"/>
              </a:ext>
            </a:extLst>
          </p:cNvPr>
          <p:cNvSpPr/>
          <p:nvPr userDrawn="1"/>
        </p:nvSpPr>
        <p:spPr>
          <a:xfrm>
            <a:off x="637284"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7"/>
            <a:extLst>
              <a:ext uri="{FF2B5EF4-FFF2-40B4-BE49-F238E27FC236}">
                <a16:creationId xmlns:a16="http://schemas.microsoft.com/office/drawing/2014/main" id="{D57913DA-4C41-E144-8C67-313CA8644FB7}"/>
              </a:ext>
            </a:extLst>
          </p:cNvPr>
          <p:cNvSpPr/>
          <p:nvPr userDrawn="1"/>
        </p:nvSpPr>
        <p:spPr>
          <a:xfrm>
            <a:off x="2743200"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8"/>
            <a:extLst>
              <a:ext uri="{FF2B5EF4-FFF2-40B4-BE49-F238E27FC236}">
                <a16:creationId xmlns:a16="http://schemas.microsoft.com/office/drawing/2014/main" id="{84D23C97-34CA-EB47-8438-4CEEB5B8B203}"/>
              </a:ext>
            </a:extLst>
          </p:cNvPr>
          <p:cNvSpPr/>
          <p:nvPr userDrawn="1"/>
        </p:nvSpPr>
        <p:spPr>
          <a:xfrm>
            <a:off x="4849116"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4"/>
            <a:extLst>
              <a:ext uri="{FF2B5EF4-FFF2-40B4-BE49-F238E27FC236}">
                <a16:creationId xmlns:a16="http://schemas.microsoft.com/office/drawing/2014/main" id="{E56E6BD5-8E0F-3E4D-AD7C-420C316889E3}"/>
              </a:ext>
            </a:extLst>
          </p:cNvPr>
          <p:cNvSpPr/>
          <p:nvPr userDrawn="1"/>
        </p:nvSpPr>
        <p:spPr>
          <a:xfrm>
            <a:off x="6955032"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8281B1D-1988-B135-F45B-9E1929E666BC}"/>
              </a:ext>
            </a:extLst>
          </p:cNvPr>
          <p:cNvSpPr txBox="1"/>
          <p:nvPr userDrawn="1"/>
        </p:nvSpPr>
        <p:spPr>
          <a:xfrm>
            <a:off x="661542" y="947815"/>
            <a:ext cx="4824858"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7" name="TextBox 16">
            <a:hlinkClick r:id="rId9"/>
            <a:extLst>
              <a:ext uri="{FF2B5EF4-FFF2-40B4-BE49-F238E27FC236}">
                <a16:creationId xmlns:a16="http://schemas.microsoft.com/office/drawing/2014/main" id="{BDA230B6-CF76-60A7-1D75-1701578E1750}"/>
              </a:ext>
            </a:extLst>
          </p:cNvPr>
          <p:cNvSpPr txBox="1"/>
          <p:nvPr userDrawn="1"/>
        </p:nvSpPr>
        <p:spPr>
          <a:xfrm>
            <a:off x="661542" y="1325861"/>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Tree>
    <p:extLst>
      <p:ext uri="{BB962C8B-B14F-4D97-AF65-F5344CB8AC3E}">
        <p14:creationId xmlns:p14="http://schemas.microsoft.com/office/powerpoint/2010/main" val="13284038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5426350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64175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image" Target="../media/image2.emf"/><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60"/>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1"/>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731"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2" r:id="rId55"/>
    <p:sldLayoutId id="2147483673" r:id="rId56"/>
    <p:sldLayoutId id="2147483732" r:id="rId57"/>
    <p:sldLayoutId id="2147483733" r:id="rId58"/>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2"/>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084EA-D5E1-4AEB-8C11-4C4B03CD4FF4}"/>
              </a:ext>
            </a:extLst>
          </p:cNvPr>
          <p:cNvSpPr>
            <a:spLocks noGrp="1"/>
          </p:cNvSpPr>
          <p:nvPr>
            <p:ph type="title"/>
          </p:nvPr>
        </p:nvSpPr>
        <p:spPr/>
        <p:txBody>
          <a:bodyPr/>
          <a:lstStyle/>
          <a:p>
            <a:r>
              <a:rPr lang="en-US" dirty="0"/>
              <a:t>Cooling of a Nickel Cylindrical Rod with Nucleate Boiling of Water</a:t>
            </a:r>
            <a:endParaRPr lang="fr-FR" dirty="0"/>
          </a:p>
        </p:txBody>
      </p:sp>
      <p:sp>
        <p:nvSpPr>
          <p:cNvPr id="3" name="Text Placeholder 2">
            <a:extLst>
              <a:ext uri="{FF2B5EF4-FFF2-40B4-BE49-F238E27FC236}">
                <a16:creationId xmlns:a16="http://schemas.microsoft.com/office/drawing/2014/main" id="{EA3352CC-C8F6-42DE-A002-63E566CB1FB0}"/>
              </a:ext>
            </a:extLst>
          </p:cNvPr>
          <p:cNvSpPr>
            <a:spLocks noGrp="1"/>
          </p:cNvSpPr>
          <p:nvPr>
            <p:ph type="body" idx="1"/>
          </p:nvPr>
        </p:nvSpPr>
        <p:spPr/>
        <p:txBody>
          <a:bodyPr>
            <a:normAutofit lnSpcReduction="10000"/>
          </a:bodyPr>
          <a:lstStyle/>
          <a:p>
            <a:endParaRPr lang="fr-FR"/>
          </a:p>
        </p:txBody>
      </p:sp>
      <p:sp>
        <p:nvSpPr>
          <p:cNvPr id="4" name="Text Placeholder 3">
            <a:extLst>
              <a:ext uri="{FF2B5EF4-FFF2-40B4-BE49-F238E27FC236}">
                <a16:creationId xmlns:a16="http://schemas.microsoft.com/office/drawing/2014/main" id="{8E96DF2A-DF0A-479C-9B5F-1B32D56B6D6E}"/>
              </a:ext>
            </a:extLst>
          </p:cNvPr>
          <p:cNvSpPr>
            <a:spLocks noGrp="1"/>
          </p:cNvSpPr>
          <p:nvPr>
            <p:ph type="body" idx="10"/>
          </p:nvPr>
        </p:nvSpPr>
        <p:spPr/>
        <p:txBody>
          <a:bodyPr/>
          <a:lstStyle/>
          <a:p>
            <a:endParaRPr lang="fr-FR"/>
          </a:p>
        </p:txBody>
      </p:sp>
      <p:sp>
        <p:nvSpPr>
          <p:cNvPr id="5" name="Text Placeholder 4">
            <a:extLst>
              <a:ext uri="{FF2B5EF4-FFF2-40B4-BE49-F238E27FC236}">
                <a16:creationId xmlns:a16="http://schemas.microsoft.com/office/drawing/2014/main" id="{288FBD1E-1CF5-4E8A-B522-4AFA9AE3158A}"/>
              </a:ext>
            </a:extLst>
          </p:cNvPr>
          <p:cNvSpPr>
            <a:spLocks noGrp="1"/>
          </p:cNvSpPr>
          <p:nvPr>
            <p:ph type="body" idx="11"/>
          </p:nvPr>
        </p:nvSpPr>
        <p:spPr/>
        <p:txBody>
          <a:bodyPr>
            <a:normAutofit lnSpcReduction="10000"/>
          </a:bodyPr>
          <a:lstStyle/>
          <a:p>
            <a:endParaRPr lang="fr-FR"/>
          </a:p>
        </p:txBody>
      </p:sp>
      <p:sp>
        <p:nvSpPr>
          <p:cNvPr id="6" name="Text Placeholder 5">
            <a:extLst>
              <a:ext uri="{FF2B5EF4-FFF2-40B4-BE49-F238E27FC236}">
                <a16:creationId xmlns:a16="http://schemas.microsoft.com/office/drawing/2014/main" id="{C98214B0-D865-4B00-BC52-A5A607462FD5}"/>
              </a:ext>
            </a:extLst>
          </p:cNvPr>
          <p:cNvSpPr>
            <a:spLocks noGrp="1"/>
          </p:cNvSpPr>
          <p:nvPr>
            <p:ph type="body" idx="12"/>
          </p:nvPr>
        </p:nvSpPr>
        <p:spPr/>
        <p:txBody>
          <a:bodyPr/>
          <a:lstStyle/>
          <a:p>
            <a:endParaRPr lang="fr-FR"/>
          </a:p>
        </p:txBody>
      </p:sp>
      <p:pic>
        <p:nvPicPr>
          <p:cNvPr id="7" name="Picture 6">
            <a:extLst>
              <a:ext uri="{FF2B5EF4-FFF2-40B4-BE49-F238E27FC236}">
                <a16:creationId xmlns:a16="http://schemas.microsoft.com/office/drawing/2014/main" id="{20CD1777-9957-43E6-BA64-B611703B6394}"/>
              </a:ext>
            </a:extLst>
          </p:cNvPr>
          <p:cNvPicPr>
            <a:picLocks noChangeAspect="1"/>
          </p:cNvPicPr>
          <p:nvPr/>
        </p:nvPicPr>
        <p:blipFill rotWithShape="1">
          <a:blip r:embed="rId2"/>
          <a:srcRect l="16150" r="15283"/>
          <a:stretch/>
        </p:blipFill>
        <p:spPr>
          <a:xfrm>
            <a:off x="4823501" y="133350"/>
            <a:ext cx="3863299" cy="3169292"/>
          </a:xfrm>
          <a:prstGeom prst="rect">
            <a:avLst/>
          </a:prstGeom>
        </p:spPr>
      </p:pic>
    </p:spTree>
    <p:extLst>
      <p:ext uri="{BB962C8B-B14F-4D97-AF65-F5344CB8AC3E}">
        <p14:creationId xmlns:p14="http://schemas.microsoft.com/office/powerpoint/2010/main" val="35794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a:t>Other Features where Nucleate Boiling Heat Flux is Available</a:t>
            </a:r>
          </a:p>
        </p:txBody>
      </p:sp>
      <p:sp>
        <p:nvSpPr>
          <p:cNvPr id="3" name="Content Placeholder 2"/>
          <p:cNvSpPr>
            <a:spLocks noGrp="1"/>
          </p:cNvSpPr>
          <p:nvPr>
            <p:ph idx="1"/>
          </p:nvPr>
        </p:nvSpPr>
        <p:spPr/>
        <p:txBody>
          <a:bodyPr>
            <a:normAutofit/>
          </a:bodyPr>
          <a:lstStyle/>
          <a:p>
            <a:r>
              <a:rPr lang="en-US" dirty="0"/>
              <a:t>In the </a:t>
            </a:r>
            <a:r>
              <a:rPr lang="en-US" i="1" dirty="0"/>
              <a:t>Heat Transfer </a:t>
            </a:r>
            <a:r>
              <a:rPr lang="en-US" dirty="0"/>
              <a:t>interface: </a:t>
            </a:r>
          </a:p>
          <a:p>
            <a:pPr lvl="1"/>
            <a:r>
              <a:rPr lang="en-US" dirty="0"/>
              <a:t>Domain feature : </a:t>
            </a:r>
            <a:r>
              <a:rPr lang="en-US" i="1" dirty="0"/>
              <a:t>Out-of-Plane Heat Flux</a:t>
            </a:r>
          </a:p>
          <a:p>
            <a:pPr lvl="1"/>
            <a:r>
              <a:rPr lang="en-US" dirty="0"/>
              <a:t>Boundary feature : </a:t>
            </a:r>
            <a:r>
              <a:rPr lang="en-US" i="1" dirty="0"/>
              <a:t>Isothermal Domain Interface</a:t>
            </a:r>
          </a:p>
          <a:p>
            <a:pPr lvl="1"/>
            <a:r>
              <a:rPr lang="en-US" dirty="0"/>
              <a:t>Edge feature : </a:t>
            </a:r>
            <a:r>
              <a:rPr lang="en-US" i="1" dirty="0"/>
              <a:t>Heat Flux </a:t>
            </a:r>
            <a:r>
              <a:rPr lang="en-US" dirty="0"/>
              <a:t>(</a:t>
            </a:r>
            <a:r>
              <a:rPr lang="en-US" dirty="0" err="1"/>
              <a:t>subfeature</a:t>
            </a:r>
            <a:r>
              <a:rPr lang="en-US" dirty="0"/>
              <a:t> of </a:t>
            </a:r>
            <a:r>
              <a:rPr lang="en-US" i="1" dirty="0"/>
              <a:t>Thin Layer</a:t>
            </a:r>
            <a:r>
              <a:rPr lang="en-US" dirty="0"/>
              <a:t>, </a:t>
            </a:r>
            <a:r>
              <a:rPr lang="en-US" i="1" dirty="0"/>
              <a:t>Thin Film</a:t>
            </a:r>
            <a:r>
              <a:rPr lang="en-US" dirty="0"/>
              <a:t>, and </a:t>
            </a:r>
            <a:r>
              <a:rPr lang="en-US" i="1" dirty="0"/>
              <a:t>Fracture</a:t>
            </a:r>
            <a:r>
              <a:rPr lang="en-US" dirty="0"/>
              <a:t>)</a:t>
            </a:r>
          </a:p>
          <a:p>
            <a:pPr lvl="1"/>
            <a:r>
              <a:rPr lang="en-US" dirty="0"/>
              <a:t>Point feature : </a:t>
            </a:r>
            <a:r>
              <a:rPr lang="en-US" i="1" dirty="0"/>
              <a:t>Point Heat Flux </a:t>
            </a:r>
            <a:r>
              <a:rPr lang="en-US" dirty="0"/>
              <a:t>(</a:t>
            </a:r>
            <a:r>
              <a:rPr lang="en-US" dirty="0" err="1"/>
              <a:t>subfeature</a:t>
            </a:r>
            <a:r>
              <a:rPr lang="en-US" dirty="0"/>
              <a:t> of </a:t>
            </a:r>
            <a:r>
              <a:rPr lang="en-US" i="1" dirty="0"/>
              <a:t>Thin Rod</a:t>
            </a:r>
            <a:r>
              <a:rPr lang="en-US" dirty="0"/>
              <a:t>)</a:t>
            </a:r>
          </a:p>
          <a:p>
            <a:r>
              <a:rPr lang="en-US" dirty="0"/>
              <a:t>In the </a:t>
            </a:r>
            <a:r>
              <a:rPr lang="en-US" i="1" dirty="0"/>
              <a:t>Heat Transfer in Shells </a:t>
            </a:r>
            <a:r>
              <a:rPr lang="en-US" dirty="0"/>
              <a:t>interface:</a:t>
            </a:r>
          </a:p>
          <a:p>
            <a:pPr lvl="1"/>
            <a:r>
              <a:rPr lang="en-US" dirty="0"/>
              <a:t>Edge feature : </a:t>
            </a:r>
            <a:r>
              <a:rPr lang="en-US" i="1" dirty="0"/>
              <a:t>Heat Flux</a:t>
            </a:r>
          </a:p>
          <a:p>
            <a:pPr lvl="1"/>
            <a:r>
              <a:rPr lang="en-US" dirty="0"/>
              <a:t>Boundary interface feature: </a:t>
            </a:r>
            <a:r>
              <a:rPr lang="en-US" i="1" dirty="0"/>
              <a:t>Heat Flux, Interface</a:t>
            </a:r>
          </a:p>
          <a:p>
            <a:r>
              <a:rPr lang="en-US" dirty="0"/>
              <a:t>In the </a:t>
            </a:r>
            <a:r>
              <a:rPr lang="en-US" i="1" dirty="0"/>
              <a:t>Lumped Thermal System </a:t>
            </a:r>
            <a:r>
              <a:rPr lang="en-US" dirty="0"/>
              <a:t>interface:</a:t>
            </a:r>
          </a:p>
          <a:p>
            <a:pPr lvl="1"/>
            <a:r>
              <a:rPr lang="en-US" dirty="0"/>
              <a:t>Global features: </a:t>
            </a:r>
            <a:r>
              <a:rPr lang="en-US" i="1" dirty="0"/>
              <a:t>Nucleate Boiling Heat Rate</a:t>
            </a:r>
            <a:r>
              <a:rPr lang="en-US" dirty="0"/>
              <a:t>, </a:t>
            </a:r>
            <a:r>
              <a:rPr lang="en-US" i="1" dirty="0"/>
              <a:t>Heat Rate</a:t>
            </a:r>
          </a:p>
          <a:p>
            <a:endParaRPr lang="en-US" dirty="0"/>
          </a:p>
        </p:txBody>
      </p:sp>
    </p:spTree>
    <p:extLst>
      <p:ext uri="{BB962C8B-B14F-4D97-AF65-F5344CB8AC3E}">
        <p14:creationId xmlns:p14="http://schemas.microsoft.com/office/powerpoint/2010/main" val="3924181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CE71261-A2E6-4485-927F-BF9E0F0A1C4F}"/>
              </a:ext>
            </a:extLst>
          </p:cNvPr>
          <p:cNvSpPr>
            <a:spLocks noGrp="1"/>
          </p:cNvSpPr>
          <p:nvPr>
            <p:ph type="title"/>
          </p:nvPr>
        </p:nvSpPr>
        <p:spPr/>
        <p:txBody>
          <a:bodyPr/>
          <a:lstStyle/>
          <a:p>
            <a:r>
              <a:rPr lang="en-US" dirty="0"/>
              <a:t>Background</a:t>
            </a:r>
            <a:endParaRPr lang="fr-FR" dirty="0"/>
          </a:p>
        </p:txBody>
      </p:sp>
      <mc:AlternateContent xmlns:mc="http://schemas.openxmlformats.org/markup-compatibility/2006">
        <mc:Choice xmlns:a14="http://schemas.microsoft.com/office/drawing/2010/main" Requires="a14">
          <p:sp>
            <p:nvSpPr>
              <p:cNvPr id="8" name="Content Placeholder 7">
                <a:extLst>
                  <a:ext uri="{FF2B5EF4-FFF2-40B4-BE49-F238E27FC236}">
                    <a16:creationId xmlns:a16="http://schemas.microsoft.com/office/drawing/2014/main" id="{BB6E1557-0A8E-4C3D-9A57-D6DF53E3230C}"/>
                  </a:ext>
                </a:extLst>
              </p:cNvPr>
              <p:cNvSpPr>
                <a:spLocks noGrp="1"/>
              </p:cNvSpPr>
              <p:nvPr>
                <p:ph idx="1"/>
              </p:nvPr>
            </p:nvSpPr>
            <p:spPr/>
            <p:txBody>
              <a:bodyPr/>
              <a:lstStyle/>
              <a:p>
                <a:r>
                  <a:rPr lang="en-US" dirty="0"/>
                  <a:t>Pool boiling refers to the evaporation of a bulk-stationary volume of liquid on an immersed solid surface, where fluid motion is only due to natural convection.</a:t>
                </a:r>
              </a:p>
              <a:p>
                <a:r>
                  <a:rPr lang="en-US" dirty="0"/>
                  <a:t>Nucleate boiling is a regime of pool boiling for which high heat transfer coefficients are achievable. This can be used for cooling purposes in various applications.</a:t>
                </a:r>
              </a:p>
              <a:p>
                <a:r>
                  <a:rPr lang="en-US" dirty="0"/>
                  <a:t>The </a:t>
                </a:r>
                <a:r>
                  <a:rPr lang="en-US" dirty="0" err="1"/>
                  <a:t>Rohsenow’s</a:t>
                </a:r>
                <a:r>
                  <a:rPr lang="en-US" dirty="0"/>
                  <a:t> correlation, proposed in 1952, gives the heat flux </a:t>
                </a:r>
                <a14:m>
                  <m:oMath xmlns:m="http://schemas.openxmlformats.org/officeDocument/2006/math">
                    <m:r>
                      <a:rPr lang="fr-FR" b="0" i="1" smtClean="0">
                        <a:latin typeface="Cambria Math" panose="02040503050406030204" pitchFamily="18" charset="0"/>
                      </a:rPr>
                      <m:t>𝑞</m:t>
                    </m:r>
                  </m:oMath>
                </a14:m>
                <a:r>
                  <a:rPr lang="en-US" dirty="0"/>
                  <a:t> due to nucleate boiling, and reads (Ref.1, p.424, equation 8.44):</a:t>
                </a:r>
              </a:p>
              <a:p>
                <a:pPr marL="292100" lvl="1" indent="0">
                  <a:buNone/>
                </a:pPr>
                <a14:m>
                  <m:oMathPara xmlns:m="http://schemas.openxmlformats.org/officeDocument/2006/math">
                    <m:oMathParaPr>
                      <m:jc m:val="centerGroup"/>
                    </m:oMathParaPr>
                    <m:oMath xmlns:m="http://schemas.openxmlformats.org/officeDocument/2006/math">
                      <m:r>
                        <a:rPr lang="fr-FR" b="0" i="1" smtClean="0">
                          <a:latin typeface="Cambria Math" panose="02040503050406030204" pitchFamily="18" charset="0"/>
                        </a:rPr>
                        <m:t>𝑞</m:t>
                      </m:r>
                      <m:r>
                        <a:rPr lang="fr-FR" i="1" smtClean="0">
                          <a:latin typeface="Cambria Math" panose="02040503050406030204" pitchFamily="18" charset="0"/>
                        </a:rPr>
                        <m:t>=</m:t>
                      </m:r>
                      <m:sSub>
                        <m:sSubPr>
                          <m:ctrlPr>
                            <a:rPr lang="fr-FR" i="1" smtClean="0">
                              <a:latin typeface="Cambria Math" panose="02040503050406030204" pitchFamily="18" charset="0"/>
                            </a:rPr>
                          </m:ctrlPr>
                        </m:sSubPr>
                        <m:e>
                          <m:r>
                            <a:rPr lang="fr-FR" b="0" i="1" smtClean="0">
                              <a:latin typeface="Cambria Math" panose="02040503050406030204" pitchFamily="18" charset="0"/>
                            </a:rPr>
                            <m:t>−</m:t>
                          </m:r>
                          <m:r>
                            <a:rPr lang="fr-FR" i="1" smtClean="0">
                              <a:latin typeface="Cambria Math" panose="02040503050406030204" pitchFamily="18" charset="0"/>
                              <a:ea typeface="Cambria Math" panose="02040503050406030204" pitchFamily="18" charset="0"/>
                            </a:rPr>
                            <m:t>𝜇</m:t>
                          </m:r>
                        </m:e>
                        <m:sub>
                          <m:r>
                            <a:rPr lang="fr-FR" b="0" i="1" smtClean="0">
                              <a:latin typeface="Cambria Math" panose="02040503050406030204" pitchFamily="18" charset="0"/>
                            </a:rPr>
                            <m:t>𝑙</m:t>
                          </m:r>
                        </m:sub>
                      </m:sSub>
                      <m:sSub>
                        <m:sSubPr>
                          <m:ctrlPr>
                            <a:rPr lang="fr-FR" i="1" smtClean="0">
                              <a:latin typeface="Cambria Math" panose="02040503050406030204" pitchFamily="18" charset="0"/>
                            </a:rPr>
                          </m:ctrlPr>
                        </m:sSubPr>
                        <m:e>
                          <m:r>
                            <a:rPr lang="fr-FR" b="0" i="1" smtClean="0">
                              <a:latin typeface="Cambria Math" panose="02040503050406030204" pitchFamily="18" charset="0"/>
                            </a:rPr>
                            <m:t>𝐿</m:t>
                          </m:r>
                        </m:e>
                        <m:sub>
                          <m:r>
                            <a:rPr lang="fr-FR" b="0" i="1" smtClean="0">
                              <a:latin typeface="Cambria Math" panose="02040503050406030204" pitchFamily="18" charset="0"/>
                            </a:rPr>
                            <m:t>𝑣</m:t>
                          </m:r>
                        </m:sub>
                      </m:sSub>
                      <m:sSup>
                        <m:sSupPr>
                          <m:ctrlPr>
                            <a:rPr lang="fr-FR" i="1" smtClean="0">
                              <a:latin typeface="Cambria Math" panose="02040503050406030204" pitchFamily="18" charset="0"/>
                            </a:rPr>
                          </m:ctrlPr>
                        </m:sSupPr>
                        <m:e>
                          <m:d>
                            <m:dPr>
                              <m:ctrlPr>
                                <a:rPr lang="fr-FR" i="1">
                                  <a:latin typeface="Cambria Math" panose="02040503050406030204" pitchFamily="18" charset="0"/>
                                </a:rPr>
                              </m:ctrlPr>
                            </m:dPr>
                            <m:e>
                              <m:f>
                                <m:fPr>
                                  <m:ctrlPr>
                                    <a:rPr lang="fr-FR" i="1">
                                      <a:latin typeface="Cambria Math" panose="02040503050406030204" pitchFamily="18" charset="0"/>
                                    </a:rPr>
                                  </m:ctrlPr>
                                </m:fPr>
                                <m:num>
                                  <m:r>
                                    <a:rPr lang="fr-FR" i="1">
                                      <a:latin typeface="Cambria Math" panose="02040503050406030204" pitchFamily="18" charset="0"/>
                                    </a:rPr>
                                    <m:t>𝑔</m:t>
                                  </m:r>
                                  <m:d>
                                    <m:dPr>
                                      <m:ctrlPr>
                                        <a:rPr lang="fr-FR" i="1">
                                          <a:latin typeface="Cambria Math" panose="02040503050406030204" pitchFamily="18" charset="0"/>
                                        </a:rPr>
                                      </m:ctrlPr>
                                    </m:dPr>
                                    <m:e>
                                      <m:sSub>
                                        <m:sSubPr>
                                          <m:ctrlPr>
                                            <a:rPr lang="fr-FR" i="1" smtClean="0">
                                              <a:latin typeface="Cambria Math" panose="02040503050406030204" pitchFamily="18" charset="0"/>
                                            </a:rPr>
                                          </m:ctrlPr>
                                        </m:sSubPr>
                                        <m:e>
                                          <m:r>
                                            <a:rPr lang="fr-FR" i="1" smtClean="0">
                                              <a:latin typeface="Cambria Math" panose="02040503050406030204" pitchFamily="18" charset="0"/>
                                              <a:ea typeface="Cambria Math" panose="02040503050406030204" pitchFamily="18" charset="0"/>
                                            </a:rPr>
                                            <m:t>𝜌</m:t>
                                          </m:r>
                                        </m:e>
                                        <m:sub>
                                          <m:r>
                                            <a:rPr lang="fr-FR" b="0" i="1" smtClean="0">
                                              <a:latin typeface="Cambria Math" panose="02040503050406030204" pitchFamily="18" charset="0"/>
                                            </a:rPr>
                                            <m:t>𝑙</m:t>
                                          </m:r>
                                        </m:sub>
                                      </m:sSub>
                                      <m:r>
                                        <a:rPr lang="fr-FR" b="0" i="1" smtClean="0">
                                          <a:latin typeface="Cambria Math" panose="02040503050406030204" pitchFamily="18" charset="0"/>
                                        </a:rPr>
                                        <m:t>−</m:t>
                                      </m:r>
                                      <m:sSub>
                                        <m:sSubPr>
                                          <m:ctrlPr>
                                            <a:rPr lang="fr-FR" i="1">
                                              <a:latin typeface="Cambria Math" panose="02040503050406030204" pitchFamily="18" charset="0"/>
                                            </a:rPr>
                                          </m:ctrlPr>
                                        </m:sSubPr>
                                        <m:e>
                                          <m:r>
                                            <a:rPr lang="fr-FR" i="1">
                                              <a:latin typeface="Cambria Math" panose="02040503050406030204" pitchFamily="18" charset="0"/>
                                              <a:ea typeface="Cambria Math" panose="02040503050406030204" pitchFamily="18" charset="0"/>
                                            </a:rPr>
                                            <m:t>𝜌</m:t>
                                          </m:r>
                                        </m:e>
                                        <m:sub>
                                          <m:r>
                                            <a:rPr lang="fr-FR" b="0" i="1" smtClean="0">
                                              <a:latin typeface="Cambria Math" panose="02040503050406030204" pitchFamily="18" charset="0"/>
                                            </a:rPr>
                                            <m:t>𝑣</m:t>
                                          </m:r>
                                        </m:sub>
                                      </m:sSub>
                                    </m:e>
                                  </m:d>
                                </m:num>
                                <m:den>
                                  <m:r>
                                    <a:rPr lang="fr-FR" i="1" smtClean="0">
                                      <a:latin typeface="Cambria Math" panose="02040503050406030204" pitchFamily="18" charset="0"/>
                                      <a:ea typeface="Cambria Math" panose="02040503050406030204" pitchFamily="18" charset="0"/>
                                    </a:rPr>
                                    <m:t>𝜎</m:t>
                                  </m:r>
                                </m:den>
                              </m:f>
                            </m:e>
                          </m:d>
                        </m:e>
                        <m:sup>
                          <m:f>
                            <m:fPr>
                              <m:type m:val="lin"/>
                              <m:ctrlPr>
                                <a:rPr lang="fr-FR" i="1" smtClean="0">
                                  <a:latin typeface="Cambria Math" panose="02040503050406030204" pitchFamily="18" charset="0"/>
                                </a:rPr>
                              </m:ctrlPr>
                            </m:fPr>
                            <m:num>
                              <m:r>
                                <a:rPr lang="fr-FR" b="0" i="1" smtClean="0">
                                  <a:latin typeface="Cambria Math" panose="02040503050406030204" pitchFamily="18" charset="0"/>
                                </a:rPr>
                                <m:t>1</m:t>
                              </m:r>
                            </m:num>
                            <m:den>
                              <m:r>
                                <a:rPr lang="fr-FR" b="0" i="1" smtClean="0">
                                  <a:latin typeface="Cambria Math" panose="02040503050406030204" pitchFamily="18" charset="0"/>
                                </a:rPr>
                                <m:t>2</m:t>
                              </m:r>
                            </m:den>
                          </m:f>
                        </m:sup>
                      </m:sSup>
                      <m:sSup>
                        <m:sSupPr>
                          <m:ctrlPr>
                            <a:rPr lang="fr-FR" i="1" smtClean="0">
                              <a:latin typeface="Cambria Math" panose="02040503050406030204" pitchFamily="18" charset="0"/>
                            </a:rPr>
                          </m:ctrlPr>
                        </m:sSupPr>
                        <m:e>
                          <m:d>
                            <m:dPr>
                              <m:begChr m:val="["/>
                              <m:endChr m:val="]"/>
                              <m:ctrlPr>
                                <a:rPr lang="fr-FR" i="1" smtClean="0">
                                  <a:latin typeface="Cambria Math" panose="02040503050406030204" pitchFamily="18" charset="0"/>
                                </a:rPr>
                              </m:ctrlPr>
                            </m:dPr>
                            <m:e>
                              <m:f>
                                <m:fPr>
                                  <m:ctrlPr>
                                    <a:rPr lang="fr-FR" i="1" smtClean="0">
                                      <a:latin typeface="Cambria Math" panose="02040503050406030204" pitchFamily="18" charset="0"/>
                                    </a:rPr>
                                  </m:ctrlPr>
                                </m:fPr>
                                <m:num>
                                  <m:sSub>
                                    <m:sSubPr>
                                      <m:ctrlPr>
                                        <a:rPr lang="fr-FR" i="1" smtClean="0">
                                          <a:latin typeface="Cambria Math" panose="02040503050406030204" pitchFamily="18" charset="0"/>
                                        </a:rPr>
                                      </m:ctrlPr>
                                    </m:sSubPr>
                                    <m:e>
                                      <m:r>
                                        <a:rPr lang="fr-FR" b="0" i="1" smtClean="0">
                                          <a:latin typeface="Cambria Math" panose="02040503050406030204" pitchFamily="18" charset="0"/>
                                        </a:rPr>
                                        <m:t>𝐶</m:t>
                                      </m:r>
                                    </m:e>
                                    <m:sub>
                                      <m:r>
                                        <a:rPr lang="fr-FR" b="0" i="1" smtClean="0">
                                          <a:latin typeface="Cambria Math" panose="02040503050406030204" pitchFamily="18" charset="0"/>
                                        </a:rPr>
                                        <m:t>𝑝</m:t>
                                      </m:r>
                                      <m:r>
                                        <a:rPr lang="fr-FR" b="0" i="1" smtClean="0">
                                          <a:latin typeface="Cambria Math" panose="02040503050406030204" pitchFamily="18" charset="0"/>
                                        </a:rPr>
                                        <m:t>,</m:t>
                                      </m:r>
                                      <m:r>
                                        <a:rPr lang="fr-FR" b="0" i="1" smtClean="0">
                                          <a:latin typeface="Cambria Math" panose="02040503050406030204" pitchFamily="18" charset="0"/>
                                        </a:rPr>
                                        <m:t>𝑙</m:t>
                                      </m:r>
                                    </m:sub>
                                  </m:sSub>
                                  <m:d>
                                    <m:dPr>
                                      <m:ctrlPr>
                                        <a:rPr lang="fr-FR" i="1" smtClean="0">
                                          <a:latin typeface="Cambria Math" panose="02040503050406030204" pitchFamily="18" charset="0"/>
                                        </a:rPr>
                                      </m:ctrlPr>
                                    </m:dPr>
                                    <m:e>
                                      <m:sSub>
                                        <m:sSubPr>
                                          <m:ctrlPr>
                                            <a:rPr lang="fr-FR" i="1" smtClean="0">
                                              <a:latin typeface="Cambria Math" panose="02040503050406030204" pitchFamily="18" charset="0"/>
                                            </a:rPr>
                                          </m:ctrlPr>
                                        </m:sSubPr>
                                        <m:e>
                                          <m:r>
                                            <a:rPr lang="fr-FR" b="0" i="1" smtClean="0">
                                              <a:latin typeface="Cambria Math" panose="02040503050406030204" pitchFamily="18" charset="0"/>
                                            </a:rPr>
                                            <m:t>𝑇</m:t>
                                          </m:r>
                                        </m:e>
                                        <m:sub>
                                          <m:r>
                                            <a:rPr lang="fr-FR" b="0" i="1" smtClean="0">
                                              <a:latin typeface="Cambria Math" panose="02040503050406030204" pitchFamily="18" charset="0"/>
                                            </a:rPr>
                                            <m:t>𝑠𝑢𝑟𝑓𝑎𝑐𝑒</m:t>
                                          </m:r>
                                        </m:sub>
                                      </m:sSub>
                                      <m:r>
                                        <a:rPr lang="fr-FR" b="0" i="1" smtClean="0">
                                          <a:latin typeface="Cambria Math" panose="02040503050406030204" pitchFamily="18" charset="0"/>
                                        </a:rPr>
                                        <m:t>−</m:t>
                                      </m:r>
                                      <m:sSub>
                                        <m:sSubPr>
                                          <m:ctrlPr>
                                            <a:rPr lang="fr-FR" b="0" i="1" smtClean="0">
                                              <a:latin typeface="Cambria Math" panose="02040503050406030204" pitchFamily="18" charset="0"/>
                                            </a:rPr>
                                          </m:ctrlPr>
                                        </m:sSubPr>
                                        <m:e>
                                          <m:r>
                                            <a:rPr lang="fr-FR" b="0" i="1" smtClean="0">
                                              <a:latin typeface="Cambria Math" panose="02040503050406030204" pitchFamily="18" charset="0"/>
                                            </a:rPr>
                                            <m:t>𝑇</m:t>
                                          </m:r>
                                        </m:e>
                                        <m:sub>
                                          <m:r>
                                            <a:rPr lang="fr-FR" b="0" i="1" smtClean="0">
                                              <a:latin typeface="Cambria Math" panose="02040503050406030204" pitchFamily="18" charset="0"/>
                                            </a:rPr>
                                            <m:t>𝑠𝑎𝑡</m:t>
                                          </m:r>
                                        </m:sub>
                                      </m:sSub>
                                    </m:e>
                                  </m:d>
                                </m:num>
                                <m:den>
                                  <m:sSup>
                                    <m:sSupPr>
                                      <m:ctrlPr>
                                        <a:rPr lang="fr-FR" i="1" smtClean="0">
                                          <a:latin typeface="Cambria Math" panose="02040503050406030204" pitchFamily="18" charset="0"/>
                                        </a:rPr>
                                      </m:ctrlPr>
                                    </m:sSupPr>
                                    <m:e>
                                      <m:d>
                                        <m:dPr>
                                          <m:ctrlPr>
                                            <a:rPr lang="fr-FR" i="1" smtClean="0">
                                              <a:latin typeface="Cambria Math" panose="02040503050406030204" pitchFamily="18" charset="0"/>
                                            </a:rPr>
                                          </m:ctrlPr>
                                        </m:dPr>
                                        <m:e>
                                          <m:f>
                                            <m:fPr>
                                              <m:ctrlPr>
                                                <a:rPr lang="fr-FR" i="1" smtClean="0">
                                                  <a:latin typeface="Cambria Math" panose="02040503050406030204" pitchFamily="18" charset="0"/>
                                                </a:rPr>
                                              </m:ctrlPr>
                                            </m:fPr>
                                            <m:num>
                                              <m:sSub>
                                                <m:sSubPr>
                                                  <m:ctrlPr>
                                                    <a:rPr lang="fr-FR" i="1">
                                                      <a:latin typeface="Cambria Math" panose="02040503050406030204" pitchFamily="18" charset="0"/>
                                                    </a:rPr>
                                                  </m:ctrlPr>
                                                </m:sSubPr>
                                                <m:e>
                                                  <m:r>
                                                    <a:rPr lang="fr-FR" i="1">
                                                      <a:latin typeface="Cambria Math" panose="02040503050406030204" pitchFamily="18" charset="0"/>
                                                    </a:rPr>
                                                    <m:t>𝐶</m:t>
                                                  </m:r>
                                                </m:e>
                                                <m:sub>
                                                  <m:r>
                                                    <a:rPr lang="fr-FR" i="1">
                                                      <a:latin typeface="Cambria Math" panose="02040503050406030204" pitchFamily="18" charset="0"/>
                                                    </a:rPr>
                                                    <m:t>𝑝</m:t>
                                                  </m:r>
                                                  <m:r>
                                                    <a:rPr lang="fr-FR" i="1">
                                                      <a:latin typeface="Cambria Math" panose="02040503050406030204" pitchFamily="18" charset="0"/>
                                                    </a:rPr>
                                                    <m:t>,</m:t>
                                                  </m:r>
                                                  <m:r>
                                                    <a:rPr lang="fr-FR" i="1">
                                                      <a:latin typeface="Cambria Math" panose="02040503050406030204" pitchFamily="18" charset="0"/>
                                                    </a:rPr>
                                                    <m:t>𝑙</m:t>
                                                  </m:r>
                                                </m:sub>
                                              </m:sSub>
                                              <m:sSub>
                                                <m:sSubPr>
                                                  <m:ctrlPr>
                                                    <a:rPr lang="fr-FR" i="1">
                                                      <a:latin typeface="Cambria Math" panose="02040503050406030204" pitchFamily="18" charset="0"/>
                                                    </a:rPr>
                                                  </m:ctrlPr>
                                                </m:sSubPr>
                                                <m:e>
                                                  <m:r>
                                                    <a:rPr lang="fr-FR" i="1">
                                                      <a:latin typeface="Cambria Math" panose="02040503050406030204" pitchFamily="18" charset="0"/>
                                                      <a:ea typeface="Cambria Math" panose="02040503050406030204" pitchFamily="18" charset="0"/>
                                                    </a:rPr>
                                                    <m:t>𝜇</m:t>
                                                  </m:r>
                                                </m:e>
                                                <m:sub>
                                                  <m:r>
                                                    <a:rPr lang="fr-FR" i="1">
                                                      <a:latin typeface="Cambria Math" panose="02040503050406030204" pitchFamily="18" charset="0"/>
                                                    </a:rPr>
                                                    <m:t>𝑙</m:t>
                                                  </m:r>
                                                </m:sub>
                                              </m:sSub>
                                            </m:num>
                                            <m:den>
                                              <m:sSub>
                                                <m:sSubPr>
                                                  <m:ctrlPr>
                                                    <a:rPr lang="fr-FR" i="1" smtClean="0">
                                                      <a:latin typeface="Cambria Math" panose="02040503050406030204" pitchFamily="18" charset="0"/>
                                                    </a:rPr>
                                                  </m:ctrlPr>
                                                </m:sSubPr>
                                                <m:e>
                                                  <m:r>
                                                    <a:rPr lang="fr-FR" b="0" i="1" smtClean="0">
                                                      <a:latin typeface="Cambria Math" panose="02040503050406030204" pitchFamily="18" charset="0"/>
                                                    </a:rPr>
                                                    <m:t>𝑘</m:t>
                                                  </m:r>
                                                </m:e>
                                                <m:sub>
                                                  <m:r>
                                                    <a:rPr lang="fr-FR" b="0" i="1" smtClean="0">
                                                      <a:latin typeface="Cambria Math" panose="02040503050406030204" pitchFamily="18" charset="0"/>
                                                    </a:rPr>
                                                    <m:t>𝑙</m:t>
                                                  </m:r>
                                                </m:sub>
                                              </m:sSub>
                                            </m:den>
                                          </m:f>
                                        </m:e>
                                      </m:d>
                                    </m:e>
                                    <m:sup>
                                      <m:r>
                                        <a:rPr lang="fr-FR" b="0" i="1" smtClean="0">
                                          <a:latin typeface="Cambria Math" panose="02040503050406030204" pitchFamily="18" charset="0"/>
                                        </a:rPr>
                                        <m:t>𝑠</m:t>
                                      </m:r>
                                    </m:sup>
                                  </m:sSup>
                                  <m:sSub>
                                    <m:sSubPr>
                                      <m:ctrlPr>
                                        <a:rPr lang="fr-FR" i="1">
                                          <a:latin typeface="Cambria Math" panose="02040503050406030204" pitchFamily="18" charset="0"/>
                                        </a:rPr>
                                      </m:ctrlPr>
                                    </m:sSubPr>
                                    <m:e>
                                      <m:r>
                                        <a:rPr lang="fr-FR" i="1">
                                          <a:latin typeface="Cambria Math" panose="02040503050406030204" pitchFamily="18" charset="0"/>
                                        </a:rPr>
                                        <m:t>𝐶</m:t>
                                      </m:r>
                                    </m:e>
                                    <m:sub>
                                      <m:r>
                                        <a:rPr lang="fr-FR" i="1">
                                          <a:latin typeface="Cambria Math" panose="02040503050406030204" pitchFamily="18" charset="0"/>
                                        </a:rPr>
                                        <m:t>𝑠𝑓</m:t>
                                      </m:r>
                                    </m:sub>
                                  </m:sSub>
                                  <m:sSub>
                                    <m:sSubPr>
                                      <m:ctrlPr>
                                        <a:rPr lang="fr-FR" i="1">
                                          <a:latin typeface="Cambria Math" panose="02040503050406030204" pitchFamily="18" charset="0"/>
                                        </a:rPr>
                                      </m:ctrlPr>
                                    </m:sSubPr>
                                    <m:e>
                                      <m:r>
                                        <a:rPr lang="fr-FR" i="1">
                                          <a:latin typeface="Cambria Math" panose="02040503050406030204" pitchFamily="18" charset="0"/>
                                        </a:rPr>
                                        <m:t>𝐿</m:t>
                                      </m:r>
                                    </m:e>
                                    <m:sub>
                                      <m:r>
                                        <a:rPr lang="fr-FR" i="1">
                                          <a:latin typeface="Cambria Math" panose="02040503050406030204" pitchFamily="18" charset="0"/>
                                        </a:rPr>
                                        <m:t>𝑣</m:t>
                                      </m:r>
                                    </m:sub>
                                  </m:sSub>
                                </m:den>
                              </m:f>
                            </m:e>
                          </m:d>
                        </m:e>
                        <m:sup>
                          <m:r>
                            <a:rPr lang="fr-FR" b="0" i="1" smtClean="0">
                              <a:latin typeface="Cambria Math" panose="02040503050406030204" pitchFamily="18" charset="0"/>
                            </a:rPr>
                            <m:t>3</m:t>
                          </m:r>
                        </m:sup>
                      </m:sSup>
                    </m:oMath>
                  </m:oMathPara>
                </a14:m>
                <a:endParaRPr lang="en-US" dirty="0"/>
              </a:p>
              <a:p>
                <a:pPr marL="292100" lvl="1" indent="0">
                  <a:buNone/>
                </a:pPr>
                <a:r>
                  <a:rPr lang="en-US" dirty="0"/>
                  <a:t>where </a:t>
                </a:r>
                <a14:m>
                  <m:oMath xmlns:m="http://schemas.openxmlformats.org/officeDocument/2006/math">
                    <m:sSub>
                      <m:sSubPr>
                        <m:ctrlPr>
                          <a:rPr lang="fr-FR" i="1" smtClean="0">
                            <a:latin typeface="Cambria Math" panose="02040503050406030204" pitchFamily="18" charset="0"/>
                          </a:rPr>
                        </m:ctrlPr>
                      </m:sSubPr>
                      <m:e>
                        <m:r>
                          <a:rPr lang="fr-FR" i="1">
                            <a:latin typeface="Cambria Math" panose="02040503050406030204" pitchFamily="18" charset="0"/>
                          </a:rPr>
                          <m:t>𝐶</m:t>
                        </m:r>
                      </m:e>
                      <m:sub>
                        <m:r>
                          <a:rPr lang="fr-FR" i="1">
                            <a:latin typeface="Cambria Math" panose="02040503050406030204" pitchFamily="18" charset="0"/>
                          </a:rPr>
                          <m:t>𝑝</m:t>
                        </m:r>
                        <m:r>
                          <a:rPr lang="fr-FR" i="1">
                            <a:latin typeface="Cambria Math" panose="02040503050406030204" pitchFamily="18" charset="0"/>
                          </a:rPr>
                          <m:t>,</m:t>
                        </m:r>
                        <m:r>
                          <a:rPr lang="fr-FR" i="1">
                            <a:latin typeface="Cambria Math" panose="02040503050406030204" pitchFamily="18" charset="0"/>
                          </a:rPr>
                          <m:t>𝑙</m:t>
                        </m:r>
                      </m:sub>
                    </m:sSub>
                    <m:r>
                      <a:rPr lang="fr-FR" b="0" i="1" smtClean="0">
                        <a:latin typeface="Cambria Math" panose="02040503050406030204" pitchFamily="18" charset="0"/>
                      </a:rPr>
                      <m:t>, </m:t>
                    </m:r>
                    <m:sSub>
                      <m:sSubPr>
                        <m:ctrlPr>
                          <a:rPr lang="fr-FR" i="1">
                            <a:latin typeface="Cambria Math" panose="02040503050406030204" pitchFamily="18" charset="0"/>
                          </a:rPr>
                        </m:ctrlPr>
                      </m:sSubPr>
                      <m:e>
                        <m:r>
                          <a:rPr lang="fr-FR" i="1">
                            <a:latin typeface="Cambria Math" panose="02040503050406030204" pitchFamily="18" charset="0"/>
                            <a:ea typeface="Cambria Math" panose="02040503050406030204" pitchFamily="18" charset="0"/>
                          </a:rPr>
                          <m:t>𝜇</m:t>
                        </m:r>
                      </m:e>
                      <m:sub>
                        <m:r>
                          <a:rPr lang="fr-FR" i="1">
                            <a:latin typeface="Cambria Math" panose="02040503050406030204" pitchFamily="18" charset="0"/>
                          </a:rPr>
                          <m:t>𝑙</m:t>
                        </m:r>
                      </m:sub>
                    </m:sSub>
                    <m:r>
                      <a:rPr lang="fr-FR" b="0" i="1" smtClean="0">
                        <a:latin typeface="Cambria Math" panose="02040503050406030204" pitchFamily="18" charset="0"/>
                      </a:rPr>
                      <m:t>,</m:t>
                    </m:r>
                  </m:oMath>
                </a14:m>
                <a:r>
                  <a:rPr lang="fr-FR" dirty="0"/>
                  <a:t> </a:t>
                </a:r>
                <a14:m>
                  <m:oMath xmlns:m="http://schemas.openxmlformats.org/officeDocument/2006/math">
                    <m:sSub>
                      <m:sSubPr>
                        <m:ctrlPr>
                          <a:rPr lang="fr-FR" i="1">
                            <a:latin typeface="Cambria Math" panose="02040503050406030204" pitchFamily="18" charset="0"/>
                          </a:rPr>
                        </m:ctrlPr>
                      </m:sSubPr>
                      <m:e>
                        <m:r>
                          <a:rPr lang="fr-FR" i="1">
                            <a:latin typeface="Cambria Math" panose="02040503050406030204" pitchFamily="18" charset="0"/>
                            <a:ea typeface="Cambria Math" panose="02040503050406030204" pitchFamily="18" charset="0"/>
                          </a:rPr>
                          <m:t>𝜌</m:t>
                        </m:r>
                      </m:e>
                      <m:sub>
                        <m:r>
                          <a:rPr lang="fr-FR" i="1">
                            <a:latin typeface="Cambria Math" panose="02040503050406030204" pitchFamily="18" charset="0"/>
                          </a:rPr>
                          <m:t>𝑙</m:t>
                        </m:r>
                      </m:sub>
                    </m:sSub>
                    <m:r>
                      <a:rPr lang="fr-FR" b="0" i="1" smtClean="0">
                        <a:latin typeface="Cambria Math" panose="02040503050406030204" pitchFamily="18" charset="0"/>
                      </a:rPr>
                      <m:t>,</m:t>
                    </m:r>
                  </m:oMath>
                </a14:m>
                <a:r>
                  <a:rPr lang="fr-FR" dirty="0"/>
                  <a:t> </a:t>
                </a:r>
                <a14:m>
                  <m:oMath xmlns:m="http://schemas.openxmlformats.org/officeDocument/2006/math">
                    <m:sSub>
                      <m:sSubPr>
                        <m:ctrlPr>
                          <a:rPr lang="fr-FR" i="1">
                            <a:latin typeface="Cambria Math" panose="02040503050406030204" pitchFamily="18" charset="0"/>
                          </a:rPr>
                        </m:ctrlPr>
                      </m:sSubPr>
                      <m:e>
                        <m:r>
                          <a:rPr lang="fr-FR" i="1">
                            <a:latin typeface="Cambria Math" panose="02040503050406030204" pitchFamily="18" charset="0"/>
                          </a:rPr>
                          <m:t>𝑘</m:t>
                        </m:r>
                      </m:e>
                      <m:sub>
                        <m:r>
                          <a:rPr lang="fr-FR" i="1">
                            <a:latin typeface="Cambria Math" panose="02040503050406030204" pitchFamily="18" charset="0"/>
                          </a:rPr>
                          <m:t>𝑙</m:t>
                        </m:r>
                      </m:sub>
                    </m:sSub>
                    <m:r>
                      <a:rPr lang="fr-FR" b="0" i="1" smtClean="0">
                        <a:latin typeface="Cambria Math" panose="02040503050406030204" pitchFamily="18" charset="0"/>
                      </a:rPr>
                      <m:t>,</m:t>
                    </m:r>
                  </m:oMath>
                </a14:m>
                <a:r>
                  <a:rPr lang="fr-FR" dirty="0"/>
                  <a:t> </a:t>
                </a:r>
                <a14:m>
                  <m:oMath xmlns:m="http://schemas.openxmlformats.org/officeDocument/2006/math">
                    <m:sSub>
                      <m:sSubPr>
                        <m:ctrlPr>
                          <a:rPr lang="fr-FR" i="1">
                            <a:latin typeface="Cambria Math" panose="02040503050406030204" pitchFamily="18" charset="0"/>
                          </a:rPr>
                        </m:ctrlPr>
                      </m:sSubPr>
                      <m:e>
                        <m:r>
                          <a:rPr lang="fr-FR" i="1">
                            <a:latin typeface="Cambria Math" panose="02040503050406030204" pitchFamily="18" charset="0"/>
                          </a:rPr>
                          <m:t>𝐿</m:t>
                        </m:r>
                      </m:e>
                      <m:sub>
                        <m:r>
                          <a:rPr lang="fr-FR" i="1">
                            <a:latin typeface="Cambria Math" panose="02040503050406030204" pitchFamily="18" charset="0"/>
                          </a:rPr>
                          <m:t>𝑣</m:t>
                        </m:r>
                      </m:sub>
                    </m:sSub>
                  </m:oMath>
                </a14:m>
                <a:r>
                  <a:rPr lang="fr-FR" dirty="0">
                    <a:ea typeface="Cambria Math" panose="02040503050406030204" pitchFamily="18" charset="0"/>
                  </a:rPr>
                  <a:t>, </a:t>
                </a:r>
                <a14:m>
                  <m:oMath xmlns:m="http://schemas.openxmlformats.org/officeDocument/2006/math">
                    <m:r>
                      <a:rPr lang="fr-FR" i="1">
                        <a:latin typeface="Cambria Math" panose="02040503050406030204" pitchFamily="18" charset="0"/>
                        <a:ea typeface="Cambria Math" panose="02040503050406030204" pitchFamily="18" charset="0"/>
                      </a:rPr>
                      <m:t>𝜎</m:t>
                    </m:r>
                  </m:oMath>
                </a14:m>
                <a:r>
                  <a:rPr lang="fr-FR" dirty="0"/>
                  <a:t>, and </a:t>
                </a:r>
                <a14:m>
                  <m:oMath xmlns:m="http://schemas.openxmlformats.org/officeDocument/2006/math">
                    <m:sSub>
                      <m:sSubPr>
                        <m:ctrlPr>
                          <a:rPr lang="fr-FR" i="1">
                            <a:latin typeface="Cambria Math" panose="02040503050406030204" pitchFamily="18" charset="0"/>
                          </a:rPr>
                        </m:ctrlPr>
                      </m:sSubPr>
                      <m:e>
                        <m:r>
                          <a:rPr lang="fr-FR" i="1">
                            <a:latin typeface="Cambria Math" panose="02040503050406030204" pitchFamily="18" charset="0"/>
                          </a:rPr>
                          <m:t>𝑇</m:t>
                        </m:r>
                      </m:e>
                      <m:sub>
                        <m:r>
                          <a:rPr lang="fr-FR" i="1">
                            <a:latin typeface="Cambria Math" panose="02040503050406030204" pitchFamily="18" charset="0"/>
                          </a:rPr>
                          <m:t>𝑠𝑎𝑡</m:t>
                        </m:r>
                      </m:sub>
                    </m:sSub>
                  </m:oMath>
                </a14:m>
                <a:r>
                  <a:rPr lang="en-US" dirty="0"/>
                  <a:t> are the material properties of the boiling fluid, and </a:t>
                </a:r>
                <a14:m>
                  <m:oMath xmlns:m="http://schemas.openxmlformats.org/officeDocument/2006/math">
                    <m:sSub>
                      <m:sSubPr>
                        <m:ctrlPr>
                          <a:rPr lang="fr-FR" i="1">
                            <a:latin typeface="Cambria Math" panose="02040503050406030204" pitchFamily="18" charset="0"/>
                          </a:rPr>
                        </m:ctrlPr>
                      </m:sSubPr>
                      <m:e>
                        <m:r>
                          <a:rPr lang="fr-FR" i="1">
                            <a:latin typeface="Cambria Math" panose="02040503050406030204" pitchFamily="18" charset="0"/>
                          </a:rPr>
                          <m:t>𝐶</m:t>
                        </m:r>
                      </m:e>
                      <m:sub>
                        <m:r>
                          <a:rPr lang="fr-FR" i="1">
                            <a:latin typeface="Cambria Math" panose="02040503050406030204" pitchFamily="18" charset="0"/>
                          </a:rPr>
                          <m:t>𝑠𝑓</m:t>
                        </m:r>
                      </m:sub>
                    </m:sSub>
                    <m:r>
                      <a:rPr lang="fr-FR" b="0" i="1" smtClean="0">
                        <a:latin typeface="Cambria Math" panose="02040503050406030204" pitchFamily="18" charset="0"/>
                      </a:rPr>
                      <m:t>, </m:t>
                    </m:r>
                    <m:r>
                      <a:rPr lang="fr-FR" b="0" i="1" smtClean="0">
                        <a:latin typeface="Cambria Math" panose="02040503050406030204" pitchFamily="18" charset="0"/>
                      </a:rPr>
                      <m:t>𝑠</m:t>
                    </m:r>
                    <m:r>
                      <a:rPr lang="fr-FR" i="1">
                        <a:latin typeface="Cambria Math" panose="02040503050406030204" pitchFamily="18" charset="0"/>
                      </a:rPr>
                      <m:t> </m:t>
                    </m:r>
                  </m:oMath>
                </a14:m>
                <a:r>
                  <a:rPr lang="en-US" dirty="0"/>
                  <a:t>are empirical constants depending on the surface material.</a:t>
                </a:r>
              </a:p>
              <a:p>
                <a:r>
                  <a:rPr lang="en-US" dirty="0"/>
                  <a:t>Ref.1: A. </a:t>
                </a:r>
                <a:r>
                  <a:rPr lang="en-US" dirty="0" err="1"/>
                  <a:t>Bejan</a:t>
                </a:r>
                <a:r>
                  <a:rPr lang="en-US" dirty="0"/>
                  <a:t>, </a:t>
                </a:r>
                <a:r>
                  <a:rPr lang="en-US" i="1" dirty="0"/>
                  <a:t>Heat Transfer</a:t>
                </a:r>
                <a:r>
                  <a:rPr lang="en-US" dirty="0"/>
                  <a:t>, John Wiley &amp; Sons, 1993</a:t>
                </a:r>
              </a:p>
              <a:p>
                <a:endParaRPr lang="fr-FR" dirty="0"/>
              </a:p>
            </p:txBody>
          </p:sp>
        </mc:Choice>
        <mc:Fallback>
          <p:sp>
            <p:nvSpPr>
              <p:cNvPr id="8" name="Content Placeholder 7">
                <a:extLst>
                  <a:ext uri="{FF2B5EF4-FFF2-40B4-BE49-F238E27FC236}">
                    <a16:creationId xmlns:a16="http://schemas.microsoft.com/office/drawing/2014/main" id="{BB6E1557-0A8E-4C3D-9A57-D6DF53E3230C}"/>
                  </a:ext>
                </a:extLst>
              </p:cNvPr>
              <p:cNvSpPr>
                <a:spLocks noGrp="1" noRot="1" noChangeAspect="1" noMove="1" noResize="1" noEditPoints="1" noAdjustHandles="1" noChangeArrowheads="1" noChangeShapeType="1" noTextEdit="1"/>
              </p:cNvSpPr>
              <p:nvPr>
                <p:ph idx="1"/>
              </p:nvPr>
            </p:nvSpPr>
            <p:spPr>
              <a:blipFill>
                <a:blip r:embed="rId2"/>
                <a:stretch>
                  <a:fillRect l="-1394" t="-488"/>
                </a:stretch>
              </a:blipFill>
            </p:spPr>
            <p:txBody>
              <a:bodyPr/>
              <a:lstStyle/>
              <a:p>
                <a:r>
                  <a:rPr lang="fr-FR">
                    <a:noFill/>
                  </a:rPr>
                  <a:t> </a:t>
                </a:r>
              </a:p>
            </p:txBody>
          </p:sp>
        </mc:Fallback>
      </mc:AlternateContent>
    </p:spTree>
    <p:extLst>
      <p:ext uri="{BB962C8B-B14F-4D97-AF65-F5344CB8AC3E}">
        <p14:creationId xmlns:p14="http://schemas.microsoft.com/office/powerpoint/2010/main" val="13103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D75736-F94E-4F3A-B718-5EAAA8727F02}"/>
              </a:ext>
            </a:extLst>
          </p:cNvPr>
          <p:cNvSpPr>
            <a:spLocks noGrp="1"/>
          </p:cNvSpPr>
          <p:nvPr>
            <p:ph type="title"/>
          </p:nvPr>
        </p:nvSpPr>
        <p:spPr/>
        <p:txBody>
          <a:bodyPr/>
          <a:lstStyle/>
          <a:p>
            <a:r>
              <a:rPr lang="fr-FR" dirty="0"/>
              <a:t>Motivation</a:t>
            </a:r>
          </a:p>
        </p:txBody>
      </p:sp>
      <p:sp>
        <p:nvSpPr>
          <p:cNvPr id="3" name="Espace réservé du contenu 2">
            <a:extLst>
              <a:ext uri="{FF2B5EF4-FFF2-40B4-BE49-F238E27FC236}">
                <a16:creationId xmlns:a16="http://schemas.microsoft.com/office/drawing/2014/main" id="{D6D43DD7-5946-4B76-ADF0-7DB1610317EE}"/>
              </a:ext>
            </a:extLst>
          </p:cNvPr>
          <p:cNvSpPr>
            <a:spLocks noGrp="1"/>
          </p:cNvSpPr>
          <p:nvPr>
            <p:ph idx="1"/>
          </p:nvPr>
        </p:nvSpPr>
        <p:spPr/>
        <p:txBody>
          <a:bodyPr>
            <a:normAutofit/>
          </a:bodyPr>
          <a:lstStyle/>
          <a:p>
            <a:r>
              <a:rPr lang="en-US" dirty="0"/>
              <a:t>This tutorial illustrates the use of the </a:t>
            </a:r>
            <a:r>
              <a:rPr lang="en-US" dirty="0" err="1"/>
              <a:t>Rohsenow’s</a:t>
            </a:r>
            <a:r>
              <a:rPr lang="en-US" dirty="0"/>
              <a:t> correlation implemented in the heat flux features of the </a:t>
            </a:r>
            <a:r>
              <a:rPr lang="en-US" i="1" dirty="0"/>
              <a:t>Heat Transfer</a:t>
            </a:r>
            <a:r>
              <a:rPr lang="en-US" dirty="0"/>
              <a:t> interface.</a:t>
            </a:r>
          </a:p>
          <a:p>
            <a:r>
              <a:rPr lang="en-US" dirty="0"/>
              <a:t>The example model computes the transient cooling of a cylindrical rod plated with nickel and immersed in boiling water.</a:t>
            </a:r>
          </a:p>
          <a:p>
            <a:r>
              <a:rPr lang="en-US" dirty="0"/>
              <a:t>The settings are presented for two cases:</a:t>
            </a:r>
          </a:p>
          <a:p>
            <a:pPr lvl="1"/>
            <a:r>
              <a:rPr lang="en-US" dirty="0"/>
              <a:t>The water and nickel predefined combination of materials is used for the boiling fluid and the solid surface. In this case, all the material properties and correlation’s parameters are predefined, and no further settings are required.</a:t>
            </a:r>
          </a:p>
          <a:p>
            <a:pPr lvl="1"/>
            <a:r>
              <a:rPr lang="en-US" dirty="0"/>
              <a:t>The boiling fluid is taken from material. In this case, some material properties of water and the correlation’s parameters for the nickel surface have to be set. </a:t>
            </a:r>
          </a:p>
        </p:txBody>
      </p:sp>
    </p:spTree>
    <p:extLst>
      <p:ext uri="{BB962C8B-B14F-4D97-AF65-F5344CB8AC3E}">
        <p14:creationId xmlns:p14="http://schemas.microsoft.com/office/powerpoint/2010/main" val="3704042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Model Definition</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sz="half" idx="10"/>
              </p:nvPr>
            </p:nvSpPr>
            <p:spPr/>
            <p:txBody>
              <a:bodyPr>
                <a:normAutofit/>
              </a:bodyPr>
              <a:lstStyle/>
              <a:p>
                <a:r>
                  <a:rPr lang="en-US" dirty="0"/>
                  <a:t>Nucleate boiling heat flux example proposed in Ref.1, p.427:</a:t>
                </a:r>
              </a:p>
              <a:p>
                <a:pPr lvl="1"/>
                <a:r>
                  <a:rPr lang="en-US" dirty="0"/>
                  <a:t>Cylindrical rod plated with nickel, immersed horizontally in a pool of saturated water at atmospheric pressure</a:t>
                </a:r>
              </a:p>
              <a:p>
                <a:pPr lvl="1"/>
                <a:r>
                  <a:rPr lang="en-US" dirty="0"/>
                  <a:t>Initial temperature of the rod: </a:t>
                </a:r>
                <a14:m>
                  <m:oMath xmlns:m="http://schemas.openxmlformats.org/officeDocument/2006/math">
                    <m:sSub>
                      <m:sSubPr>
                        <m:ctrlPr>
                          <a:rPr lang="en-US" i="1" smtClean="0">
                            <a:latin typeface="Cambria Math" panose="02040503050406030204" pitchFamily="18" charset="0"/>
                          </a:rPr>
                        </m:ctrlPr>
                      </m:sSubPr>
                      <m:e>
                        <m:r>
                          <a:rPr lang="fr-FR" b="0" i="1" smtClean="0">
                            <a:latin typeface="Cambria Math" panose="02040503050406030204" pitchFamily="18" charset="0"/>
                          </a:rPr>
                          <m:t>𝑇</m:t>
                        </m:r>
                      </m:e>
                      <m:sub>
                        <m:r>
                          <a:rPr lang="fr-FR" b="0" i="1" smtClean="0">
                            <a:latin typeface="Cambria Math" panose="02040503050406030204" pitchFamily="18" charset="0"/>
                          </a:rPr>
                          <m:t>𝑟𝑜𝑑</m:t>
                        </m:r>
                      </m:sub>
                    </m:sSub>
                    <m:d>
                      <m:dPr>
                        <m:ctrlPr>
                          <a:rPr lang="fr-FR" b="0" i="1" smtClean="0">
                            <a:latin typeface="Cambria Math" panose="02040503050406030204" pitchFamily="18" charset="0"/>
                          </a:rPr>
                        </m:ctrlPr>
                      </m:dPr>
                      <m:e>
                        <m:r>
                          <a:rPr lang="fr-FR" b="0" i="1" smtClean="0">
                            <a:latin typeface="Cambria Math" panose="02040503050406030204" pitchFamily="18" charset="0"/>
                          </a:rPr>
                          <m:t>𝑡</m:t>
                        </m:r>
                        <m:r>
                          <a:rPr lang="fr-FR" b="0" i="1" smtClean="0">
                            <a:latin typeface="Cambria Math" panose="02040503050406030204" pitchFamily="18" charset="0"/>
                          </a:rPr>
                          <m:t>=0</m:t>
                        </m:r>
                      </m:e>
                    </m:d>
                    <m:r>
                      <a:rPr lang="fr-FR" b="0" i="1" smtClean="0">
                        <a:latin typeface="Cambria Math" panose="02040503050406030204" pitchFamily="18" charset="0"/>
                      </a:rPr>
                      <m:t>=108</m:t>
                    </m:r>
                    <m:r>
                      <a:rPr lang="fr-FR" b="0" i="0" smtClean="0">
                        <a:latin typeface="Cambria Math" panose="02040503050406030204" pitchFamily="18" charset="0"/>
                      </a:rPr>
                      <m:t>°</m:t>
                    </m:r>
                    <m:r>
                      <m:rPr>
                        <m:sty m:val="p"/>
                      </m:rPr>
                      <a:rPr lang="fr-FR" b="0" i="0" smtClean="0">
                        <a:latin typeface="Cambria Math" panose="02040503050406030204" pitchFamily="18" charset="0"/>
                      </a:rPr>
                      <m:t>C</m:t>
                    </m:r>
                  </m:oMath>
                </a14:m>
                <a:endParaRPr lang="en-US" dirty="0"/>
              </a:p>
              <a:p>
                <a:pPr lvl="1"/>
                <a:r>
                  <a:rPr lang="en-US" dirty="0"/>
                  <a:t>Material properties of water given at saturation temperature and atmospheric pressure</a:t>
                </a:r>
              </a:p>
              <a:p>
                <a:pPr lvl="1"/>
                <a:r>
                  <a:rPr lang="en-US" dirty="0"/>
                  <a:t>Empirical constants </a:t>
                </a:r>
                <a14:m>
                  <m:oMath xmlns:m="http://schemas.openxmlformats.org/officeDocument/2006/math">
                    <m:sSub>
                      <m:sSubPr>
                        <m:ctrlPr>
                          <a:rPr lang="fr-FR" i="1" smtClean="0">
                            <a:latin typeface="Cambria Math" panose="02040503050406030204" pitchFamily="18" charset="0"/>
                          </a:rPr>
                        </m:ctrlPr>
                      </m:sSubPr>
                      <m:e>
                        <m:r>
                          <a:rPr lang="fr-FR" i="1">
                            <a:latin typeface="Cambria Math" panose="02040503050406030204" pitchFamily="18" charset="0"/>
                          </a:rPr>
                          <m:t>𝐶</m:t>
                        </m:r>
                      </m:e>
                      <m:sub>
                        <m:r>
                          <a:rPr lang="fr-FR" i="1">
                            <a:latin typeface="Cambria Math" panose="02040503050406030204" pitchFamily="18" charset="0"/>
                          </a:rPr>
                          <m:t>𝑠𝑓</m:t>
                        </m:r>
                      </m:sub>
                    </m:sSub>
                    <m:r>
                      <a:rPr lang="fr-FR" b="0" i="1" smtClean="0">
                        <a:latin typeface="Cambria Math" panose="02040503050406030204" pitchFamily="18" charset="0"/>
                      </a:rPr>
                      <m:t>=0.006</m:t>
                    </m:r>
                    <m:r>
                      <a:rPr lang="fr-FR" i="1">
                        <a:latin typeface="Cambria Math" panose="02040503050406030204" pitchFamily="18" charset="0"/>
                      </a:rPr>
                      <m:t> </m:t>
                    </m:r>
                  </m:oMath>
                </a14:m>
                <a:r>
                  <a:rPr lang="en-US" dirty="0"/>
                  <a:t>, </a:t>
                </a:r>
                <a14:m>
                  <m:oMath xmlns:m="http://schemas.openxmlformats.org/officeDocument/2006/math">
                    <m:r>
                      <a:rPr lang="fr-FR" i="1">
                        <a:latin typeface="Cambria Math" panose="02040503050406030204" pitchFamily="18" charset="0"/>
                      </a:rPr>
                      <m:t>𝑠</m:t>
                    </m:r>
                    <m:r>
                      <a:rPr lang="fr-FR" b="0" i="1" smtClean="0">
                        <a:latin typeface="Cambria Math" panose="02040503050406030204" pitchFamily="18" charset="0"/>
                      </a:rPr>
                      <m:t>=1</m:t>
                    </m:r>
                    <m:r>
                      <a:rPr lang="fr-FR" i="1">
                        <a:latin typeface="Cambria Math" panose="02040503050406030204" pitchFamily="18" charset="0"/>
                      </a:rPr>
                      <m:t> </m:t>
                    </m:r>
                  </m:oMath>
                </a14:m>
                <a:endParaRPr lang="en-US" dirty="0"/>
              </a:p>
              <a:p>
                <a:r>
                  <a:rPr lang="en-US" dirty="0"/>
                  <a:t>Transient computation over 180 s</a:t>
                </a:r>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sz="half" idx="10"/>
              </p:nvPr>
            </p:nvSpPr>
            <p:spPr>
              <a:blipFill>
                <a:blip r:embed="rId3"/>
                <a:stretch>
                  <a:fillRect l="-3306" t="-386" r="-1446" b="-1351"/>
                </a:stretch>
              </a:blipFill>
            </p:spPr>
            <p:txBody>
              <a:bodyPr/>
              <a:lstStyle/>
              <a:p>
                <a:r>
                  <a:rPr lang="fr-FR">
                    <a:noFill/>
                  </a:rPr>
                  <a:t> </a:t>
                </a:r>
              </a:p>
            </p:txBody>
          </p:sp>
        </mc:Fallback>
      </mc:AlternateContent>
      <p:grpSp>
        <p:nvGrpSpPr>
          <p:cNvPr id="11" name="Group 10">
            <a:extLst>
              <a:ext uri="{FF2B5EF4-FFF2-40B4-BE49-F238E27FC236}">
                <a16:creationId xmlns:a16="http://schemas.microsoft.com/office/drawing/2014/main" id="{6BB00585-9473-4F4F-B02A-6A1AF24EAF2B}"/>
              </a:ext>
            </a:extLst>
          </p:cNvPr>
          <p:cNvGrpSpPr/>
          <p:nvPr/>
        </p:nvGrpSpPr>
        <p:grpSpPr>
          <a:xfrm>
            <a:off x="4297506" y="1228296"/>
            <a:ext cx="4389294" cy="2724980"/>
            <a:chOff x="5701377" y="1097455"/>
            <a:chExt cx="4389294" cy="2724980"/>
          </a:xfrm>
        </p:grpSpPr>
        <p:pic>
          <p:nvPicPr>
            <p:cNvPr id="6" name="Image 5">
              <a:extLst>
                <a:ext uri="{FF2B5EF4-FFF2-40B4-BE49-F238E27FC236}">
                  <a16:creationId xmlns:a16="http://schemas.microsoft.com/office/drawing/2014/main" id="{F9779DDB-7F07-461F-87FF-ED84FFB837C8}"/>
                </a:ext>
              </a:extLst>
            </p:cNvPr>
            <p:cNvPicPr>
              <a:picLocks noChangeAspect="1"/>
            </p:cNvPicPr>
            <p:nvPr/>
          </p:nvPicPr>
          <p:blipFill>
            <a:blip r:embed="rId4"/>
            <a:stretch>
              <a:fillRect/>
            </a:stretch>
          </p:blipFill>
          <p:spPr>
            <a:xfrm>
              <a:off x="5892924" y="1378257"/>
              <a:ext cx="4197747" cy="2332083"/>
            </a:xfrm>
            <a:prstGeom prst="rect">
              <a:avLst/>
            </a:prstGeom>
          </p:spPr>
        </p:pic>
        <p:sp>
          <p:nvSpPr>
            <p:cNvPr id="21" name="TextBox 20">
              <a:extLst>
                <a:ext uri="{FF2B5EF4-FFF2-40B4-BE49-F238E27FC236}">
                  <a16:creationId xmlns:a16="http://schemas.microsoft.com/office/drawing/2014/main" id="{487FF714-30BD-4CDF-AC9D-E58D82DF2214}"/>
                </a:ext>
              </a:extLst>
            </p:cNvPr>
            <p:cNvSpPr txBox="1"/>
            <p:nvPr/>
          </p:nvSpPr>
          <p:spPr>
            <a:xfrm>
              <a:off x="8732555" y="2406939"/>
              <a:ext cx="1319827" cy="461665"/>
            </a:xfrm>
            <a:prstGeom prst="rect">
              <a:avLst/>
            </a:prstGeom>
            <a:noFill/>
          </p:spPr>
          <p:txBody>
            <a:bodyPr wrap="square" rtlCol="0">
              <a:spAutoFit/>
            </a:bodyPr>
            <a:lstStyle/>
            <a:p>
              <a:r>
                <a:rPr lang="en-US" sz="1200" dirty="0">
                  <a:latin typeface="Lato Light" panose="020F0302020204030203" pitchFamily="34" charset="0"/>
                </a:rPr>
                <a:t>Heat flux (nucleate boiling)</a:t>
              </a:r>
            </a:p>
          </p:txBody>
        </p:sp>
        <p:sp>
          <p:nvSpPr>
            <p:cNvPr id="31" name="Rectangle 30">
              <a:extLst>
                <a:ext uri="{FF2B5EF4-FFF2-40B4-BE49-F238E27FC236}">
                  <a16:creationId xmlns:a16="http://schemas.microsoft.com/office/drawing/2014/main" id="{93950241-B6E1-476F-91D5-30B3B1A3CCA0}"/>
                </a:ext>
              </a:extLst>
            </p:cNvPr>
            <p:cNvSpPr/>
            <p:nvPr/>
          </p:nvSpPr>
          <p:spPr>
            <a:xfrm>
              <a:off x="6535256" y="2919394"/>
              <a:ext cx="308383" cy="2571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BDE87F7B-A528-4E15-89F2-9FC5B7D147F1}"/>
                </a:ext>
              </a:extLst>
            </p:cNvPr>
            <p:cNvSpPr/>
            <p:nvPr/>
          </p:nvSpPr>
          <p:spPr>
            <a:xfrm>
              <a:off x="6659319" y="3124026"/>
              <a:ext cx="274881" cy="3621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7336F93-C8FC-495A-A144-A62F11108B4E}"/>
                </a:ext>
              </a:extLst>
            </p:cNvPr>
            <p:cNvSpPr txBox="1"/>
            <p:nvPr/>
          </p:nvSpPr>
          <p:spPr>
            <a:xfrm>
              <a:off x="7331209" y="1097455"/>
              <a:ext cx="1401346" cy="276999"/>
            </a:xfrm>
            <a:prstGeom prst="rect">
              <a:avLst/>
            </a:prstGeom>
            <a:noFill/>
          </p:spPr>
          <p:txBody>
            <a:bodyPr wrap="none" rtlCol="0">
              <a:spAutoFit/>
            </a:bodyPr>
            <a:lstStyle/>
            <a:p>
              <a:r>
                <a:rPr lang="en-US" sz="1200" dirty="0">
                  <a:latin typeface="Lato Light" panose="020F0302020204030203" pitchFamily="34" charset="0"/>
                </a:rPr>
                <a:t>Thermal insulation</a:t>
              </a:r>
            </a:p>
          </p:txBody>
        </p:sp>
        <p:sp>
          <p:nvSpPr>
            <p:cNvPr id="43" name="Rectangle 42">
              <a:extLst>
                <a:ext uri="{FF2B5EF4-FFF2-40B4-BE49-F238E27FC236}">
                  <a16:creationId xmlns:a16="http://schemas.microsoft.com/office/drawing/2014/main" id="{A8AF0D1F-6E7B-40D1-AE37-7C001D94E0A1}"/>
                </a:ext>
              </a:extLst>
            </p:cNvPr>
            <p:cNvSpPr/>
            <p:nvPr/>
          </p:nvSpPr>
          <p:spPr>
            <a:xfrm>
              <a:off x="7696200" y="2776534"/>
              <a:ext cx="259214" cy="3474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26" name="TextBox 20">
                  <a:extLst>
                    <a:ext uri="{FF2B5EF4-FFF2-40B4-BE49-F238E27FC236}">
                      <a16:creationId xmlns:a16="http://schemas.microsoft.com/office/drawing/2014/main" id="{35C8E5BA-9F6C-45C3-80A8-F7EA8BADF489}"/>
                    </a:ext>
                  </a:extLst>
                </p:cNvPr>
                <p:cNvSpPr txBox="1"/>
                <p:nvPr/>
              </p:nvSpPr>
              <p:spPr>
                <a:xfrm>
                  <a:off x="6934838" y="1643619"/>
                  <a:ext cx="1738743" cy="461665"/>
                </a:xfrm>
                <a:prstGeom prst="rect">
                  <a:avLst/>
                </a:prstGeom>
                <a:noFill/>
              </p:spPr>
              <p:txBody>
                <a:bodyPr wrap="square" rtlCol="0">
                  <a:spAutoFit/>
                </a:bodyPr>
                <a:lstStyle/>
                <a:p>
                  <a:pPr algn="ctr"/>
                  <a:r>
                    <a:rPr lang="en-US" sz="1200" dirty="0">
                      <a:latin typeface="Lato Light" panose="020F0302020204030203" pitchFamily="34" charset="0"/>
                    </a:rPr>
                    <a:t>Water pool</a:t>
                  </a:r>
                </a:p>
                <a:p>
                  <a:pPr algn="ctr"/>
                  <a14:m>
                    <m:oMath xmlns:m="http://schemas.openxmlformats.org/officeDocument/2006/math">
                      <m:r>
                        <a:rPr lang="fr-FR" sz="1050" b="0" i="1" smtClean="0">
                          <a:latin typeface="Cambria Math" panose="02040503050406030204" pitchFamily="18" charset="0"/>
                        </a:rPr>
                        <m:t>𝑇</m:t>
                      </m:r>
                      <m:r>
                        <a:rPr lang="fr-FR" sz="1050" b="0" i="1" smtClean="0">
                          <a:latin typeface="Cambria Math" panose="02040503050406030204" pitchFamily="18" charset="0"/>
                        </a:rPr>
                        <m:t>=100</m:t>
                      </m:r>
                      <m:r>
                        <a:rPr lang="fr-FR" sz="1050" b="0" i="0" smtClean="0">
                          <a:latin typeface="Cambria Math" panose="02040503050406030204" pitchFamily="18" charset="0"/>
                        </a:rPr>
                        <m:t>°</m:t>
                      </m:r>
                      <m:r>
                        <m:rPr>
                          <m:sty m:val="p"/>
                        </m:rPr>
                        <a:rPr lang="fr-FR" sz="1050" b="0" i="0" smtClean="0">
                          <a:latin typeface="Cambria Math" panose="02040503050406030204" pitchFamily="18" charset="0"/>
                        </a:rPr>
                        <m:t>C</m:t>
                      </m:r>
                    </m:oMath>
                  </a14:m>
                  <a:r>
                    <a:rPr lang="en-US" sz="1200" dirty="0">
                      <a:latin typeface="Lato Light" panose="020F0302020204030203" pitchFamily="34" charset="0"/>
                    </a:rPr>
                    <a:t>,  </a:t>
                  </a:r>
                  <a14:m>
                    <m:oMath xmlns:m="http://schemas.openxmlformats.org/officeDocument/2006/math">
                      <m:sSub>
                        <m:sSubPr>
                          <m:ctrlPr>
                            <a:rPr lang="fr-FR" sz="1200" i="1" smtClean="0">
                              <a:latin typeface="Cambria Math" panose="02040503050406030204" pitchFamily="18" charset="0"/>
                            </a:rPr>
                          </m:ctrlPr>
                        </m:sSubPr>
                        <m:e>
                          <m:r>
                            <a:rPr lang="fr-FR" sz="1200" b="0" i="1" smtClean="0">
                              <a:latin typeface="Cambria Math" panose="02040503050406030204" pitchFamily="18" charset="0"/>
                            </a:rPr>
                            <m:t>𝑝</m:t>
                          </m:r>
                        </m:e>
                        <m:sub>
                          <m:r>
                            <a:rPr lang="fr-FR" sz="1200" b="0" i="1" smtClean="0">
                              <a:latin typeface="Cambria Math" panose="02040503050406030204" pitchFamily="18" charset="0"/>
                            </a:rPr>
                            <m:t>𝐴</m:t>
                          </m:r>
                        </m:sub>
                      </m:sSub>
                      <m:r>
                        <a:rPr lang="fr-FR" sz="1200" b="0" i="1" smtClean="0">
                          <a:latin typeface="Cambria Math" panose="02040503050406030204" pitchFamily="18" charset="0"/>
                        </a:rPr>
                        <m:t>=1 </m:t>
                      </m:r>
                      <m:r>
                        <m:rPr>
                          <m:sty m:val="p"/>
                        </m:rPr>
                        <a:rPr lang="fr-FR" sz="1200" b="0" i="0" smtClean="0">
                          <a:latin typeface="Cambria Math" panose="02040503050406030204" pitchFamily="18" charset="0"/>
                        </a:rPr>
                        <m:t>atm</m:t>
                      </m:r>
                    </m:oMath>
                  </a14:m>
                  <a:endParaRPr lang="en-US" sz="1200" dirty="0">
                    <a:latin typeface="Lato Light" panose="020F0302020204030203" pitchFamily="34" charset="0"/>
                  </a:endParaRPr>
                </a:p>
              </p:txBody>
            </p:sp>
          </mc:Choice>
          <mc:Fallback>
            <p:sp>
              <p:nvSpPr>
                <p:cNvPr id="26" name="TextBox 20">
                  <a:extLst>
                    <a:ext uri="{FF2B5EF4-FFF2-40B4-BE49-F238E27FC236}">
                      <a16:creationId xmlns:a16="http://schemas.microsoft.com/office/drawing/2014/main" id="{35C8E5BA-9F6C-45C3-80A8-F7EA8BADF489}"/>
                    </a:ext>
                  </a:extLst>
                </p:cNvPr>
                <p:cNvSpPr txBox="1">
                  <a:spLocks noRot="1" noChangeAspect="1" noMove="1" noResize="1" noEditPoints="1" noAdjustHandles="1" noChangeArrowheads="1" noChangeShapeType="1" noTextEdit="1"/>
                </p:cNvSpPr>
                <p:nvPr/>
              </p:nvSpPr>
              <p:spPr>
                <a:xfrm>
                  <a:off x="6934838" y="1643619"/>
                  <a:ext cx="1738743" cy="461665"/>
                </a:xfrm>
                <a:prstGeom prst="rect">
                  <a:avLst/>
                </a:prstGeom>
                <a:blipFill>
                  <a:blip r:embed="rId5"/>
                  <a:stretch>
                    <a:fillRect b="-7895"/>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28" name="TextBox 20">
                  <a:extLst>
                    <a:ext uri="{FF2B5EF4-FFF2-40B4-BE49-F238E27FC236}">
                      <a16:creationId xmlns:a16="http://schemas.microsoft.com/office/drawing/2014/main" id="{FFEB17B0-DD1E-499E-AD91-A1C4062BF090}"/>
                    </a:ext>
                  </a:extLst>
                </p:cNvPr>
                <p:cNvSpPr txBox="1"/>
                <p:nvPr/>
              </p:nvSpPr>
              <p:spPr>
                <a:xfrm>
                  <a:off x="6248400" y="3545436"/>
                  <a:ext cx="2895600" cy="276999"/>
                </a:xfrm>
                <a:prstGeom prst="rect">
                  <a:avLst/>
                </a:prstGeom>
                <a:noFill/>
              </p:spPr>
              <p:txBody>
                <a:bodyPr wrap="square" rtlCol="0">
                  <a:spAutoFit/>
                </a:bodyPr>
                <a:lstStyle/>
                <a:p>
                  <a:pPr algn="ctr"/>
                  <a:r>
                    <a:rPr lang="en-US" sz="1200" dirty="0">
                      <a:latin typeface="Lato Light" panose="020F0302020204030203" pitchFamily="34" charset="0"/>
                    </a:rPr>
                    <a:t>Rod plated with nickel, </a:t>
                  </a:r>
                  <a14:m>
                    <m:oMath xmlns:m="http://schemas.openxmlformats.org/officeDocument/2006/math">
                      <m:sSub>
                        <m:sSubPr>
                          <m:ctrlPr>
                            <a:rPr lang="fr-FR" sz="1050" b="0" i="1" smtClean="0">
                              <a:latin typeface="Cambria Math" panose="02040503050406030204" pitchFamily="18" charset="0"/>
                            </a:rPr>
                          </m:ctrlPr>
                        </m:sSubPr>
                        <m:e>
                          <m:r>
                            <a:rPr lang="fr-FR" sz="1050" b="0" i="1" smtClean="0">
                              <a:latin typeface="Cambria Math" panose="02040503050406030204" pitchFamily="18" charset="0"/>
                            </a:rPr>
                            <m:t>𝑇</m:t>
                          </m:r>
                        </m:e>
                        <m:sub>
                          <m:r>
                            <a:rPr lang="fr-FR" sz="1050" b="0" i="1" smtClean="0">
                              <a:latin typeface="Cambria Math" panose="02040503050406030204" pitchFamily="18" charset="0"/>
                            </a:rPr>
                            <m:t>𝑟𝑜𝑑</m:t>
                          </m:r>
                        </m:sub>
                      </m:sSub>
                      <m:d>
                        <m:dPr>
                          <m:ctrlPr>
                            <a:rPr lang="fr-FR" sz="1050" b="0" i="1" smtClean="0">
                              <a:latin typeface="Cambria Math" panose="02040503050406030204" pitchFamily="18" charset="0"/>
                            </a:rPr>
                          </m:ctrlPr>
                        </m:dPr>
                        <m:e>
                          <m:r>
                            <a:rPr lang="fr-FR" sz="1050" b="0" i="1" smtClean="0">
                              <a:latin typeface="Cambria Math" panose="02040503050406030204" pitchFamily="18" charset="0"/>
                            </a:rPr>
                            <m:t>𝑡</m:t>
                          </m:r>
                          <m:r>
                            <a:rPr lang="fr-FR" sz="1050" b="0" i="1" smtClean="0">
                              <a:latin typeface="Cambria Math" panose="02040503050406030204" pitchFamily="18" charset="0"/>
                            </a:rPr>
                            <m:t>=0</m:t>
                          </m:r>
                        </m:e>
                      </m:d>
                      <m:r>
                        <a:rPr lang="fr-FR" sz="1050" b="0" i="1" smtClean="0">
                          <a:latin typeface="Cambria Math" panose="02040503050406030204" pitchFamily="18" charset="0"/>
                        </a:rPr>
                        <m:t>=108</m:t>
                      </m:r>
                      <m:r>
                        <a:rPr lang="fr-FR" sz="1050" b="0" i="0" smtClean="0">
                          <a:latin typeface="Cambria Math" panose="02040503050406030204" pitchFamily="18" charset="0"/>
                        </a:rPr>
                        <m:t>°</m:t>
                      </m:r>
                      <m:r>
                        <m:rPr>
                          <m:sty m:val="p"/>
                        </m:rPr>
                        <a:rPr lang="fr-FR" sz="1050" b="0" i="0" smtClean="0">
                          <a:latin typeface="Cambria Math" panose="02040503050406030204" pitchFamily="18" charset="0"/>
                        </a:rPr>
                        <m:t>C</m:t>
                      </m:r>
                    </m:oMath>
                  </a14:m>
                  <a:endParaRPr lang="en-US" sz="1200" dirty="0">
                    <a:latin typeface="Lato Light" panose="020F0302020204030203" pitchFamily="34" charset="0"/>
                  </a:endParaRPr>
                </a:p>
              </p:txBody>
            </p:sp>
          </mc:Choice>
          <mc:Fallback>
            <p:sp>
              <p:nvSpPr>
                <p:cNvPr id="28" name="TextBox 20">
                  <a:extLst>
                    <a:ext uri="{FF2B5EF4-FFF2-40B4-BE49-F238E27FC236}">
                      <a16:creationId xmlns:a16="http://schemas.microsoft.com/office/drawing/2014/main" id="{FFEB17B0-DD1E-499E-AD91-A1C4062BF090}"/>
                    </a:ext>
                  </a:extLst>
                </p:cNvPr>
                <p:cNvSpPr txBox="1">
                  <a:spLocks noRot="1" noChangeAspect="1" noMove="1" noResize="1" noEditPoints="1" noAdjustHandles="1" noChangeArrowheads="1" noChangeShapeType="1" noTextEdit="1"/>
                </p:cNvSpPr>
                <p:nvPr/>
              </p:nvSpPr>
              <p:spPr>
                <a:xfrm>
                  <a:off x="6248400" y="3545436"/>
                  <a:ext cx="2895600" cy="276999"/>
                </a:xfrm>
                <a:prstGeom prst="rect">
                  <a:avLst/>
                </a:prstGeom>
                <a:blipFill>
                  <a:blip r:embed="rId6"/>
                  <a:stretch>
                    <a:fillRect b="-15217"/>
                  </a:stretch>
                </a:blipFill>
              </p:spPr>
              <p:txBody>
                <a:bodyPr/>
                <a:lstStyle/>
                <a:p>
                  <a:r>
                    <a:rPr lang="fr-FR">
                      <a:noFill/>
                    </a:rPr>
                    <a:t> </a:t>
                  </a:r>
                </a:p>
              </p:txBody>
            </p:sp>
          </mc:Fallback>
        </mc:AlternateContent>
        <p:cxnSp>
          <p:nvCxnSpPr>
            <p:cNvPr id="7" name="Connecteur droit 6">
              <a:extLst>
                <a:ext uri="{FF2B5EF4-FFF2-40B4-BE49-F238E27FC236}">
                  <a16:creationId xmlns:a16="http://schemas.microsoft.com/office/drawing/2014/main" id="{33564DDC-85FD-49EA-97CE-964A223B4835}"/>
                </a:ext>
              </a:extLst>
            </p:cNvPr>
            <p:cNvCxnSpPr/>
            <p:nvPr/>
          </p:nvCxnSpPr>
          <p:spPr>
            <a:xfrm flipV="1">
              <a:off x="9360717" y="2118410"/>
              <a:ext cx="0" cy="32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necteur : en angle 9">
              <a:extLst>
                <a:ext uri="{FF2B5EF4-FFF2-40B4-BE49-F238E27FC236}">
                  <a16:creationId xmlns:a16="http://schemas.microsoft.com/office/drawing/2014/main" id="{14D4ED16-DACE-4966-8DC1-0927EDDCA367}"/>
                </a:ext>
              </a:extLst>
            </p:cNvPr>
            <p:cNvCxnSpPr>
              <a:cxnSpLocks/>
              <a:stCxn id="39" idx="1"/>
            </p:cNvCxnSpPr>
            <p:nvPr/>
          </p:nvCxnSpPr>
          <p:spPr>
            <a:xfrm rot="10800000" flipV="1">
              <a:off x="5701377" y="1235955"/>
              <a:ext cx="1629833" cy="215129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9" name="Connecteur : en angle 18">
              <a:extLst>
                <a:ext uri="{FF2B5EF4-FFF2-40B4-BE49-F238E27FC236}">
                  <a16:creationId xmlns:a16="http://schemas.microsoft.com/office/drawing/2014/main" id="{E92B1F0B-1C58-438E-84B3-B720FC602D6E}"/>
                </a:ext>
              </a:extLst>
            </p:cNvPr>
            <p:cNvCxnSpPr>
              <a:cxnSpLocks/>
              <a:stCxn id="39" idx="3"/>
            </p:cNvCxnSpPr>
            <p:nvPr/>
          </p:nvCxnSpPr>
          <p:spPr>
            <a:xfrm>
              <a:off x="8732555" y="1235955"/>
              <a:ext cx="1131748" cy="556882"/>
            </a:xfrm>
            <a:prstGeom prst="bentConnector3">
              <a:avLst>
                <a:gd name="adj1" fmla="val 128959"/>
              </a:avLst>
            </a:prstGeom>
          </p:spPr>
          <p:style>
            <a:lnRef idx="1">
              <a:schemeClr val="accent1"/>
            </a:lnRef>
            <a:fillRef idx="0">
              <a:schemeClr val="accent1"/>
            </a:fillRef>
            <a:effectRef idx="0">
              <a:schemeClr val="accent1"/>
            </a:effectRef>
            <a:fontRef idx="minor">
              <a:schemeClr val="tx1"/>
            </a:fontRef>
          </p:style>
        </p:cxnSp>
        <p:cxnSp>
          <p:nvCxnSpPr>
            <p:cNvPr id="25" name="Connecteur droit 24">
              <a:extLst>
                <a:ext uri="{FF2B5EF4-FFF2-40B4-BE49-F238E27FC236}">
                  <a16:creationId xmlns:a16="http://schemas.microsoft.com/office/drawing/2014/main" id="{7330A4A0-3B6F-457A-89F5-B2FEFE3EBAB6}"/>
                </a:ext>
              </a:extLst>
            </p:cNvPr>
            <p:cNvCxnSpPr/>
            <p:nvPr/>
          </p:nvCxnSpPr>
          <p:spPr>
            <a:xfrm flipV="1">
              <a:off x="7239000" y="3094951"/>
              <a:ext cx="0" cy="45720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60" name="Straight Connector 59">
            <a:extLst>
              <a:ext uri="{FF2B5EF4-FFF2-40B4-BE49-F238E27FC236}">
                <a16:creationId xmlns:a16="http://schemas.microsoft.com/office/drawing/2014/main" id="{17901F23-4BFD-4D18-AF7C-048A425015D9}"/>
              </a:ext>
            </a:extLst>
          </p:cNvPr>
          <p:cNvCxnSpPr>
            <a:cxnSpLocks/>
          </p:cNvCxnSpPr>
          <p:nvPr/>
        </p:nvCxnSpPr>
        <p:spPr>
          <a:xfrm>
            <a:off x="4297506" y="3518089"/>
            <a:ext cx="45106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5323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Implementation</a:t>
            </a:r>
          </a:p>
        </p:txBody>
      </p:sp>
      <p:sp>
        <p:nvSpPr>
          <p:cNvPr id="4" name="Espace réservé du contenu 3">
            <a:extLst>
              <a:ext uri="{FF2B5EF4-FFF2-40B4-BE49-F238E27FC236}">
                <a16:creationId xmlns:a16="http://schemas.microsoft.com/office/drawing/2014/main" id="{69E6F7C4-40F2-439B-9757-C139F29BCBA8}"/>
              </a:ext>
            </a:extLst>
          </p:cNvPr>
          <p:cNvSpPr>
            <a:spLocks noGrp="1"/>
          </p:cNvSpPr>
          <p:nvPr>
            <p:ph sz="half" idx="10"/>
          </p:nvPr>
        </p:nvSpPr>
        <p:spPr/>
        <p:txBody>
          <a:bodyPr/>
          <a:lstStyle/>
          <a:p>
            <a:r>
              <a:rPr lang="fr-FR" dirty="0"/>
              <a:t>The </a:t>
            </a:r>
            <a:r>
              <a:rPr lang="fr-FR" dirty="0" err="1"/>
              <a:t>Heat</a:t>
            </a:r>
            <a:r>
              <a:rPr lang="fr-FR" dirty="0"/>
              <a:t> Flux 1 </a:t>
            </a:r>
            <a:r>
              <a:rPr lang="fr-FR" dirty="0" err="1"/>
              <a:t>feature</a:t>
            </a:r>
            <a:r>
              <a:rPr lang="fr-FR" dirty="0"/>
              <a:t> uses the </a:t>
            </a:r>
            <a:r>
              <a:rPr lang="fr-FR" dirty="0" err="1"/>
              <a:t>From</a:t>
            </a:r>
            <a:r>
              <a:rPr lang="fr-FR" dirty="0"/>
              <a:t> </a:t>
            </a:r>
            <a:r>
              <a:rPr lang="fr-FR" dirty="0" err="1"/>
              <a:t>material</a:t>
            </a:r>
            <a:r>
              <a:rPr lang="fr-FR" dirty="0"/>
              <a:t> option in the </a:t>
            </a:r>
            <a:r>
              <a:rPr lang="fr-FR" dirty="0" err="1"/>
              <a:t>Fluid</a:t>
            </a:r>
            <a:r>
              <a:rPr lang="fr-FR" dirty="0"/>
              <a:t> </a:t>
            </a:r>
            <a:r>
              <a:rPr lang="fr-FR" dirty="0" err="1"/>
              <a:t>list</a:t>
            </a:r>
            <a:r>
              <a:rPr lang="fr-FR" dirty="0"/>
              <a:t>. The </a:t>
            </a:r>
            <a:r>
              <a:rPr lang="fr-FR" dirty="0" err="1"/>
              <a:t>following</a:t>
            </a:r>
            <a:r>
              <a:rPr lang="fr-FR" dirty="0"/>
              <a:t> settings are </a:t>
            </a:r>
            <a:r>
              <a:rPr lang="fr-FR" dirty="0" err="1"/>
              <a:t>required</a:t>
            </a:r>
            <a:r>
              <a:rPr lang="fr-FR" dirty="0"/>
              <a:t>:</a:t>
            </a:r>
          </a:p>
          <a:p>
            <a:pPr lvl="1"/>
            <a:r>
              <a:rPr lang="fr-FR" dirty="0"/>
              <a:t>Link to </a:t>
            </a:r>
            <a:r>
              <a:rPr lang="fr-FR" dirty="0" err="1"/>
              <a:t>materials</a:t>
            </a:r>
            <a:r>
              <a:rPr lang="fr-FR" dirty="0"/>
              <a:t> in the Materials </a:t>
            </a:r>
            <a:r>
              <a:rPr lang="fr-FR" dirty="0" err="1"/>
              <a:t>node</a:t>
            </a:r>
            <a:r>
              <a:rPr lang="fr-FR" dirty="0"/>
              <a:t> for the </a:t>
            </a:r>
            <a:r>
              <a:rPr lang="fr-FR" dirty="0" err="1"/>
              <a:t>liquid</a:t>
            </a:r>
            <a:r>
              <a:rPr lang="fr-FR" dirty="0"/>
              <a:t> and </a:t>
            </a:r>
            <a:r>
              <a:rPr lang="fr-FR" dirty="0" err="1"/>
              <a:t>gas</a:t>
            </a:r>
            <a:r>
              <a:rPr lang="fr-FR" dirty="0"/>
              <a:t> </a:t>
            </a:r>
            <a:r>
              <a:rPr lang="fr-FR" dirty="0" err="1"/>
              <a:t>properties</a:t>
            </a:r>
            <a:endParaRPr lang="fr-FR" dirty="0"/>
          </a:p>
          <a:p>
            <a:pPr lvl="1"/>
            <a:r>
              <a:rPr lang="fr-FR" dirty="0"/>
              <a:t>Setting of the ambient conditions (</a:t>
            </a:r>
            <a:r>
              <a:rPr lang="fr-FR" dirty="0" err="1"/>
              <a:t>absolute</a:t>
            </a:r>
            <a:r>
              <a:rPr lang="fr-FR" dirty="0"/>
              <a:t> pressure and saturation </a:t>
            </a:r>
            <a:r>
              <a:rPr lang="fr-FR" dirty="0" err="1"/>
              <a:t>temperature</a:t>
            </a:r>
            <a:r>
              <a:rPr lang="fr-FR" dirty="0"/>
              <a:t>)</a:t>
            </a:r>
          </a:p>
          <a:p>
            <a:pPr lvl="1"/>
            <a:r>
              <a:rPr lang="fr-FR" dirty="0"/>
              <a:t>Setting of latent </a:t>
            </a:r>
            <a:r>
              <a:rPr lang="fr-FR" dirty="0" err="1"/>
              <a:t>heat</a:t>
            </a:r>
            <a:r>
              <a:rPr lang="fr-FR" dirty="0"/>
              <a:t> of </a:t>
            </a:r>
            <a:r>
              <a:rPr lang="fr-FR" dirty="0" err="1"/>
              <a:t>vaporization</a:t>
            </a:r>
            <a:r>
              <a:rPr lang="fr-FR" dirty="0"/>
              <a:t> and </a:t>
            </a:r>
            <a:r>
              <a:rPr lang="fr-FR" dirty="0" err="1"/>
              <a:t>liquid-vapor</a:t>
            </a:r>
            <a:r>
              <a:rPr lang="fr-FR" dirty="0"/>
              <a:t> surface tension</a:t>
            </a:r>
          </a:p>
          <a:p>
            <a:pPr lvl="1"/>
            <a:r>
              <a:rPr lang="fr-FR" dirty="0"/>
              <a:t>Setting of the </a:t>
            </a:r>
            <a:r>
              <a:rPr lang="fr-FR" dirty="0" err="1"/>
              <a:t>empirical</a:t>
            </a:r>
            <a:r>
              <a:rPr lang="fr-FR" dirty="0"/>
              <a:t> constants</a:t>
            </a:r>
          </a:p>
          <a:p>
            <a:pPr lvl="1"/>
            <a:endParaRPr lang="fr-FR" dirty="0"/>
          </a:p>
          <a:p>
            <a:pPr lvl="1"/>
            <a:endParaRPr lang="fr-FR" dirty="0"/>
          </a:p>
        </p:txBody>
      </p:sp>
      <p:sp>
        <p:nvSpPr>
          <p:cNvPr id="8" name="Text Placeholder 7">
            <a:extLst>
              <a:ext uri="{FF2B5EF4-FFF2-40B4-BE49-F238E27FC236}">
                <a16:creationId xmlns:a16="http://schemas.microsoft.com/office/drawing/2014/main" id="{7CB8C103-24C4-43E1-BF9F-8496C9165896}"/>
              </a:ext>
            </a:extLst>
          </p:cNvPr>
          <p:cNvSpPr>
            <a:spLocks noGrp="1"/>
          </p:cNvSpPr>
          <p:nvPr>
            <p:ph type="body" sz="quarter" idx="12"/>
          </p:nvPr>
        </p:nvSpPr>
        <p:spPr>
          <a:xfrm>
            <a:off x="4114800" y="4860000"/>
            <a:ext cx="3103378" cy="304800"/>
          </a:xfrm>
        </p:spPr>
        <p:txBody>
          <a:bodyPr/>
          <a:lstStyle/>
          <a:p>
            <a:r>
              <a:rPr lang="en-US" dirty="0"/>
              <a:t>Settings window and selection of Heat Flux 1 feature</a:t>
            </a:r>
          </a:p>
          <a:p>
            <a:endParaRPr lang="fr-FR" dirty="0"/>
          </a:p>
        </p:txBody>
      </p:sp>
      <p:sp>
        <p:nvSpPr>
          <p:cNvPr id="16" name="TextBox 38">
            <a:extLst>
              <a:ext uri="{FF2B5EF4-FFF2-40B4-BE49-F238E27FC236}">
                <a16:creationId xmlns:a16="http://schemas.microsoft.com/office/drawing/2014/main" id="{FAE92986-6033-49E0-BEC7-D877C05A65FD}"/>
              </a:ext>
            </a:extLst>
          </p:cNvPr>
          <p:cNvSpPr txBox="1"/>
          <p:nvPr/>
        </p:nvSpPr>
        <p:spPr>
          <a:xfrm>
            <a:off x="7874884" y="1276350"/>
            <a:ext cx="1163857" cy="461665"/>
          </a:xfrm>
          <a:prstGeom prst="rect">
            <a:avLst/>
          </a:prstGeom>
          <a:noFill/>
        </p:spPr>
        <p:txBody>
          <a:bodyPr wrap="square" rtlCol="0">
            <a:spAutoFit/>
          </a:bodyPr>
          <a:lstStyle/>
          <a:p>
            <a:r>
              <a:rPr lang="en-US" sz="1200" dirty="0">
                <a:latin typeface="Lato Light" panose="020F0302020204030203" pitchFamily="34" charset="0"/>
              </a:rPr>
              <a:t>From material option</a:t>
            </a:r>
          </a:p>
        </p:txBody>
      </p:sp>
      <p:cxnSp>
        <p:nvCxnSpPr>
          <p:cNvPr id="12" name="Connecteur droit 11">
            <a:extLst>
              <a:ext uri="{FF2B5EF4-FFF2-40B4-BE49-F238E27FC236}">
                <a16:creationId xmlns:a16="http://schemas.microsoft.com/office/drawing/2014/main" id="{9D9C4A25-97FF-4183-A9C5-6721BB578F3B}"/>
              </a:ext>
            </a:extLst>
          </p:cNvPr>
          <p:cNvCxnSpPr/>
          <p:nvPr/>
        </p:nvCxnSpPr>
        <p:spPr>
          <a:xfrm>
            <a:off x="7696200" y="1620480"/>
            <a:ext cx="178684"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38">
            <a:extLst>
              <a:ext uri="{FF2B5EF4-FFF2-40B4-BE49-F238E27FC236}">
                <a16:creationId xmlns:a16="http://schemas.microsoft.com/office/drawing/2014/main" id="{AF922F83-5259-4791-AA37-FAE94CD5B45F}"/>
              </a:ext>
            </a:extLst>
          </p:cNvPr>
          <p:cNvSpPr txBox="1"/>
          <p:nvPr/>
        </p:nvSpPr>
        <p:spPr>
          <a:xfrm>
            <a:off x="7874883" y="1792997"/>
            <a:ext cx="1163857" cy="461665"/>
          </a:xfrm>
          <a:prstGeom prst="rect">
            <a:avLst/>
          </a:prstGeom>
          <a:noFill/>
        </p:spPr>
        <p:txBody>
          <a:bodyPr wrap="square" rtlCol="0">
            <a:spAutoFit/>
          </a:bodyPr>
          <a:lstStyle/>
          <a:p>
            <a:r>
              <a:rPr lang="en-US" sz="1200" dirty="0">
                <a:latin typeface="Lato Light" panose="020F0302020204030203" pitchFamily="34" charset="0"/>
              </a:rPr>
              <a:t>Link to materials</a:t>
            </a:r>
          </a:p>
        </p:txBody>
      </p:sp>
      <p:cxnSp>
        <p:nvCxnSpPr>
          <p:cNvPr id="21" name="Connecteur droit 20">
            <a:extLst>
              <a:ext uri="{FF2B5EF4-FFF2-40B4-BE49-F238E27FC236}">
                <a16:creationId xmlns:a16="http://schemas.microsoft.com/office/drawing/2014/main" id="{D44733EB-40D0-4368-9E58-566234003083}"/>
              </a:ext>
            </a:extLst>
          </p:cNvPr>
          <p:cNvCxnSpPr/>
          <p:nvPr/>
        </p:nvCxnSpPr>
        <p:spPr>
          <a:xfrm>
            <a:off x="7704011" y="2114550"/>
            <a:ext cx="178684" cy="0"/>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Image 22">
            <a:extLst>
              <a:ext uri="{FF2B5EF4-FFF2-40B4-BE49-F238E27FC236}">
                <a16:creationId xmlns:a16="http://schemas.microsoft.com/office/drawing/2014/main" id="{F6E0BF6E-7661-49FA-8021-6AF1110B42E4}"/>
              </a:ext>
            </a:extLst>
          </p:cNvPr>
          <p:cNvPicPr>
            <a:picLocks noChangeAspect="1"/>
          </p:cNvPicPr>
          <p:nvPr/>
        </p:nvPicPr>
        <p:blipFill rotWithShape="1">
          <a:blip r:embed="rId3"/>
          <a:srcRect l="11690" t="26797" r="12755" b="27079"/>
          <a:stretch/>
        </p:blipFill>
        <p:spPr>
          <a:xfrm>
            <a:off x="4938252" y="4071168"/>
            <a:ext cx="2590800" cy="762000"/>
          </a:xfrm>
          <a:prstGeom prst="rect">
            <a:avLst/>
          </a:prstGeom>
        </p:spPr>
      </p:pic>
      <p:sp>
        <p:nvSpPr>
          <p:cNvPr id="26" name="TextBox 38">
            <a:extLst>
              <a:ext uri="{FF2B5EF4-FFF2-40B4-BE49-F238E27FC236}">
                <a16:creationId xmlns:a16="http://schemas.microsoft.com/office/drawing/2014/main" id="{6A202B8D-F07A-4E1C-91AE-4B2E8C972EB9}"/>
              </a:ext>
            </a:extLst>
          </p:cNvPr>
          <p:cNvSpPr txBox="1"/>
          <p:nvPr/>
        </p:nvSpPr>
        <p:spPr>
          <a:xfrm>
            <a:off x="7152153" y="4364747"/>
            <a:ext cx="1163857" cy="276999"/>
          </a:xfrm>
          <a:prstGeom prst="rect">
            <a:avLst/>
          </a:prstGeom>
          <a:noFill/>
        </p:spPr>
        <p:txBody>
          <a:bodyPr wrap="square" rtlCol="0">
            <a:spAutoFit/>
          </a:bodyPr>
          <a:lstStyle/>
          <a:p>
            <a:r>
              <a:rPr lang="en-US" sz="1200" dirty="0">
                <a:latin typeface="Lato Light" panose="020F0302020204030203" pitchFamily="34" charset="0"/>
              </a:rPr>
              <a:t>Heat Flux 1</a:t>
            </a:r>
          </a:p>
        </p:txBody>
      </p:sp>
      <p:cxnSp>
        <p:nvCxnSpPr>
          <p:cNvPr id="28" name="Connecteur : en angle 27">
            <a:extLst>
              <a:ext uri="{FF2B5EF4-FFF2-40B4-BE49-F238E27FC236}">
                <a16:creationId xmlns:a16="http://schemas.microsoft.com/office/drawing/2014/main" id="{8E138DA1-A912-451F-AA35-41B9D5F99BBE}"/>
              </a:ext>
            </a:extLst>
          </p:cNvPr>
          <p:cNvCxnSpPr>
            <a:stCxn id="26" idx="1"/>
          </p:cNvCxnSpPr>
          <p:nvPr/>
        </p:nvCxnSpPr>
        <p:spPr>
          <a:xfrm rot="10800000">
            <a:off x="6858001" y="4364747"/>
            <a:ext cx="294153" cy="138500"/>
          </a:xfrm>
          <a:prstGeom prst="bentConnector3">
            <a:avLst>
              <a:gd name="adj1" fmla="val 100139"/>
            </a:avLst>
          </a:prstGeom>
        </p:spPr>
        <p:style>
          <a:lnRef idx="1">
            <a:schemeClr val="accent1"/>
          </a:lnRef>
          <a:fillRef idx="0">
            <a:schemeClr val="accent1"/>
          </a:fillRef>
          <a:effectRef idx="0">
            <a:schemeClr val="accent1"/>
          </a:effectRef>
          <a:fontRef idx="minor">
            <a:schemeClr val="tx1"/>
          </a:fontRef>
        </p:style>
      </p:cxnSp>
      <p:pic>
        <p:nvPicPr>
          <p:cNvPr id="34" name="Image 33">
            <a:extLst>
              <a:ext uri="{FF2B5EF4-FFF2-40B4-BE49-F238E27FC236}">
                <a16:creationId xmlns:a16="http://schemas.microsoft.com/office/drawing/2014/main" id="{AD93A8B0-3886-4539-80C1-180EF7E0EAC6}"/>
              </a:ext>
            </a:extLst>
          </p:cNvPr>
          <p:cNvPicPr>
            <a:picLocks noChangeAspect="1"/>
          </p:cNvPicPr>
          <p:nvPr/>
        </p:nvPicPr>
        <p:blipFill>
          <a:blip r:embed="rId4"/>
          <a:srcRect/>
          <a:stretch/>
        </p:blipFill>
        <p:spPr>
          <a:xfrm>
            <a:off x="4356000" y="108000"/>
            <a:ext cx="3188867" cy="3970405"/>
          </a:xfrm>
          <a:prstGeom prst="rect">
            <a:avLst/>
          </a:prstGeom>
        </p:spPr>
      </p:pic>
    </p:spTree>
    <p:extLst>
      <p:ext uri="{BB962C8B-B14F-4D97-AF65-F5344CB8AC3E}">
        <p14:creationId xmlns:p14="http://schemas.microsoft.com/office/powerpoint/2010/main" val="3229458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Implementation</a:t>
            </a:r>
          </a:p>
        </p:txBody>
      </p:sp>
      <p:sp>
        <p:nvSpPr>
          <p:cNvPr id="4" name="Espace réservé du contenu 3">
            <a:extLst>
              <a:ext uri="{FF2B5EF4-FFF2-40B4-BE49-F238E27FC236}">
                <a16:creationId xmlns:a16="http://schemas.microsoft.com/office/drawing/2014/main" id="{69E6F7C4-40F2-439B-9757-C139F29BCBA8}"/>
              </a:ext>
            </a:extLst>
          </p:cNvPr>
          <p:cNvSpPr>
            <a:spLocks noGrp="1"/>
          </p:cNvSpPr>
          <p:nvPr>
            <p:ph sz="half" idx="10"/>
          </p:nvPr>
        </p:nvSpPr>
        <p:spPr/>
        <p:txBody>
          <a:bodyPr/>
          <a:lstStyle/>
          <a:p>
            <a:r>
              <a:rPr lang="fr-FR" dirty="0"/>
              <a:t>The </a:t>
            </a:r>
            <a:r>
              <a:rPr lang="fr-FR" i="1" dirty="0" err="1"/>
              <a:t>Heat</a:t>
            </a:r>
            <a:r>
              <a:rPr lang="fr-FR" i="1" dirty="0"/>
              <a:t> Flux 2 </a:t>
            </a:r>
            <a:r>
              <a:rPr lang="fr-FR" dirty="0" err="1"/>
              <a:t>feature</a:t>
            </a:r>
            <a:r>
              <a:rPr lang="fr-FR" dirty="0"/>
              <a:t> uses the </a:t>
            </a:r>
            <a:r>
              <a:rPr lang="fr-FR" i="1" dirty="0"/>
              <a:t>Water</a:t>
            </a:r>
            <a:r>
              <a:rPr lang="fr-FR" dirty="0"/>
              <a:t> and </a:t>
            </a:r>
            <a:r>
              <a:rPr lang="fr-FR" i="1" dirty="0"/>
              <a:t>Nickel</a:t>
            </a:r>
            <a:r>
              <a:rPr lang="fr-FR" dirty="0"/>
              <a:t> </a:t>
            </a:r>
            <a:r>
              <a:rPr lang="fr-FR" dirty="0" err="1"/>
              <a:t>predefined</a:t>
            </a:r>
            <a:r>
              <a:rPr lang="fr-FR" dirty="0"/>
              <a:t> </a:t>
            </a:r>
            <a:r>
              <a:rPr lang="fr-FR" dirty="0" err="1"/>
              <a:t>materials</a:t>
            </a:r>
            <a:r>
              <a:rPr lang="fr-FR" dirty="0"/>
              <a:t> for the </a:t>
            </a:r>
            <a:r>
              <a:rPr lang="fr-FR" dirty="0" err="1"/>
              <a:t>boiling</a:t>
            </a:r>
            <a:r>
              <a:rPr lang="fr-FR" dirty="0"/>
              <a:t> </a:t>
            </a:r>
            <a:r>
              <a:rPr lang="fr-FR" dirty="0" err="1"/>
              <a:t>fluid</a:t>
            </a:r>
            <a:r>
              <a:rPr lang="fr-FR" dirty="0"/>
              <a:t> and </a:t>
            </a:r>
            <a:r>
              <a:rPr lang="fr-FR" dirty="0" err="1"/>
              <a:t>solid</a:t>
            </a:r>
            <a:r>
              <a:rPr lang="fr-FR" dirty="0"/>
              <a:t> surface. No </a:t>
            </a:r>
            <a:r>
              <a:rPr lang="fr-FR" dirty="0" err="1"/>
              <a:t>additional</a:t>
            </a:r>
            <a:r>
              <a:rPr lang="fr-FR" dirty="0"/>
              <a:t> setting </a:t>
            </a:r>
            <a:r>
              <a:rPr lang="fr-FR" dirty="0" err="1"/>
              <a:t>is</a:t>
            </a:r>
            <a:r>
              <a:rPr lang="fr-FR" dirty="0"/>
              <a:t> </a:t>
            </a:r>
            <a:r>
              <a:rPr lang="fr-FR" dirty="0" err="1"/>
              <a:t>required</a:t>
            </a:r>
            <a:r>
              <a:rPr lang="fr-FR" dirty="0"/>
              <a:t>.</a:t>
            </a:r>
          </a:p>
          <a:p>
            <a:r>
              <a:rPr lang="fr-FR" dirty="0"/>
              <a:t>The </a:t>
            </a:r>
            <a:r>
              <a:rPr lang="fr-FR" dirty="0" err="1"/>
              <a:t>material</a:t>
            </a:r>
            <a:r>
              <a:rPr lang="fr-FR" dirty="0"/>
              <a:t> </a:t>
            </a:r>
            <a:r>
              <a:rPr lang="fr-FR" dirty="0" err="1"/>
              <a:t>properties</a:t>
            </a:r>
            <a:r>
              <a:rPr lang="fr-FR" dirty="0"/>
              <a:t> are </a:t>
            </a:r>
            <a:r>
              <a:rPr lang="fr-FR" dirty="0" err="1"/>
              <a:t>defined</a:t>
            </a:r>
            <a:r>
              <a:rPr lang="fr-FR" dirty="0"/>
              <a:t> in the </a:t>
            </a:r>
            <a:r>
              <a:rPr lang="fr-FR" dirty="0" err="1"/>
              <a:t>feature</a:t>
            </a:r>
            <a:r>
              <a:rPr lang="fr-FR" dirty="0"/>
              <a:t>, at saturation </a:t>
            </a:r>
            <a:r>
              <a:rPr lang="fr-FR" dirty="0" err="1"/>
              <a:t>temperature</a:t>
            </a:r>
            <a:r>
              <a:rPr lang="fr-FR" dirty="0"/>
              <a:t> and </a:t>
            </a:r>
            <a:r>
              <a:rPr lang="fr-FR" dirty="0" err="1"/>
              <a:t>atmospheric</a:t>
            </a:r>
            <a:r>
              <a:rPr lang="fr-FR" dirty="0"/>
              <a:t> pressure.</a:t>
            </a:r>
          </a:p>
          <a:p>
            <a:pPr lvl="1"/>
            <a:endParaRPr lang="fr-FR" dirty="0"/>
          </a:p>
          <a:p>
            <a:pPr lvl="1"/>
            <a:endParaRPr lang="fr-FR" dirty="0"/>
          </a:p>
        </p:txBody>
      </p:sp>
      <p:sp>
        <p:nvSpPr>
          <p:cNvPr id="5" name="Text Placeholder 4">
            <a:extLst>
              <a:ext uri="{FF2B5EF4-FFF2-40B4-BE49-F238E27FC236}">
                <a16:creationId xmlns:a16="http://schemas.microsoft.com/office/drawing/2014/main" id="{BFB296B0-A470-4203-BC7E-9BE34A230888}"/>
              </a:ext>
            </a:extLst>
          </p:cNvPr>
          <p:cNvSpPr>
            <a:spLocks noGrp="1"/>
          </p:cNvSpPr>
          <p:nvPr>
            <p:ph type="body" sz="quarter" idx="12"/>
          </p:nvPr>
        </p:nvSpPr>
        <p:spPr>
          <a:xfrm>
            <a:off x="4114800" y="4859238"/>
            <a:ext cx="3103378" cy="304800"/>
          </a:xfrm>
        </p:spPr>
        <p:txBody>
          <a:bodyPr/>
          <a:lstStyle/>
          <a:p>
            <a:r>
              <a:rPr lang="en-US" sz="900" i="1" dirty="0">
                <a:solidFill>
                  <a:schemeClr val="accent5"/>
                </a:solidFill>
                <a:latin typeface="Lato" panose="020F0502020204030203" pitchFamily="34" charset="77"/>
              </a:rPr>
              <a:t>Settings window and selection of Heat Flux 2 feature</a:t>
            </a:r>
          </a:p>
        </p:txBody>
      </p:sp>
      <p:sp>
        <p:nvSpPr>
          <p:cNvPr id="16" name="TextBox 38">
            <a:extLst>
              <a:ext uri="{FF2B5EF4-FFF2-40B4-BE49-F238E27FC236}">
                <a16:creationId xmlns:a16="http://schemas.microsoft.com/office/drawing/2014/main" id="{FAE92986-6033-49E0-BEC7-D877C05A65FD}"/>
              </a:ext>
            </a:extLst>
          </p:cNvPr>
          <p:cNvSpPr txBox="1"/>
          <p:nvPr/>
        </p:nvSpPr>
        <p:spPr>
          <a:xfrm>
            <a:off x="7798684" y="1392019"/>
            <a:ext cx="1163857" cy="646331"/>
          </a:xfrm>
          <a:prstGeom prst="rect">
            <a:avLst/>
          </a:prstGeom>
          <a:noFill/>
        </p:spPr>
        <p:txBody>
          <a:bodyPr wrap="square" rtlCol="0">
            <a:spAutoFit/>
          </a:bodyPr>
          <a:lstStyle/>
          <a:p>
            <a:r>
              <a:rPr lang="en-US" sz="1200" dirty="0">
                <a:latin typeface="Lato Light" panose="020F0302020204030203" pitchFamily="34" charset="0"/>
              </a:rPr>
              <a:t>Water and Nickel combination</a:t>
            </a:r>
          </a:p>
        </p:txBody>
      </p:sp>
      <p:cxnSp>
        <p:nvCxnSpPr>
          <p:cNvPr id="12" name="Connecteur droit 11">
            <a:extLst>
              <a:ext uri="{FF2B5EF4-FFF2-40B4-BE49-F238E27FC236}">
                <a16:creationId xmlns:a16="http://schemas.microsoft.com/office/drawing/2014/main" id="{9D9C4A25-97FF-4183-A9C5-6721BB578F3B}"/>
              </a:ext>
            </a:extLst>
          </p:cNvPr>
          <p:cNvCxnSpPr/>
          <p:nvPr/>
        </p:nvCxnSpPr>
        <p:spPr>
          <a:xfrm>
            <a:off x="7620000" y="1733550"/>
            <a:ext cx="178684" cy="0"/>
          </a:xfrm>
          <a:prstGeom prst="line">
            <a:avLst/>
          </a:prstGeom>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501A3105-91DE-4F27-A0B2-09CC511C3765}"/>
              </a:ext>
            </a:extLst>
          </p:cNvPr>
          <p:cNvPicPr>
            <a:picLocks noChangeAspect="1"/>
          </p:cNvPicPr>
          <p:nvPr/>
        </p:nvPicPr>
        <p:blipFill rotWithShape="1">
          <a:blip r:embed="rId3"/>
          <a:srcRect l="11692" t="22950" r="11836" b="24962"/>
          <a:stretch/>
        </p:blipFill>
        <p:spPr>
          <a:xfrm>
            <a:off x="4989535" y="4019550"/>
            <a:ext cx="2554265" cy="838195"/>
          </a:xfrm>
          <a:prstGeom prst="rect">
            <a:avLst/>
          </a:prstGeom>
        </p:spPr>
      </p:pic>
      <p:sp>
        <p:nvSpPr>
          <p:cNvPr id="15" name="TextBox 38">
            <a:extLst>
              <a:ext uri="{FF2B5EF4-FFF2-40B4-BE49-F238E27FC236}">
                <a16:creationId xmlns:a16="http://schemas.microsoft.com/office/drawing/2014/main" id="{F4EA6ACB-EE23-44E3-AFF6-49407E279E51}"/>
              </a:ext>
            </a:extLst>
          </p:cNvPr>
          <p:cNvSpPr txBox="1"/>
          <p:nvPr/>
        </p:nvSpPr>
        <p:spPr>
          <a:xfrm>
            <a:off x="4267200" y="4232932"/>
            <a:ext cx="1163857" cy="276999"/>
          </a:xfrm>
          <a:prstGeom prst="rect">
            <a:avLst/>
          </a:prstGeom>
          <a:noFill/>
        </p:spPr>
        <p:txBody>
          <a:bodyPr wrap="square" rtlCol="0">
            <a:spAutoFit/>
          </a:bodyPr>
          <a:lstStyle/>
          <a:p>
            <a:r>
              <a:rPr lang="en-US" sz="1200" dirty="0">
                <a:latin typeface="Lato Light" panose="020F0302020204030203" pitchFamily="34" charset="0"/>
              </a:rPr>
              <a:t>Heat Flux 2</a:t>
            </a:r>
          </a:p>
        </p:txBody>
      </p:sp>
      <p:cxnSp>
        <p:nvCxnSpPr>
          <p:cNvPr id="9" name="Connecteur : en angle 8">
            <a:extLst>
              <a:ext uri="{FF2B5EF4-FFF2-40B4-BE49-F238E27FC236}">
                <a16:creationId xmlns:a16="http://schemas.microsoft.com/office/drawing/2014/main" id="{3FF726BB-40D6-46F2-A6E5-3363726B9B33}"/>
              </a:ext>
            </a:extLst>
          </p:cNvPr>
          <p:cNvCxnSpPr>
            <a:stCxn id="15" idx="3"/>
          </p:cNvCxnSpPr>
          <p:nvPr/>
        </p:nvCxnSpPr>
        <p:spPr>
          <a:xfrm>
            <a:off x="5431057" y="4371432"/>
            <a:ext cx="283943" cy="138499"/>
          </a:xfrm>
          <a:prstGeom prst="bentConnector3">
            <a:avLst>
              <a:gd name="adj1" fmla="val 101942"/>
            </a:avLst>
          </a:prstGeom>
        </p:spPr>
        <p:style>
          <a:lnRef idx="1">
            <a:schemeClr val="accent1"/>
          </a:lnRef>
          <a:fillRef idx="0">
            <a:schemeClr val="accent1"/>
          </a:fillRef>
          <a:effectRef idx="0">
            <a:schemeClr val="accent1"/>
          </a:effectRef>
          <a:fontRef idx="minor">
            <a:schemeClr val="tx1"/>
          </a:fontRef>
        </p:style>
      </p:cxnSp>
      <p:pic>
        <p:nvPicPr>
          <p:cNvPr id="22" name="Image 21">
            <a:extLst>
              <a:ext uri="{FF2B5EF4-FFF2-40B4-BE49-F238E27FC236}">
                <a16:creationId xmlns:a16="http://schemas.microsoft.com/office/drawing/2014/main" id="{59D6DBAE-D008-4B69-83BE-C45F65E02B65}"/>
              </a:ext>
            </a:extLst>
          </p:cNvPr>
          <p:cNvPicPr>
            <a:picLocks noChangeAspect="1"/>
          </p:cNvPicPr>
          <p:nvPr/>
        </p:nvPicPr>
        <p:blipFill>
          <a:blip r:embed="rId4"/>
          <a:srcRect/>
          <a:stretch/>
        </p:blipFill>
        <p:spPr>
          <a:xfrm>
            <a:off x="4356000" y="108000"/>
            <a:ext cx="3192139" cy="3968475"/>
          </a:xfrm>
          <a:prstGeom prst="rect">
            <a:avLst/>
          </a:prstGeom>
        </p:spPr>
      </p:pic>
    </p:spTree>
    <p:extLst>
      <p:ext uri="{BB962C8B-B14F-4D97-AF65-F5344CB8AC3E}">
        <p14:creationId xmlns:p14="http://schemas.microsoft.com/office/powerpoint/2010/main" val="3638699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59535B3-7D60-47E5-9D9D-BAFBF6FF5DD8}"/>
              </a:ext>
            </a:extLst>
          </p:cNvPr>
          <p:cNvSpPr>
            <a:spLocks noGrp="1"/>
          </p:cNvSpPr>
          <p:nvPr>
            <p:ph type="title"/>
          </p:nvPr>
        </p:nvSpPr>
        <p:spPr/>
        <p:txBody>
          <a:bodyPr/>
          <a:lstStyle/>
          <a:p>
            <a:r>
              <a:rPr lang="fr-FR" dirty="0" err="1"/>
              <a:t>Results</a:t>
            </a:r>
            <a:endParaRPr lang="fr-FR" dirty="0"/>
          </a:p>
        </p:txBody>
      </p:sp>
      <p:pic>
        <p:nvPicPr>
          <p:cNvPr id="23" name="Content Placeholder 22">
            <a:extLst>
              <a:ext uri="{FF2B5EF4-FFF2-40B4-BE49-F238E27FC236}">
                <a16:creationId xmlns:a16="http://schemas.microsoft.com/office/drawing/2014/main" id="{B1D5E206-8922-4BAF-82A2-988A97B2D66E}"/>
              </a:ext>
            </a:extLst>
          </p:cNvPr>
          <p:cNvPicPr>
            <a:picLocks noGrp="1" noChangeAspect="1"/>
          </p:cNvPicPr>
          <p:nvPr>
            <p:ph sz="quarter" idx="11"/>
          </p:nvPr>
        </p:nvPicPr>
        <p:blipFill>
          <a:blip r:embed="rId2"/>
          <a:stretch>
            <a:fillRect/>
          </a:stretch>
        </p:blipFill>
        <p:spPr>
          <a:xfrm>
            <a:off x="4114800" y="1071563"/>
            <a:ext cx="4800600" cy="3000374"/>
          </a:xfrm>
          <a:prstGeom prst="rect">
            <a:avLst/>
          </a:prstGeom>
        </p:spPr>
      </p:pic>
      <mc:AlternateContent xmlns:mc="http://schemas.openxmlformats.org/markup-compatibility/2006">
        <mc:Choice xmlns:a14="http://schemas.microsoft.com/office/drawing/2010/main" Requires="a14">
          <p:sp>
            <p:nvSpPr>
              <p:cNvPr id="3" name="Espace réservé du contenu 2">
                <a:extLst>
                  <a:ext uri="{FF2B5EF4-FFF2-40B4-BE49-F238E27FC236}">
                    <a16:creationId xmlns:a16="http://schemas.microsoft.com/office/drawing/2014/main" id="{258DBCD5-63E4-43B6-A58C-E7EBA85076BD}"/>
                  </a:ext>
                </a:extLst>
              </p:cNvPr>
              <p:cNvSpPr>
                <a:spLocks noGrp="1"/>
              </p:cNvSpPr>
              <p:nvPr>
                <p:ph sz="half" idx="10"/>
              </p:nvPr>
            </p:nvSpPr>
            <p:spPr/>
            <p:txBody>
              <a:bodyPr>
                <a:normAutofit/>
              </a:bodyPr>
              <a:lstStyle/>
              <a:p>
                <a:r>
                  <a:rPr lang="en-US" dirty="0"/>
                  <a:t>Transient cooling heat flux due to nucleate boiling:</a:t>
                </a:r>
              </a:p>
              <a:p>
                <a:pPr lvl="1"/>
                <a:r>
                  <a:rPr lang="en-US" dirty="0"/>
                  <a:t>The results obtained when using  user defined material properties match with those obtained with predefined material properties.</a:t>
                </a:r>
              </a:p>
              <a:p>
                <a:pPr lvl="1"/>
                <a:r>
                  <a:rPr lang="en-US" dirty="0"/>
                  <a:t>Absolute value of the heat flux is shown on this graph. In the Heat Transfer interfaces, cooling heat fluxes are negative: </a:t>
                </a:r>
                <a14:m>
                  <m:oMath xmlns:m="http://schemas.openxmlformats.org/officeDocument/2006/math">
                    <m:r>
                      <a:rPr lang="fr-FR" b="0" i="1" smtClean="0">
                        <a:latin typeface="Cambria Math" panose="02040503050406030204" pitchFamily="18" charset="0"/>
                      </a:rPr>
                      <m:t>𝑞</m:t>
                    </m:r>
                    <m:r>
                      <a:rPr lang="fr-FR" b="0" i="1" smtClean="0">
                        <a:latin typeface="Cambria Math" panose="02040503050406030204" pitchFamily="18" charset="0"/>
                      </a:rPr>
                      <m:t>&lt;0</m:t>
                    </m:r>
                  </m:oMath>
                </a14:m>
                <a:r>
                  <a:rPr lang="en-US" dirty="0"/>
                  <a:t>.</a:t>
                </a:r>
              </a:p>
              <a:p>
                <a:pPr lvl="1"/>
                <a:r>
                  <a:rPr lang="en-US" dirty="0"/>
                  <a:t>At initial time, </a:t>
                </a:r>
                <a14:m>
                  <m:oMath xmlns:m="http://schemas.openxmlformats.org/officeDocument/2006/math">
                    <m:d>
                      <m:dPr>
                        <m:begChr m:val="|"/>
                        <m:endChr m:val="|"/>
                        <m:ctrlPr>
                          <a:rPr lang="fr-FR" b="0" i="1" smtClean="0">
                            <a:latin typeface="Cambria Math" panose="02040503050406030204" pitchFamily="18" charset="0"/>
                          </a:rPr>
                        </m:ctrlPr>
                      </m:dPr>
                      <m:e>
                        <m:r>
                          <a:rPr lang="fr-FR" i="1">
                            <a:latin typeface="Cambria Math" panose="02040503050406030204" pitchFamily="18" charset="0"/>
                          </a:rPr>
                          <m:t>𝑞</m:t>
                        </m:r>
                      </m:e>
                    </m:d>
                    <m:r>
                      <a:rPr lang="fr-FR" b="0" i="1" smtClean="0">
                        <a:latin typeface="Cambria Math" panose="02040503050406030204" pitchFamily="18" charset="0"/>
                        <a:ea typeface="Cambria Math" panose="02040503050406030204" pitchFamily="18" charset="0"/>
                      </a:rPr>
                      <m:t>≅7</m:t>
                    </m:r>
                    <m:r>
                      <a:rPr lang="fr-FR" b="0" i="1" smtClean="0">
                        <a:latin typeface="Cambria Math" panose="02040503050406030204" pitchFamily="18" charset="0"/>
                        <a:ea typeface="Cambria Math" panose="02040503050406030204" pitchFamily="18" charset="0"/>
                      </a:rPr>
                      <m:t>𝑒</m:t>
                    </m:r>
                    <m:r>
                      <a:rPr lang="fr-FR" b="0" i="1" smtClean="0">
                        <a:latin typeface="Cambria Math" panose="02040503050406030204" pitchFamily="18" charset="0"/>
                        <a:ea typeface="Cambria Math" panose="02040503050406030204" pitchFamily="18" charset="0"/>
                      </a:rPr>
                      <m:t>5 </m:t>
                    </m:r>
                    <m:r>
                      <m:rPr>
                        <m:sty m:val="p"/>
                      </m:rPr>
                      <a:rPr lang="fr-FR" b="0" i="0" smtClean="0">
                        <a:latin typeface="Cambria Math" panose="02040503050406030204" pitchFamily="18" charset="0"/>
                        <a:ea typeface="Cambria Math" panose="02040503050406030204" pitchFamily="18" charset="0"/>
                      </a:rPr>
                      <m:t>W</m:t>
                    </m:r>
                    <m:r>
                      <a:rPr lang="fr-FR" b="0" i="0" smtClean="0">
                        <a:latin typeface="Cambria Math" panose="02040503050406030204" pitchFamily="18" charset="0"/>
                        <a:ea typeface="Cambria Math" panose="02040503050406030204" pitchFamily="18" charset="0"/>
                      </a:rPr>
                      <m:t>/</m:t>
                    </m:r>
                    <m:sSup>
                      <m:sSupPr>
                        <m:ctrlPr>
                          <a:rPr lang="fr-FR" b="0" i="1" smtClean="0">
                            <a:latin typeface="Cambria Math" panose="02040503050406030204" pitchFamily="18" charset="0"/>
                            <a:ea typeface="Cambria Math" panose="02040503050406030204" pitchFamily="18" charset="0"/>
                          </a:rPr>
                        </m:ctrlPr>
                      </m:sSupPr>
                      <m:e>
                        <m:r>
                          <m:rPr>
                            <m:sty m:val="p"/>
                          </m:rPr>
                          <a:rPr lang="fr-FR" b="0" i="0" smtClean="0">
                            <a:latin typeface="Cambria Math" panose="02040503050406030204" pitchFamily="18" charset="0"/>
                            <a:ea typeface="Cambria Math" panose="02040503050406030204" pitchFamily="18" charset="0"/>
                          </a:rPr>
                          <m:t>m</m:t>
                        </m:r>
                      </m:e>
                      <m:sup>
                        <m:r>
                          <a:rPr lang="fr-FR" b="0" i="0" smtClean="0">
                            <a:latin typeface="Cambria Math" panose="02040503050406030204" pitchFamily="18" charset="0"/>
                            <a:ea typeface="Cambria Math" panose="02040503050406030204" pitchFamily="18" charset="0"/>
                          </a:rPr>
                          <m:t>2</m:t>
                        </m:r>
                      </m:sup>
                    </m:sSup>
                  </m:oMath>
                </a14:m>
                <a:r>
                  <a:rPr lang="en-US" dirty="0"/>
                  <a:t>, which provides a quite efficient cooling</a:t>
                </a:r>
              </a:p>
              <a:p>
                <a:pPr lvl="1"/>
                <a:endParaRPr lang="en-US" dirty="0"/>
              </a:p>
              <a:p>
                <a:endParaRPr lang="fr-FR" dirty="0"/>
              </a:p>
            </p:txBody>
          </p:sp>
        </mc:Choice>
        <mc:Fallback>
          <p:sp>
            <p:nvSpPr>
              <p:cNvPr id="3" name="Espace réservé du contenu 2">
                <a:extLst>
                  <a:ext uri="{FF2B5EF4-FFF2-40B4-BE49-F238E27FC236}">
                    <a16:creationId xmlns:a16="http://schemas.microsoft.com/office/drawing/2014/main" id="{258DBCD5-63E4-43B6-A58C-E7EBA85076BD}"/>
                  </a:ext>
                </a:extLst>
              </p:cNvPr>
              <p:cNvSpPr>
                <a:spLocks noGrp="1" noRot="1" noChangeAspect="1" noMove="1" noResize="1" noEditPoints="1" noAdjustHandles="1" noChangeArrowheads="1" noChangeShapeType="1" noTextEdit="1"/>
              </p:cNvSpPr>
              <p:nvPr>
                <p:ph sz="half" idx="10"/>
              </p:nvPr>
            </p:nvSpPr>
            <p:spPr>
              <a:blipFill>
                <a:blip r:embed="rId3"/>
                <a:stretch>
                  <a:fillRect l="-3306" t="-386"/>
                </a:stretch>
              </a:blipFill>
            </p:spPr>
            <p:txBody>
              <a:bodyPr/>
              <a:lstStyle/>
              <a:p>
                <a:r>
                  <a:rPr lang="fr-FR">
                    <a:noFill/>
                  </a:rPr>
                  <a:t> </a:t>
                </a:r>
              </a:p>
            </p:txBody>
          </p:sp>
        </mc:Fallback>
      </mc:AlternateContent>
      <p:sp>
        <p:nvSpPr>
          <p:cNvPr id="17" name="Text Placeholder 16">
            <a:extLst>
              <a:ext uri="{FF2B5EF4-FFF2-40B4-BE49-F238E27FC236}">
                <a16:creationId xmlns:a16="http://schemas.microsoft.com/office/drawing/2014/main" id="{03FEB093-08B1-49D3-B57D-D2DC420B454B}"/>
              </a:ext>
            </a:extLst>
          </p:cNvPr>
          <p:cNvSpPr>
            <a:spLocks noGrp="1"/>
          </p:cNvSpPr>
          <p:nvPr>
            <p:ph type="body" sz="quarter" idx="12"/>
          </p:nvPr>
        </p:nvSpPr>
        <p:spPr>
          <a:xfrm>
            <a:off x="4114800" y="4629150"/>
            <a:ext cx="4800600" cy="304800"/>
          </a:xfrm>
        </p:spPr>
        <p:txBody>
          <a:bodyPr>
            <a:normAutofit/>
          </a:bodyPr>
          <a:lstStyle/>
          <a:p>
            <a:r>
              <a:rPr lang="en-US" dirty="0"/>
              <a:t>Comparison of average heat flux obtained with the user defined and predefined material settings </a:t>
            </a:r>
          </a:p>
          <a:p>
            <a:endParaRPr lang="fr-FR" dirty="0"/>
          </a:p>
        </p:txBody>
      </p:sp>
    </p:spTree>
    <p:extLst>
      <p:ext uri="{BB962C8B-B14F-4D97-AF65-F5344CB8AC3E}">
        <p14:creationId xmlns:p14="http://schemas.microsoft.com/office/powerpoint/2010/main" val="1149352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59535B3-7D60-47E5-9D9D-BAFBF6FF5DD8}"/>
              </a:ext>
            </a:extLst>
          </p:cNvPr>
          <p:cNvSpPr>
            <a:spLocks noGrp="1"/>
          </p:cNvSpPr>
          <p:nvPr>
            <p:ph type="title"/>
          </p:nvPr>
        </p:nvSpPr>
        <p:spPr/>
        <p:txBody>
          <a:bodyPr/>
          <a:lstStyle/>
          <a:p>
            <a:r>
              <a:rPr lang="fr-FR" dirty="0" err="1"/>
              <a:t>Results</a:t>
            </a:r>
            <a:endParaRPr lang="fr-FR" dirty="0"/>
          </a:p>
        </p:txBody>
      </p:sp>
      <p:pic>
        <p:nvPicPr>
          <p:cNvPr id="8" name="Content Placeholder 7">
            <a:extLst>
              <a:ext uri="{FF2B5EF4-FFF2-40B4-BE49-F238E27FC236}">
                <a16:creationId xmlns:a16="http://schemas.microsoft.com/office/drawing/2014/main" id="{95E4D618-3F4C-4100-8C7C-9845D6E73DE4}"/>
              </a:ext>
            </a:extLst>
          </p:cNvPr>
          <p:cNvPicPr>
            <a:picLocks noGrp="1" noChangeAspect="1"/>
          </p:cNvPicPr>
          <p:nvPr>
            <p:ph sz="quarter" idx="11"/>
          </p:nvPr>
        </p:nvPicPr>
        <p:blipFill>
          <a:blip r:embed="rId2"/>
          <a:stretch>
            <a:fillRect/>
          </a:stretch>
        </p:blipFill>
        <p:spPr>
          <a:xfrm>
            <a:off x="4114800" y="1071563"/>
            <a:ext cx="4800600" cy="3000374"/>
          </a:xfrm>
        </p:spPr>
      </p:pic>
      <p:sp>
        <p:nvSpPr>
          <p:cNvPr id="3" name="Espace réservé du contenu 2">
            <a:extLst>
              <a:ext uri="{FF2B5EF4-FFF2-40B4-BE49-F238E27FC236}">
                <a16:creationId xmlns:a16="http://schemas.microsoft.com/office/drawing/2014/main" id="{258DBCD5-63E4-43B6-A58C-E7EBA85076BD}"/>
              </a:ext>
            </a:extLst>
          </p:cNvPr>
          <p:cNvSpPr>
            <a:spLocks noGrp="1"/>
          </p:cNvSpPr>
          <p:nvPr>
            <p:ph sz="half" idx="10"/>
          </p:nvPr>
        </p:nvSpPr>
        <p:spPr/>
        <p:txBody>
          <a:bodyPr/>
          <a:lstStyle/>
          <a:p>
            <a:r>
              <a:rPr lang="en-US" dirty="0"/>
              <a:t>Transient surface temperature of the rod:</a:t>
            </a:r>
          </a:p>
          <a:p>
            <a:pPr lvl="1"/>
            <a:r>
              <a:rPr lang="en-US" dirty="0"/>
              <a:t>The results obtained when using  user defined material properties match with those obtained with predefined material properties.</a:t>
            </a:r>
          </a:p>
          <a:p>
            <a:pPr lvl="1"/>
            <a:r>
              <a:rPr lang="en-US" dirty="0"/>
              <a:t>The stationary state is reached after 180 s of cooling.</a:t>
            </a:r>
          </a:p>
          <a:p>
            <a:endParaRPr lang="en-US" dirty="0"/>
          </a:p>
          <a:p>
            <a:endParaRPr lang="fr-FR" dirty="0"/>
          </a:p>
        </p:txBody>
      </p:sp>
      <p:sp>
        <p:nvSpPr>
          <p:cNvPr id="5" name="Text Placeholder 4">
            <a:extLst>
              <a:ext uri="{FF2B5EF4-FFF2-40B4-BE49-F238E27FC236}">
                <a16:creationId xmlns:a16="http://schemas.microsoft.com/office/drawing/2014/main" id="{EA4C8C4D-AAD0-4B60-B0F9-4C0A2FA7822A}"/>
              </a:ext>
            </a:extLst>
          </p:cNvPr>
          <p:cNvSpPr>
            <a:spLocks noGrp="1"/>
          </p:cNvSpPr>
          <p:nvPr>
            <p:ph type="body" sz="quarter" idx="12"/>
          </p:nvPr>
        </p:nvSpPr>
        <p:spPr>
          <a:xfrm>
            <a:off x="4114800" y="4629150"/>
            <a:ext cx="4800600" cy="304800"/>
          </a:xfrm>
        </p:spPr>
        <p:txBody>
          <a:bodyPr>
            <a:normAutofit/>
          </a:bodyPr>
          <a:lstStyle/>
          <a:p>
            <a:r>
              <a:rPr lang="en-US" dirty="0"/>
              <a:t>Comparison of average temperature obtained with the user defined and predefined material settings </a:t>
            </a:r>
          </a:p>
          <a:p>
            <a:endParaRPr lang="fr-FR" dirty="0"/>
          </a:p>
        </p:txBody>
      </p:sp>
    </p:spTree>
    <p:extLst>
      <p:ext uri="{BB962C8B-B14F-4D97-AF65-F5344CB8AC3E}">
        <p14:creationId xmlns:p14="http://schemas.microsoft.com/office/powerpoint/2010/main" val="1545303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59535B3-7D60-47E5-9D9D-BAFBF6FF5DD8}"/>
              </a:ext>
            </a:extLst>
          </p:cNvPr>
          <p:cNvSpPr>
            <a:spLocks noGrp="1"/>
          </p:cNvSpPr>
          <p:nvPr>
            <p:ph type="title"/>
          </p:nvPr>
        </p:nvSpPr>
        <p:spPr/>
        <p:txBody>
          <a:bodyPr/>
          <a:lstStyle/>
          <a:p>
            <a:r>
              <a:rPr lang="fr-FR" dirty="0" err="1"/>
              <a:t>Results</a:t>
            </a:r>
            <a:endParaRPr lang="fr-FR" dirty="0"/>
          </a:p>
        </p:txBody>
      </p:sp>
      <mc:AlternateContent xmlns:mc="http://schemas.openxmlformats.org/markup-compatibility/2006" xmlns:a14="http://schemas.microsoft.com/office/drawing/2010/main">
        <mc:Choice Requires="a14">
          <p:sp>
            <p:nvSpPr>
              <p:cNvPr id="3" name="Espace réservé du contenu 2">
                <a:extLst>
                  <a:ext uri="{FF2B5EF4-FFF2-40B4-BE49-F238E27FC236}">
                    <a16:creationId xmlns:a16="http://schemas.microsoft.com/office/drawing/2014/main" id="{258DBCD5-63E4-43B6-A58C-E7EBA85076BD}"/>
                  </a:ext>
                </a:extLst>
              </p:cNvPr>
              <p:cNvSpPr>
                <a:spLocks noGrp="1"/>
              </p:cNvSpPr>
              <p:nvPr>
                <p:ph idx="1"/>
              </p:nvPr>
            </p:nvSpPr>
            <p:spPr/>
            <p:txBody>
              <a:bodyPr>
                <a:normAutofit/>
              </a:bodyPr>
              <a:lstStyle/>
              <a:p>
                <a:r>
                  <a:rPr lang="en-US" dirty="0"/>
                  <a:t>Correlation for critical (peak) heat flux (Ref.1, p.425, equation 8.45)</a:t>
                </a:r>
              </a:p>
              <a:p>
                <a:pPr marL="0" indent="0">
                  <a:buNone/>
                </a:pPr>
                <a14:m>
                  <m:oMathPara xmlns:m="http://schemas.openxmlformats.org/officeDocument/2006/math">
                    <m:oMathParaPr>
                      <m:jc m:val="centerGroup"/>
                    </m:oMathParaPr>
                    <m:oMath xmlns:m="http://schemas.openxmlformats.org/officeDocument/2006/math">
                      <m:sSub>
                        <m:sSubPr>
                          <m:ctrlPr>
                            <a:rPr lang="fr-FR" b="0" i="1" smtClean="0">
                              <a:latin typeface="Cambria Math" panose="02040503050406030204" pitchFamily="18" charset="0"/>
                            </a:rPr>
                          </m:ctrlPr>
                        </m:sSubPr>
                        <m:e>
                          <m:r>
                            <a:rPr lang="fr-FR" b="0" i="1" smtClean="0">
                              <a:latin typeface="Cambria Math" panose="02040503050406030204" pitchFamily="18" charset="0"/>
                            </a:rPr>
                            <m:t>𝑞</m:t>
                          </m:r>
                        </m:e>
                        <m:sub>
                          <m:r>
                            <a:rPr lang="fr-FR" b="0" i="1" smtClean="0">
                              <a:latin typeface="Cambria Math" panose="02040503050406030204" pitchFamily="18" charset="0"/>
                            </a:rPr>
                            <m:t>𝑚𝑎𝑥</m:t>
                          </m:r>
                        </m:sub>
                      </m:sSub>
                      <m:r>
                        <a:rPr lang="fr-FR" i="1" smtClean="0">
                          <a:latin typeface="Cambria Math" panose="02040503050406030204" pitchFamily="18" charset="0"/>
                        </a:rPr>
                        <m:t>=</m:t>
                      </m:r>
                      <m:r>
                        <a:rPr lang="fr-FR" b="0" i="1" smtClean="0">
                          <a:latin typeface="Cambria Math" panose="02040503050406030204" pitchFamily="18" charset="0"/>
                        </a:rPr>
                        <m:t>−</m:t>
                      </m:r>
                      <m:r>
                        <a:rPr lang="fr-FR" i="1" smtClean="0">
                          <a:latin typeface="Cambria Math" panose="02040503050406030204" pitchFamily="18" charset="0"/>
                        </a:rPr>
                        <m:t>0</m:t>
                      </m:r>
                      <m:r>
                        <a:rPr lang="fr-FR" b="0" i="1" smtClean="0">
                          <a:latin typeface="Cambria Math" panose="02040503050406030204" pitchFamily="18" charset="0"/>
                        </a:rPr>
                        <m:t>.116</m:t>
                      </m:r>
                      <m:sSub>
                        <m:sSubPr>
                          <m:ctrlPr>
                            <a:rPr lang="fr-FR" i="1" smtClean="0">
                              <a:latin typeface="Cambria Math" panose="02040503050406030204" pitchFamily="18" charset="0"/>
                            </a:rPr>
                          </m:ctrlPr>
                        </m:sSubPr>
                        <m:e>
                          <m:r>
                            <a:rPr lang="fr-FR" b="0" i="1" smtClean="0">
                              <a:latin typeface="Cambria Math" panose="02040503050406030204" pitchFamily="18" charset="0"/>
                            </a:rPr>
                            <m:t>𝐿</m:t>
                          </m:r>
                        </m:e>
                        <m:sub>
                          <m:r>
                            <a:rPr lang="fr-FR" b="0" i="1" smtClean="0">
                              <a:latin typeface="Cambria Math" panose="02040503050406030204" pitchFamily="18" charset="0"/>
                            </a:rPr>
                            <m:t>𝑣</m:t>
                          </m:r>
                        </m:sub>
                      </m:sSub>
                      <m:sSubSup>
                        <m:sSubSupPr>
                          <m:ctrlPr>
                            <a:rPr lang="fr-FR" b="0" i="1" smtClean="0">
                              <a:latin typeface="Cambria Math" panose="02040503050406030204" pitchFamily="18" charset="0"/>
                            </a:rPr>
                          </m:ctrlPr>
                        </m:sSubSupPr>
                        <m:e>
                          <m:r>
                            <a:rPr lang="fr-FR" i="1">
                              <a:latin typeface="Cambria Math" panose="02040503050406030204" pitchFamily="18" charset="0"/>
                              <a:ea typeface="Cambria Math" panose="02040503050406030204" pitchFamily="18" charset="0"/>
                            </a:rPr>
                            <m:t>𝜌</m:t>
                          </m:r>
                        </m:e>
                        <m:sub>
                          <m:r>
                            <a:rPr lang="fr-FR" b="0" i="1" smtClean="0">
                              <a:latin typeface="Cambria Math" panose="02040503050406030204" pitchFamily="18" charset="0"/>
                            </a:rPr>
                            <m:t>𝑣</m:t>
                          </m:r>
                        </m:sub>
                        <m:sup>
                          <m:f>
                            <m:fPr>
                              <m:type m:val="lin"/>
                              <m:ctrlPr>
                                <a:rPr lang="fr-FR" i="1">
                                  <a:latin typeface="Cambria Math" panose="02040503050406030204" pitchFamily="18" charset="0"/>
                                </a:rPr>
                              </m:ctrlPr>
                            </m:fPr>
                            <m:num>
                              <m:r>
                                <a:rPr lang="fr-FR" i="1">
                                  <a:latin typeface="Cambria Math" panose="02040503050406030204" pitchFamily="18" charset="0"/>
                                </a:rPr>
                                <m:t>1</m:t>
                              </m:r>
                            </m:num>
                            <m:den>
                              <m:r>
                                <a:rPr lang="fr-FR" i="1">
                                  <a:latin typeface="Cambria Math" panose="02040503050406030204" pitchFamily="18" charset="0"/>
                                </a:rPr>
                                <m:t>2</m:t>
                              </m:r>
                            </m:den>
                          </m:f>
                        </m:sup>
                      </m:sSubSup>
                      <m:sSup>
                        <m:sSupPr>
                          <m:ctrlPr>
                            <a:rPr lang="fr-FR" i="1" smtClean="0">
                              <a:latin typeface="Cambria Math" panose="02040503050406030204" pitchFamily="18" charset="0"/>
                            </a:rPr>
                          </m:ctrlPr>
                        </m:sSupPr>
                        <m:e>
                          <m:d>
                            <m:dPr>
                              <m:ctrlPr>
                                <a:rPr lang="fr-FR" i="1">
                                  <a:latin typeface="Cambria Math" panose="02040503050406030204" pitchFamily="18" charset="0"/>
                                </a:rPr>
                              </m:ctrlPr>
                            </m:dPr>
                            <m:e>
                              <m:r>
                                <a:rPr lang="fr-FR" i="1" smtClean="0">
                                  <a:latin typeface="Cambria Math" panose="02040503050406030204" pitchFamily="18" charset="0"/>
                                  <a:ea typeface="Cambria Math" panose="02040503050406030204" pitchFamily="18" charset="0"/>
                                </a:rPr>
                                <m:t>𝜎</m:t>
                              </m:r>
                              <m:r>
                                <a:rPr lang="fr-FR" i="1">
                                  <a:latin typeface="Cambria Math" panose="02040503050406030204" pitchFamily="18" charset="0"/>
                                </a:rPr>
                                <m:t>𝑔</m:t>
                              </m:r>
                              <m:d>
                                <m:dPr>
                                  <m:ctrlPr>
                                    <a:rPr lang="fr-FR" i="1">
                                      <a:latin typeface="Cambria Math" panose="02040503050406030204" pitchFamily="18" charset="0"/>
                                    </a:rPr>
                                  </m:ctrlPr>
                                </m:dPr>
                                <m:e>
                                  <m:sSub>
                                    <m:sSubPr>
                                      <m:ctrlPr>
                                        <a:rPr lang="fr-FR" i="1">
                                          <a:latin typeface="Cambria Math" panose="02040503050406030204" pitchFamily="18" charset="0"/>
                                        </a:rPr>
                                      </m:ctrlPr>
                                    </m:sSubPr>
                                    <m:e>
                                      <m:r>
                                        <a:rPr lang="fr-FR" i="1">
                                          <a:latin typeface="Cambria Math" panose="02040503050406030204" pitchFamily="18" charset="0"/>
                                          <a:ea typeface="Cambria Math" panose="02040503050406030204" pitchFamily="18" charset="0"/>
                                        </a:rPr>
                                        <m:t>𝜌</m:t>
                                      </m:r>
                                    </m:e>
                                    <m:sub>
                                      <m:r>
                                        <a:rPr lang="fr-FR" i="1">
                                          <a:latin typeface="Cambria Math" panose="02040503050406030204" pitchFamily="18" charset="0"/>
                                        </a:rPr>
                                        <m:t>𝑙</m:t>
                                      </m:r>
                                    </m:sub>
                                  </m:sSub>
                                  <m:r>
                                    <a:rPr lang="fr-FR" i="1">
                                      <a:latin typeface="Cambria Math" panose="02040503050406030204" pitchFamily="18" charset="0"/>
                                    </a:rPr>
                                    <m:t>−</m:t>
                                  </m:r>
                                  <m:sSub>
                                    <m:sSubPr>
                                      <m:ctrlPr>
                                        <a:rPr lang="fr-FR" i="1">
                                          <a:latin typeface="Cambria Math" panose="02040503050406030204" pitchFamily="18" charset="0"/>
                                        </a:rPr>
                                      </m:ctrlPr>
                                    </m:sSubPr>
                                    <m:e>
                                      <m:r>
                                        <a:rPr lang="fr-FR" i="1">
                                          <a:latin typeface="Cambria Math" panose="02040503050406030204" pitchFamily="18" charset="0"/>
                                          <a:ea typeface="Cambria Math" panose="02040503050406030204" pitchFamily="18" charset="0"/>
                                        </a:rPr>
                                        <m:t>𝜌</m:t>
                                      </m:r>
                                    </m:e>
                                    <m:sub>
                                      <m:r>
                                        <a:rPr lang="fr-FR" i="1">
                                          <a:latin typeface="Cambria Math" panose="02040503050406030204" pitchFamily="18" charset="0"/>
                                        </a:rPr>
                                        <m:t>𝑣</m:t>
                                      </m:r>
                                    </m:sub>
                                  </m:sSub>
                                </m:e>
                              </m:d>
                            </m:e>
                          </m:d>
                        </m:e>
                        <m:sup>
                          <m:f>
                            <m:fPr>
                              <m:type m:val="lin"/>
                              <m:ctrlPr>
                                <a:rPr lang="fr-FR" i="1" smtClean="0">
                                  <a:latin typeface="Cambria Math" panose="02040503050406030204" pitchFamily="18" charset="0"/>
                                </a:rPr>
                              </m:ctrlPr>
                            </m:fPr>
                            <m:num>
                              <m:r>
                                <a:rPr lang="fr-FR" b="0" i="1" smtClean="0">
                                  <a:latin typeface="Cambria Math" panose="02040503050406030204" pitchFamily="18" charset="0"/>
                                </a:rPr>
                                <m:t>1</m:t>
                              </m:r>
                            </m:num>
                            <m:den>
                              <m:r>
                                <a:rPr lang="fr-FR" b="0" i="1" smtClean="0">
                                  <a:latin typeface="Cambria Math" panose="02040503050406030204" pitchFamily="18" charset="0"/>
                                </a:rPr>
                                <m:t>4</m:t>
                              </m:r>
                            </m:den>
                          </m:f>
                        </m:sup>
                      </m:sSup>
                    </m:oMath>
                  </m:oMathPara>
                </a14:m>
                <a:endParaRPr lang="en-US" dirty="0"/>
              </a:p>
              <a:p>
                <a:pPr lvl="1"/>
                <a:r>
                  <a:rPr lang="en-US" dirty="0"/>
                  <a:t>No dependence on the surface material </a:t>
                </a:r>
              </a:p>
              <a:p>
                <a:pPr lvl="1"/>
                <a:r>
                  <a:rPr lang="en-US" dirty="0"/>
                  <a:t>Dependence on pressure through </a:t>
                </a:r>
                <a14:m>
                  <m:oMath xmlns:m="http://schemas.openxmlformats.org/officeDocument/2006/math">
                    <m:sSub>
                      <m:sSubPr>
                        <m:ctrlPr>
                          <a:rPr lang="fr-FR" i="1" smtClean="0">
                            <a:latin typeface="Cambria Math" panose="02040503050406030204" pitchFamily="18" charset="0"/>
                          </a:rPr>
                        </m:ctrlPr>
                      </m:sSubPr>
                      <m:e>
                        <m:r>
                          <a:rPr lang="fr-FR" b="0" i="1" smtClean="0">
                            <a:latin typeface="Cambria Math" panose="02040503050406030204" pitchFamily="18" charset="0"/>
                          </a:rPr>
                          <m:t>𝐿</m:t>
                        </m:r>
                      </m:e>
                      <m:sub>
                        <m:r>
                          <a:rPr lang="fr-FR" b="0" i="1" smtClean="0">
                            <a:latin typeface="Cambria Math" panose="02040503050406030204" pitchFamily="18" charset="0"/>
                          </a:rPr>
                          <m:t>𝑣</m:t>
                        </m:r>
                      </m:sub>
                    </m:sSub>
                  </m:oMath>
                </a14:m>
                <a:r>
                  <a:rPr lang="en-US" dirty="0"/>
                  <a:t> and </a:t>
                </a:r>
                <a14:m>
                  <m:oMath xmlns:m="http://schemas.openxmlformats.org/officeDocument/2006/math">
                    <m:r>
                      <a:rPr lang="fr-FR" i="1">
                        <a:latin typeface="Cambria Math" panose="02040503050406030204" pitchFamily="18" charset="0"/>
                        <a:ea typeface="Cambria Math" panose="02040503050406030204" pitchFamily="18" charset="0"/>
                      </a:rPr>
                      <m:t>𝜎</m:t>
                    </m:r>
                  </m:oMath>
                </a14:m>
                <a:endParaRPr lang="en-US" dirty="0"/>
              </a:p>
              <a:p>
                <a:r>
                  <a:rPr lang="en-US" dirty="0"/>
                  <a:t>Predefined variables in Heat Flux 1 and Heat Flux 2 features: </a:t>
                </a:r>
              </a:p>
              <a:p>
                <a:pPr lvl="1"/>
                <a:r>
                  <a:rPr lang="en-US" dirty="0"/>
                  <a:t>ht.hf1.qcrit_cyl</a:t>
                </a:r>
              </a:p>
              <a:p>
                <a:pPr lvl="1"/>
                <a:r>
                  <a:rPr lang="en-US" dirty="0"/>
                  <a:t>ht.hf2.qcrit_cyl</a:t>
                </a:r>
              </a:p>
              <a:p>
                <a:r>
                  <a:rPr lang="en-US" dirty="0"/>
                  <a:t>Result: </a:t>
                </a:r>
                <a14:m>
                  <m:oMath xmlns:m="http://schemas.openxmlformats.org/officeDocument/2006/math">
                    <m:sSub>
                      <m:sSubPr>
                        <m:ctrlPr>
                          <a:rPr lang="fr-FR" b="0" i="1" smtClean="0">
                            <a:latin typeface="Cambria Math" panose="02040503050406030204" pitchFamily="18" charset="0"/>
                          </a:rPr>
                        </m:ctrlPr>
                      </m:sSubPr>
                      <m:e>
                        <m:r>
                          <a:rPr lang="fr-FR" b="0" i="1" smtClean="0">
                            <a:latin typeface="Cambria Math" panose="02040503050406030204" pitchFamily="18" charset="0"/>
                          </a:rPr>
                          <m:t>𝑞</m:t>
                        </m:r>
                      </m:e>
                      <m:sub>
                        <m:r>
                          <a:rPr lang="fr-FR" b="0" i="1" smtClean="0">
                            <a:latin typeface="Cambria Math" panose="02040503050406030204" pitchFamily="18" charset="0"/>
                          </a:rPr>
                          <m:t>𝑚𝑎𝑥</m:t>
                        </m:r>
                      </m:sub>
                    </m:sSub>
                    <m:r>
                      <a:rPr lang="fr-FR" b="0" i="1" smtClean="0">
                        <a:latin typeface="Cambria Math" panose="02040503050406030204" pitchFamily="18" charset="0"/>
                      </a:rPr>
                      <m:t>=−9.7</m:t>
                    </m:r>
                    <m:r>
                      <a:rPr lang="fr-FR" b="0" i="1" smtClean="0">
                        <a:latin typeface="Cambria Math" panose="02040503050406030204" pitchFamily="18" charset="0"/>
                      </a:rPr>
                      <m:t>𝑒</m:t>
                    </m:r>
                    <m:r>
                      <a:rPr lang="fr-FR" b="0" i="1" smtClean="0">
                        <a:latin typeface="Cambria Math" panose="02040503050406030204" pitchFamily="18" charset="0"/>
                      </a:rPr>
                      <m:t>5 </m:t>
                    </m:r>
                    <m:r>
                      <m:rPr>
                        <m:sty m:val="p"/>
                      </m:rPr>
                      <a:rPr lang="fr-FR" b="0" i="0" smtClean="0">
                        <a:latin typeface="Cambria Math" panose="02040503050406030204" pitchFamily="18" charset="0"/>
                      </a:rPr>
                      <m:t>W</m:t>
                    </m:r>
                    <m:r>
                      <a:rPr lang="fr-FR" b="0" i="0" smtClean="0">
                        <a:latin typeface="Cambria Math" panose="02040503050406030204" pitchFamily="18" charset="0"/>
                      </a:rPr>
                      <m:t>/</m:t>
                    </m:r>
                    <m:sSup>
                      <m:sSupPr>
                        <m:ctrlPr>
                          <a:rPr lang="fr-FR" b="0" i="1" smtClean="0">
                            <a:latin typeface="Cambria Math" panose="02040503050406030204" pitchFamily="18" charset="0"/>
                          </a:rPr>
                        </m:ctrlPr>
                      </m:sSupPr>
                      <m:e>
                        <m:r>
                          <m:rPr>
                            <m:sty m:val="p"/>
                          </m:rPr>
                          <a:rPr lang="fr-FR" b="0" i="0" smtClean="0">
                            <a:latin typeface="Cambria Math" panose="02040503050406030204" pitchFamily="18" charset="0"/>
                          </a:rPr>
                          <m:t>m</m:t>
                        </m:r>
                      </m:e>
                      <m:sup>
                        <m:r>
                          <a:rPr lang="fr-FR" b="0" i="0" smtClean="0">
                            <a:latin typeface="Cambria Math" panose="02040503050406030204" pitchFamily="18" charset="0"/>
                          </a:rPr>
                          <m:t>2</m:t>
                        </m:r>
                      </m:sup>
                    </m:sSup>
                  </m:oMath>
                </a14:m>
                <a:endParaRPr lang="en-US" dirty="0"/>
              </a:p>
              <a:p>
                <a:endParaRPr lang="fr-FR" dirty="0"/>
              </a:p>
            </p:txBody>
          </p:sp>
        </mc:Choice>
        <mc:Fallback xmlns="">
          <p:sp>
            <p:nvSpPr>
              <p:cNvPr id="3" name="Espace réservé du contenu 2">
                <a:extLst>
                  <a:ext uri="{FF2B5EF4-FFF2-40B4-BE49-F238E27FC236}">
                    <a16:creationId xmlns:a16="http://schemas.microsoft.com/office/drawing/2014/main" id="{258DBCD5-63E4-43B6-A58C-E7EBA85076BD}"/>
                  </a:ext>
                </a:extLst>
              </p:cNvPr>
              <p:cNvSpPr>
                <a:spLocks noGrp="1" noRot="1" noChangeAspect="1" noMove="1" noResize="1" noEditPoints="1" noAdjustHandles="1" noChangeArrowheads="1" noChangeShapeType="1" noTextEdit="1"/>
              </p:cNvSpPr>
              <p:nvPr>
                <p:ph idx="1"/>
              </p:nvPr>
            </p:nvSpPr>
            <p:spPr>
              <a:blipFill>
                <a:blip r:embed="rId2"/>
                <a:stretch>
                  <a:fillRect l="-303" t="-488"/>
                </a:stretch>
              </a:blipFill>
            </p:spPr>
            <p:txBody>
              <a:bodyPr/>
              <a:lstStyle/>
              <a:p>
                <a:r>
                  <a:rPr lang="fr-FR">
                    <a:noFill/>
                  </a:rPr>
                  <a:t> </a:t>
                </a:r>
              </a:p>
            </p:txBody>
          </p:sp>
        </mc:Fallback>
      </mc:AlternateContent>
    </p:spTree>
    <p:extLst>
      <p:ext uri="{BB962C8B-B14F-4D97-AF65-F5344CB8AC3E}">
        <p14:creationId xmlns:p14="http://schemas.microsoft.com/office/powerpoint/2010/main" val="3524648938"/>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D777E4D-F6AA-5640-A7A2-F3D9BE9DC2A6}" vid="{B1957A7B-CB93-6647-A443-8CDACBF99A3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Slide-Template-2024</Template>
  <TotalTime>25</TotalTime>
  <Words>836</Words>
  <Application>Microsoft Office PowerPoint</Application>
  <PresentationFormat>On-screen Show (16:9)</PresentationFormat>
  <Paragraphs>77</Paragraphs>
  <Slides>10</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Lato Black</vt:lpstr>
      <vt:lpstr>Lato Light</vt:lpstr>
      <vt:lpstr>Arial</vt:lpstr>
      <vt:lpstr>Cambria Math</vt:lpstr>
      <vt:lpstr>Lato</vt:lpstr>
      <vt:lpstr>Wingdings</vt:lpstr>
      <vt:lpstr>comsol-slide-template-NEW</vt:lpstr>
      <vt:lpstr>Cooling of a Nickel Cylindrical Rod with Nucleate Boiling of Water</vt:lpstr>
      <vt:lpstr>Background</vt:lpstr>
      <vt:lpstr>Motivation</vt:lpstr>
      <vt:lpstr>Model Definition</vt:lpstr>
      <vt:lpstr>Implementation</vt:lpstr>
      <vt:lpstr>Implementation</vt:lpstr>
      <vt:lpstr>Results</vt:lpstr>
      <vt:lpstr>Results</vt:lpstr>
      <vt:lpstr>Results</vt:lpstr>
      <vt:lpstr>Other Features where Nucleate Boiling Heat Flux is Available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Cooling of a Nickel Cylindrical Rod with Nucleate Boiling of Water</dc:title>
  <dc:creator>Sébastien Denis</dc:creator>
  <cp:lastModifiedBy>Sébastien Denis</cp:lastModifiedBy>
  <cp:revision>7</cp:revision>
  <dcterms:created xsi:type="dcterms:W3CDTF">2025-02-20T14:00:51Z</dcterms:created>
  <dcterms:modified xsi:type="dcterms:W3CDTF">2025-02-20T14:26:09Z</dcterms:modified>
</cp:coreProperties>
</file>