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771" r:id="rId1"/>
  </p:sldMasterIdLst>
  <p:notesMasterIdLst>
    <p:notesMasterId r:id="rId9"/>
  </p:notesMasterIdLst>
  <p:sldIdLst>
    <p:sldId id="292" r:id="rId2"/>
    <p:sldId id="262" r:id="rId3"/>
    <p:sldId id="263" r:id="rId4"/>
    <p:sldId id="293" r:id="rId5"/>
    <p:sldId id="295" r:id="rId6"/>
    <p:sldId id="290" r:id="rId7"/>
    <p:sldId id="291" r:id="rId8"/>
  </p:sldIdLst>
  <p:sldSz cx="9144000" cy="5143500" type="screen16x9"/>
  <p:notesSz cx="6858000" cy="9144000"/>
  <p:embeddedFontLst>
    <p:embeddedFont>
      <p:font typeface="Calibri" panose="020F0502020204030204" pitchFamily="34" charset="0"/>
      <p:regular r:id="rId10"/>
      <p:bold r:id="rId11"/>
      <p:italic r:id="rId12"/>
      <p:boldItalic r:id="rId13"/>
    </p:embeddedFont>
    <p:embeddedFont>
      <p:font typeface="Calibri Light" panose="020F0302020204030204" pitchFamily="34" charset="0"/>
      <p:regular r:id="rId14"/>
      <p:italic r:id="rId15"/>
    </p:embeddedFont>
    <p:embeddedFont>
      <p:font typeface="Lato" panose="020F0502020204030203" pitchFamily="34" charset="0"/>
      <p:regular r:id="rId16"/>
      <p:bold r:id="rId17"/>
      <p:italic r:id="rId18"/>
      <p:boldItalic r:id="rId19"/>
    </p:embeddedFont>
    <p:embeddedFont>
      <p:font typeface="Lato Black" panose="020F0A02020204030203" pitchFamily="34" charset="0"/>
      <p:bold r:id="rId20"/>
      <p:italic r:id="rId21"/>
      <p:boldItalic r:id="rId22"/>
    </p:embeddedFont>
    <p:embeddedFont>
      <p:font typeface="Lato Light" panose="020F0302020204030203" pitchFamily="34"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2" autoAdjust="0"/>
    <p:restoredTop sz="84205" autoAdjust="0"/>
  </p:normalViewPr>
  <p:slideViewPr>
    <p:cSldViewPr>
      <p:cViewPr>
        <p:scale>
          <a:sx n="125" d="100"/>
          <a:sy n="125" d="100"/>
        </p:scale>
        <p:origin x="654" y="1020"/>
      </p:cViewPr>
      <p:guideLst>
        <p:guide orient="horz" pos="1620"/>
        <p:guide pos="2880"/>
      </p:guideLst>
    </p:cSldViewPr>
  </p:slideViewPr>
  <p:outlineViewPr>
    <p:cViewPr>
      <p:scale>
        <a:sx n="33" d="100"/>
        <a:sy n="33" d="100"/>
      </p:scale>
      <p:origin x="0" y="-1998"/>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font" Target="fonts/font15.fnt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font" Target="fonts/font14.fntdata"/><Relationship Id="rId28"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2/17/2025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523240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3655517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6</a:t>
            </a:fld>
            <a:endParaRPr lang="en-US"/>
          </a:p>
        </p:txBody>
      </p:sp>
    </p:spTree>
    <p:extLst>
      <p:ext uri="{BB962C8B-B14F-4D97-AF65-F5344CB8AC3E}">
        <p14:creationId xmlns:p14="http://schemas.microsoft.com/office/powerpoint/2010/main" val="2585690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7</a:t>
            </a:fld>
            <a:endParaRPr lang="en-US"/>
          </a:p>
        </p:txBody>
      </p:sp>
    </p:spTree>
    <p:extLst>
      <p:ext uri="{BB962C8B-B14F-4D97-AF65-F5344CB8AC3E}">
        <p14:creationId xmlns:p14="http://schemas.microsoft.com/office/powerpoint/2010/main" val="127303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758298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8935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41202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678453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288439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132726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590550"/>
            <a:ext cx="3733800" cy="1219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42950"/>
            <a:ext cx="2417762" cy="1016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962150"/>
            <a:ext cx="2417762" cy="27432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4074543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96846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646055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708141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454351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713B8294-7D1F-47BC-BF36-78B26E82D58B}"/>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39019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47206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8029344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1705485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670197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62826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17406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476498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9881144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17701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971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1854779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25036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000102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218562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6770206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090656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27561456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83075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1247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02046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3273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7876729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22474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52949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979389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371748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48183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83638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6308556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14678863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2860889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007552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29801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6063255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1994975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2861957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9797100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68128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04837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cSld name="1_Title and Picture with Ca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41588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34493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132643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02007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328275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8"/>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9"/>
          <a:stretch>
            <a:fillRect/>
          </a:stretch>
        </p:blipFill>
        <p:spPr>
          <a:xfrm>
            <a:off x="115778" y="223913"/>
            <a:ext cx="752320" cy="69658"/>
          </a:xfrm>
          <a:prstGeom prst="rect">
            <a:avLst/>
          </a:prstGeom>
        </p:spPr>
      </p:pic>
    </p:spTree>
    <p:extLst>
      <p:ext uri="{BB962C8B-B14F-4D97-AF65-F5344CB8AC3E}">
        <p14:creationId xmlns:p14="http://schemas.microsoft.com/office/powerpoint/2010/main" val="1292825262"/>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827" r:id="rId15"/>
    <p:sldLayoutId id="2147483786" r:id="rId16"/>
    <p:sldLayoutId id="2147483787" r:id="rId17"/>
    <p:sldLayoutId id="2147483788" r:id="rId18"/>
    <p:sldLayoutId id="2147483789" r:id="rId19"/>
    <p:sldLayoutId id="2147483790" r:id="rId20"/>
    <p:sldLayoutId id="2147483791" r:id="rId21"/>
    <p:sldLayoutId id="2147483792" r:id="rId22"/>
    <p:sldLayoutId id="2147483793" r:id="rId23"/>
    <p:sldLayoutId id="2147483794" r:id="rId24"/>
    <p:sldLayoutId id="2147483795" r:id="rId25"/>
    <p:sldLayoutId id="2147483796" r:id="rId26"/>
    <p:sldLayoutId id="2147483797" r:id="rId27"/>
    <p:sldLayoutId id="2147483798" r:id="rId28"/>
    <p:sldLayoutId id="2147483799" r:id="rId29"/>
    <p:sldLayoutId id="2147483800" r:id="rId30"/>
    <p:sldLayoutId id="2147483801" r:id="rId31"/>
    <p:sldLayoutId id="2147483802" r:id="rId32"/>
    <p:sldLayoutId id="2147483803" r:id="rId33"/>
    <p:sldLayoutId id="2147483804" r:id="rId34"/>
    <p:sldLayoutId id="2147483805" r:id="rId35"/>
    <p:sldLayoutId id="2147483806" r:id="rId36"/>
    <p:sldLayoutId id="2147483807" r:id="rId37"/>
    <p:sldLayoutId id="2147483808" r:id="rId38"/>
    <p:sldLayoutId id="2147483809" r:id="rId39"/>
    <p:sldLayoutId id="2147483810" r:id="rId40"/>
    <p:sldLayoutId id="2147483811" r:id="rId41"/>
    <p:sldLayoutId id="2147483812" r:id="rId42"/>
    <p:sldLayoutId id="2147483813" r:id="rId43"/>
    <p:sldLayoutId id="2147483814" r:id="rId44"/>
    <p:sldLayoutId id="2147483815" r:id="rId45"/>
    <p:sldLayoutId id="2147483816" r:id="rId46"/>
    <p:sldLayoutId id="2147483817" r:id="rId47"/>
    <p:sldLayoutId id="2147483818" r:id="rId48"/>
    <p:sldLayoutId id="2147483819" r:id="rId49"/>
    <p:sldLayoutId id="2147483820" r:id="rId50"/>
    <p:sldLayoutId id="2147483821" r:id="rId51"/>
    <p:sldLayoutId id="2147483822" r:id="rId52"/>
    <p:sldLayoutId id="2147483823" r:id="rId53"/>
    <p:sldLayoutId id="2147483824" r:id="rId54"/>
    <p:sldLayoutId id="2147483825" r:id="rId55"/>
    <p:sldLayoutId id="2147483826" r:id="rId5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0"/>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9FDCDC0-8D92-40B5-A709-69771EB75F1B}"/>
              </a:ext>
            </a:extLst>
          </p:cNvPr>
          <p:cNvSpPr>
            <a:spLocks noGrp="1"/>
          </p:cNvSpPr>
          <p:nvPr>
            <p:ph type="title"/>
          </p:nvPr>
        </p:nvSpPr>
        <p:spPr>
          <a:xfrm>
            <a:off x="457200" y="1282700"/>
            <a:ext cx="4724400" cy="2139950"/>
          </a:xfrm>
        </p:spPr>
        <p:txBody>
          <a:bodyPr>
            <a:normAutofit/>
          </a:bodyPr>
          <a:lstStyle/>
          <a:p>
            <a:r>
              <a:rPr lang="en-US" sz="2800" dirty="0"/>
              <a:t>Aperture Shape Optimization for Electroplating of a Printed Circuit Board</a:t>
            </a:r>
            <a:endParaRPr lang="en-SE" sz="2800" dirty="0"/>
          </a:p>
        </p:txBody>
      </p:sp>
      <p:sp>
        <p:nvSpPr>
          <p:cNvPr id="8" name="Text Placeholder 7">
            <a:extLst>
              <a:ext uri="{FF2B5EF4-FFF2-40B4-BE49-F238E27FC236}">
                <a16:creationId xmlns:a16="http://schemas.microsoft.com/office/drawing/2014/main" id="{CCA977E5-1E95-440F-8A92-EB37A97F0DEB}"/>
              </a:ext>
            </a:extLst>
          </p:cNvPr>
          <p:cNvSpPr>
            <a:spLocks noGrp="1"/>
          </p:cNvSpPr>
          <p:nvPr>
            <p:ph type="body" idx="1"/>
          </p:nvPr>
        </p:nvSpPr>
        <p:spPr/>
        <p:txBody>
          <a:bodyPr>
            <a:normAutofit lnSpcReduction="10000"/>
          </a:bodyPr>
          <a:lstStyle/>
          <a:p>
            <a:r>
              <a:rPr lang="sv-SE" dirty="0"/>
              <a:t>COMSOL</a:t>
            </a:r>
            <a:endParaRPr lang="en-SE" dirty="0"/>
          </a:p>
        </p:txBody>
      </p:sp>
      <p:sp>
        <p:nvSpPr>
          <p:cNvPr id="9" name="Text Placeholder 8">
            <a:extLst>
              <a:ext uri="{FF2B5EF4-FFF2-40B4-BE49-F238E27FC236}">
                <a16:creationId xmlns:a16="http://schemas.microsoft.com/office/drawing/2014/main" id="{B5BF050C-3AE2-46D3-B989-8E4DF8627714}"/>
              </a:ext>
            </a:extLst>
          </p:cNvPr>
          <p:cNvSpPr>
            <a:spLocks noGrp="1"/>
          </p:cNvSpPr>
          <p:nvPr>
            <p:ph type="body" idx="10"/>
          </p:nvPr>
        </p:nvSpPr>
        <p:spPr/>
        <p:txBody>
          <a:bodyPr/>
          <a:lstStyle/>
          <a:p>
            <a:endParaRPr lang="en-SE"/>
          </a:p>
        </p:txBody>
      </p:sp>
      <p:sp>
        <p:nvSpPr>
          <p:cNvPr id="10" name="Text Placeholder 9">
            <a:extLst>
              <a:ext uri="{FF2B5EF4-FFF2-40B4-BE49-F238E27FC236}">
                <a16:creationId xmlns:a16="http://schemas.microsoft.com/office/drawing/2014/main" id="{AC4B866A-CBDD-4B97-ADFA-E55DAEF65D97}"/>
              </a:ext>
            </a:extLst>
          </p:cNvPr>
          <p:cNvSpPr>
            <a:spLocks noGrp="1"/>
          </p:cNvSpPr>
          <p:nvPr>
            <p:ph type="body" idx="11"/>
          </p:nvPr>
        </p:nvSpPr>
        <p:spPr/>
        <p:txBody>
          <a:bodyPr>
            <a:normAutofit lnSpcReduction="10000"/>
          </a:bodyPr>
          <a:lstStyle/>
          <a:p>
            <a:endParaRPr lang="en-SE"/>
          </a:p>
        </p:txBody>
      </p:sp>
      <p:sp>
        <p:nvSpPr>
          <p:cNvPr id="11" name="Text Placeholder 10">
            <a:extLst>
              <a:ext uri="{FF2B5EF4-FFF2-40B4-BE49-F238E27FC236}">
                <a16:creationId xmlns:a16="http://schemas.microsoft.com/office/drawing/2014/main" id="{BA25DE74-D5B6-415C-A164-18F648D51D34}"/>
              </a:ext>
            </a:extLst>
          </p:cNvPr>
          <p:cNvSpPr>
            <a:spLocks noGrp="1"/>
          </p:cNvSpPr>
          <p:nvPr>
            <p:ph type="body" idx="12"/>
          </p:nvPr>
        </p:nvSpPr>
        <p:spPr/>
        <p:txBody>
          <a:bodyPr/>
          <a:lstStyle/>
          <a:p>
            <a:endParaRPr lang="en-SE"/>
          </a:p>
        </p:txBody>
      </p:sp>
      <p:sp>
        <p:nvSpPr>
          <p:cNvPr id="12" name="Rectangle 11">
            <a:extLst>
              <a:ext uri="{FF2B5EF4-FFF2-40B4-BE49-F238E27FC236}">
                <a16:creationId xmlns:a16="http://schemas.microsoft.com/office/drawing/2014/main" id="{A2680D8F-22E0-4713-BC3E-86355C9F41EF}"/>
              </a:ext>
            </a:extLst>
          </p:cNvPr>
          <p:cNvSpPr/>
          <p:nvPr/>
        </p:nvSpPr>
        <p:spPr>
          <a:xfrm>
            <a:off x="5334000" y="0"/>
            <a:ext cx="3810000" cy="514350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pic>
        <p:nvPicPr>
          <p:cNvPr id="14" name="Picture 13">
            <a:extLst>
              <a:ext uri="{FF2B5EF4-FFF2-40B4-BE49-F238E27FC236}">
                <a16:creationId xmlns:a16="http://schemas.microsoft.com/office/drawing/2014/main" id="{46CBA08A-4BA0-4733-9E1A-D3AD5CD9CE19}"/>
              </a:ext>
            </a:extLst>
          </p:cNvPr>
          <p:cNvPicPr>
            <a:picLocks noChangeAspect="1"/>
          </p:cNvPicPr>
          <p:nvPr/>
        </p:nvPicPr>
        <p:blipFill>
          <a:blip r:embed="rId2"/>
          <a:stretch>
            <a:fillRect/>
          </a:stretch>
        </p:blipFill>
        <p:spPr>
          <a:xfrm>
            <a:off x="6019800" y="0"/>
            <a:ext cx="2701302" cy="5143500"/>
          </a:xfrm>
          <a:prstGeom prst="rect">
            <a:avLst/>
          </a:prstGeom>
        </p:spPr>
      </p:pic>
    </p:spTree>
    <p:extLst>
      <p:ext uri="{BB962C8B-B14F-4D97-AF65-F5344CB8AC3E}">
        <p14:creationId xmlns:p14="http://schemas.microsoft.com/office/powerpoint/2010/main" val="56474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endParaRPr lang="en-US" noProof="0" dirty="0"/>
          </a:p>
        </p:txBody>
      </p:sp>
      <p:sp>
        <p:nvSpPr>
          <p:cNvPr id="4" name="Content Placeholder 3">
            <a:extLst>
              <a:ext uri="{FF2B5EF4-FFF2-40B4-BE49-F238E27FC236}">
                <a16:creationId xmlns:a16="http://schemas.microsoft.com/office/drawing/2014/main" id="{9CF1C2B2-9BA3-4FEA-9721-0350FD61D15D}"/>
              </a:ext>
            </a:extLst>
          </p:cNvPr>
          <p:cNvSpPr>
            <a:spLocks noGrp="1"/>
          </p:cNvSpPr>
          <p:nvPr>
            <p:ph sz="quarter" idx="11"/>
          </p:nvPr>
        </p:nvSpPr>
        <p:spPr/>
        <p:txBody>
          <a:bodyPr/>
          <a:lstStyle/>
          <a:p>
            <a:r>
              <a:rPr lang="sv-SE" dirty="0"/>
              <a:t> </a:t>
            </a:r>
            <a:endParaRPr lang="en-SE" dirty="0"/>
          </a:p>
        </p:txBody>
      </p:sp>
      <p:sp>
        <p:nvSpPr>
          <p:cNvPr id="3" name="Content Placeholder 2"/>
          <p:cNvSpPr>
            <a:spLocks noGrp="1"/>
          </p:cNvSpPr>
          <p:nvPr>
            <p:ph sz="half" idx="10"/>
          </p:nvPr>
        </p:nvSpPr>
        <p:spPr/>
        <p:txBody>
          <a:bodyPr>
            <a:normAutofit/>
          </a:bodyPr>
          <a:lstStyle/>
          <a:p>
            <a:r>
              <a:rPr lang="en-US" sz="1200" dirty="0"/>
              <a:t>This example simulates electroplating of a printed circuit board (PCB) in 3D using the </a:t>
            </a:r>
            <a:r>
              <a:rPr lang="en-US" sz="1200" i="1" dirty="0"/>
              <a:t>Secondary Current Distribution </a:t>
            </a:r>
            <a:r>
              <a:rPr lang="en-US" sz="1200" dirty="0"/>
              <a:t>and </a:t>
            </a:r>
            <a:r>
              <a:rPr lang="en-US" sz="1200" i="1" dirty="0"/>
              <a:t>Shape Optimization </a:t>
            </a:r>
            <a:r>
              <a:rPr lang="en-US" sz="1200" dirty="0"/>
              <a:t>interfaces</a:t>
            </a:r>
            <a:endParaRPr lang="en-US" sz="1200" i="1" dirty="0"/>
          </a:p>
          <a:p>
            <a:r>
              <a:rPr lang="en-US" sz="1200" dirty="0"/>
              <a:t>An aperture is typically used in the electroplating bath in order to achieve uniform deposition thickness across the PCB</a:t>
            </a:r>
          </a:p>
          <a:p>
            <a:r>
              <a:rPr lang="en-US" sz="1200" dirty="0"/>
              <a:t>The size and aspect ratio of the aperture is optimized using the </a:t>
            </a:r>
            <a:r>
              <a:rPr lang="en-US" sz="1200" i="1" dirty="0"/>
              <a:t>Shape Optimization </a:t>
            </a:r>
            <a:r>
              <a:rPr lang="en-US" sz="1200" dirty="0"/>
              <a:t>interface</a:t>
            </a:r>
          </a:p>
          <a:p>
            <a:r>
              <a:rPr lang="en-US" sz="1200" dirty="0"/>
              <a:t>Due to mirror symmetry, only one-forth of the actual geometry is used</a:t>
            </a:r>
          </a:p>
          <a:p>
            <a:r>
              <a:rPr lang="en-US" sz="1200" dirty="0"/>
              <a:t>The model demonstrates the change in size and shape of the aperture in order to achieve uniform deposition thickness across the PCB</a:t>
            </a:r>
          </a:p>
        </p:txBody>
      </p:sp>
      <p:pic>
        <p:nvPicPr>
          <p:cNvPr id="7" name="Picture 6">
            <a:extLst>
              <a:ext uri="{FF2B5EF4-FFF2-40B4-BE49-F238E27FC236}">
                <a16:creationId xmlns:a16="http://schemas.microsoft.com/office/drawing/2014/main" id="{DE1904C0-F3AC-445E-98AA-BE97B52F725C}"/>
              </a:ext>
            </a:extLst>
          </p:cNvPr>
          <p:cNvPicPr>
            <a:picLocks noChangeAspect="1"/>
          </p:cNvPicPr>
          <p:nvPr/>
        </p:nvPicPr>
        <p:blipFill rotWithShape="1">
          <a:blip r:embed="rId3"/>
          <a:srcRect l="29687" r="29687"/>
          <a:stretch/>
        </p:blipFill>
        <p:spPr>
          <a:xfrm>
            <a:off x="6172200" y="769256"/>
            <a:ext cx="2971800" cy="4114801"/>
          </a:xfrm>
          <a:prstGeom prst="rect">
            <a:avLst/>
          </a:prstGeom>
        </p:spPr>
      </p:pic>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4D3E056E-7444-436F-AA3C-8DB3CA0B0988}"/>
              </a:ext>
            </a:extLst>
          </p:cNvPr>
          <p:cNvPicPr>
            <a:picLocks noChangeAspect="1"/>
          </p:cNvPicPr>
          <p:nvPr/>
        </p:nvPicPr>
        <p:blipFill rotWithShape="1">
          <a:blip r:embed="rId3"/>
          <a:srcRect l="15833" t="8889" r="33333" b="3704"/>
          <a:stretch/>
        </p:blipFill>
        <p:spPr>
          <a:xfrm>
            <a:off x="3505200" y="362852"/>
            <a:ext cx="4409985" cy="4265395"/>
          </a:xfrm>
          <a:prstGeom prst="rect">
            <a:avLst/>
          </a:prstGeom>
        </p:spPr>
      </p:pic>
      <p:sp>
        <p:nvSpPr>
          <p:cNvPr id="2" name="Title 1"/>
          <p:cNvSpPr>
            <a:spLocks noGrp="1"/>
          </p:cNvSpPr>
          <p:nvPr>
            <p:ph type="title"/>
          </p:nvPr>
        </p:nvSpPr>
        <p:spPr/>
        <p:txBody>
          <a:bodyPr/>
          <a:lstStyle/>
          <a:p>
            <a:r>
              <a:rPr lang="en-US" noProof="0" dirty="0"/>
              <a:t>Model Geometry </a:t>
            </a:r>
          </a:p>
        </p:txBody>
      </p:sp>
      <p:sp>
        <p:nvSpPr>
          <p:cNvPr id="4" name="Text Placeholder 3">
            <a:extLst>
              <a:ext uri="{FF2B5EF4-FFF2-40B4-BE49-F238E27FC236}">
                <a16:creationId xmlns:a16="http://schemas.microsoft.com/office/drawing/2014/main" id="{9A6AB90B-DDD2-4510-8562-818900DEDFE5}"/>
              </a:ext>
            </a:extLst>
          </p:cNvPr>
          <p:cNvSpPr>
            <a:spLocks noGrp="1"/>
          </p:cNvSpPr>
          <p:nvPr>
            <p:ph type="body" sz="quarter" idx="10"/>
          </p:nvPr>
        </p:nvSpPr>
        <p:spPr/>
        <p:txBody>
          <a:bodyPr>
            <a:normAutofit fontScale="92500"/>
          </a:bodyPr>
          <a:lstStyle/>
          <a:p>
            <a:r>
              <a:rPr lang="en-US" dirty="0"/>
              <a:t>Geometry of the electroplating bath using one-fourth mirror symmetry</a:t>
            </a:r>
          </a:p>
        </p:txBody>
      </p:sp>
      <p:sp>
        <p:nvSpPr>
          <p:cNvPr id="20" name="TextBox 19">
            <a:extLst>
              <a:ext uri="{FF2B5EF4-FFF2-40B4-BE49-F238E27FC236}">
                <a16:creationId xmlns:a16="http://schemas.microsoft.com/office/drawing/2014/main" id="{9D5F0968-191E-4458-BA4F-E26597DD340B}"/>
              </a:ext>
            </a:extLst>
          </p:cNvPr>
          <p:cNvSpPr txBox="1"/>
          <p:nvPr/>
        </p:nvSpPr>
        <p:spPr>
          <a:xfrm>
            <a:off x="2057400" y="4019550"/>
            <a:ext cx="1082348" cy="276999"/>
          </a:xfrm>
          <a:prstGeom prst="rect">
            <a:avLst/>
          </a:prstGeom>
          <a:noFill/>
        </p:spPr>
        <p:txBody>
          <a:bodyPr wrap="none" rtlCol="0">
            <a:spAutoFit/>
          </a:bodyPr>
          <a:lstStyle/>
          <a:p>
            <a:r>
              <a:rPr lang="en-US" sz="1200" dirty="0">
                <a:latin typeface="Lato Light" panose="020F0302020204030203" pitchFamily="34" charset="0"/>
              </a:rPr>
              <a:t>PCB Cathode</a:t>
            </a:r>
          </a:p>
        </p:txBody>
      </p:sp>
      <p:sp>
        <p:nvSpPr>
          <p:cNvPr id="28" name="TextBox 27">
            <a:extLst>
              <a:ext uri="{FF2B5EF4-FFF2-40B4-BE49-F238E27FC236}">
                <a16:creationId xmlns:a16="http://schemas.microsoft.com/office/drawing/2014/main" id="{893D2989-30BD-496B-98F9-7043B471287A}"/>
              </a:ext>
            </a:extLst>
          </p:cNvPr>
          <p:cNvSpPr txBox="1"/>
          <p:nvPr/>
        </p:nvSpPr>
        <p:spPr>
          <a:xfrm>
            <a:off x="8269557" y="4019550"/>
            <a:ext cx="813043" cy="276999"/>
          </a:xfrm>
          <a:prstGeom prst="rect">
            <a:avLst/>
          </a:prstGeom>
          <a:noFill/>
        </p:spPr>
        <p:txBody>
          <a:bodyPr wrap="none" rtlCol="0">
            <a:spAutoFit/>
          </a:bodyPr>
          <a:lstStyle/>
          <a:p>
            <a:r>
              <a:rPr lang="en-US" sz="1200" dirty="0">
                <a:latin typeface="Lato Light" panose="020F0302020204030203" pitchFamily="34" charset="0"/>
              </a:rPr>
              <a:t>Aperture </a:t>
            </a:r>
          </a:p>
        </p:txBody>
      </p:sp>
      <p:sp>
        <p:nvSpPr>
          <p:cNvPr id="16" name="TextBox 15">
            <a:extLst>
              <a:ext uri="{FF2B5EF4-FFF2-40B4-BE49-F238E27FC236}">
                <a16:creationId xmlns:a16="http://schemas.microsoft.com/office/drawing/2014/main" id="{98921CBF-6F3A-45DE-A0E6-8A6DAABF21D6}"/>
              </a:ext>
            </a:extLst>
          </p:cNvPr>
          <p:cNvSpPr txBox="1"/>
          <p:nvPr/>
        </p:nvSpPr>
        <p:spPr>
          <a:xfrm>
            <a:off x="8358524" y="2350224"/>
            <a:ext cx="635110" cy="276999"/>
          </a:xfrm>
          <a:prstGeom prst="rect">
            <a:avLst/>
          </a:prstGeom>
          <a:noFill/>
        </p:spPr>
        <p:txBody>
          <a:bodyPr wrap="square" rtlCol="0">
            <a:spAutoFit/>
          </a:bodyPr>
          <a:lstStyle/>
          <a:p>
            <a:r>
              <a:rPr lang="en-US" sz="1200" dirty="0">
                <a:latin typeface="Lato Light" panose="020F0302020204030203" pitchFamily="34" charset="0"/>
              </a:rPr>
              <a:t>Anode </a:t>
            </a:r>
          </a:p>
        </p:txBody>
      </p:sp>
      <p:sp>
        <p:nvSpPr>
          <p:cNvPr id="25" name="TextBox 24">
            <a:extLst>
              <a:ext uri="{FF2B5EF4-FFF2-40B4-BE49-F238E27FC236}">
                <a16:creationId xmlns:a16="http://schemas.microsoft.com/office/drawing/2014/main" id="{786805B9-25B9-4DF7-8199-D9A3C7E62393}"/>
              </a:ext>
            </a:extLst>
          </p:cNvPr>
          <p:cNvSpPr txBox="1"/>
          <p:nvPr/>
        </p:nvSpPr>
        <p:spPr>
          <a:xfrm>
            <a:off x="2156786" y="2350223"/>
            <a:ext cx="883575" cy="276999"/>
          </a:xfrm>
          <a:prstGeom prst="rect">
            <a:avLst/>
          </a:prstGeom>
          <a:noFill/>
        </p:spPr>
        <p:txBody>
          <a:bodyPr wrap="none" rtlCol="0">
            <a:spAutoFit/>
          </a:bodyPr>
          <a:lstStyle/>
          <a:p>
            <a:r>
              <a:rPr lang="en-US" sz="1200" dirty="0">
                <a:latin typeface="Lato Light" panose="020F0302020204030203" pitchFamily="34" charset="0"/>
              </a:rPr>
              <a:t>Symmetry </a:t>
            </a:r>
          </a:p>
        </p:txBody>
      </p:sp>
      <p:cxnSp>
        <p:nvCxnSpPr>
          <p:cNvPr id="30" name="Straight Connector 29">
            <a:extLst>
              <a:ext uri="{FF2B5EF4-FFF2-40B4-BE49-F238E27FC236}">
                <a16:creationId xmlns:a16="http://schemas.microsoft.com/office/drawing/2014/main" id="{83FA2E45-E6B1-43FB-AF2B-75C239187FD1}"/>
              </a:ext>
            </a:extLst>
          </p:cNvPr>
          <p:cNvCxnSpPr>
            <a:stCxn id="28" idx="1"/>
          </p:cNvCxnSpPr>
          <p:nvPr/>
        </p:nvCxnSpPr>
        <p:spPr>
          <a:xfrm flipH="1" flipV="1">
            <a:off x="5659622" y="4158049"/>
            <a:ext cx="2609935"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7E80728-4402-4B37-9F53-02F46A5F7AF8}"/>
              </a:ext>
            </a:extLst>
          </p:cNvPr>
          <p:cNvCxnSpPr>
            <a:stCxn id="20" idx="3"/>
          </p:cNvCxnSpPr>
          <p:nvPr/>
        </p:nvCxnSpPr>
        <p:spPr>
          <a:xfrm flipV="1">
            <a:off x="3139748" y="4158049"/>
            <a:ext cx="2118052"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946260B-3D07-4955-A09C-2DACC68C3857}"/>
              </a:ext>
            </a:extLst>
          </p:cNvPr>
          <p:cNvCxnSpPr>
            <a:stCxn id="16" idx="1"/>
          </p:cNvCxnSpPr>
          <p:nvPr/>
        </p:nvCxnSpPr>
        <p:spPr>
          <a:xfrm flipH="1">
            <a:off x="7391400" y="2488724"/>
            <a:ext cx="967124" cy="68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7B8660D8-39BB-4E1F-85CC-79D2A2D3DAB6}"/>
              </a:ext>
            </a:extLst>
          </p:cNvPr>
          <p:cNvCxnSpPr>
            <a:cxnSpLocks/>
            <a:stCxn id="25" idx="3"/>
            <a:endCxn id="46" idx="0"/>
          </p:cNvCxnSpPr>
          <p:nvPr/>
        </p:nvCxnSpPr>
        <p:spPr>
          <a:xfrm>
            <a:off x="3040361" y="2488723"/>
            <a:ext cx="3131839" cy="894329"/>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7B3869D4-4ACC-4A7F-9AC8-11B013B031FD}"/>
              </a:ext>
            </a:extLst>
          </p:cNvPr>
          <p:cNvSpPr/>
          <p:nvPr/>
        </p:nvSpPr>
        <p:spPr>
          <a:xfrm>
            <a:off x="6019800" y="3383052"/>
            <a:ext cx="3048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cxnSp>
        <p:nvCxnSpPr>
          <p:cNvPr id="51" name="Straight Connector 50">
            <a:extLst>
              <a:ext uri="{FF2B5EF4-FFF2-40B4-BE49-F238E27FC236}">
                <a16:creationId xmlns:a16="http://schemas.microsoft.com/office/drawing/2014/main" id="{B073EE01-61FB-49EA-B260-087D93D6251C}"/>
              </a:ext>
            </a:extLst>
          </p:cNvPr>
          <p:cNvCxnSpPr>
            <a:cxnSpLocks/>
          </p:cNvCxnSpPr>
          <p:nvPr/>
        </p:nvCxnSpPr>
        <p:spPr>
          <a:xfrm>
            <a:off x="3040361" y="2432138"/>
            <a:ext cx="313183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5323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1C3A892-BDAA-40A0-B0C5-FC6BF9F89F60}"/>
              </a:ext>
            </a:extLst>
          </p:cNvPr>
          <p:cNvSpPr>
            <a:spLocks noGrp="1"/>
          </p:cNvSpPr>
          <p:nvPr>
            <p:ph sz="quarter" idx="17"/>
          </p:nvPr>
        </p:nvSpPr>
        <p:spPr/>
        <p:txBody>
          <a:bodyPr/>
          <a:lstStyle/>
          <a:p>
            <a:endParaRPr lang="en-SE"/>
          </a:p>
        </p:txBody>
      </p:sp>
      <p:sp>
        <p:nvSpPr>
          <p:cNvPr id="2" name="Title 1"/>
          <p:cNvSpPr>
            <a:spLocks noGrp="1"/>
          </p:cNvSpPr>
          <p:nvPr>
            <p:ph type="title"/>
          </p:nvPr>
        </p:nvSpPr>
        <p:spPr/>
        <p:txBody>
          <a:bodyPr>
            <a:normAutofit/>
          </a:bodyPr>
          <a:lstStyle/>
          <a:p>
            <a:r>
              <a:rPr lang="en-US" sz="2000" dirty="0"/>
              <a:t>Electrochemistry </a:t>
            </a:r>
            <a:endParaRPr lang="en-US" sz="2000" noProof="0" dirty="0"/>
          </a:p>
        </p:txBody>
      </p:sp>
      <p:sp>
        <p:nvSpPr>
          <p:cNvPr id="3" name="Content Placeholder 2"/>
          <p:cNvSpPr>
            <a:spLocks noGrp="1"/>
          </p:cNvSpPr>
          <p:nvPr>
            <p:ph sz="half" idx="10"/>
          </p:nvPr>
        </p:nvSpPr>
        <p:spPr/>
        <p:txBody>
          <a:bodyPr>
            <a:noAutofit/>
          </a:bodyPr>
          <a:lstStyle/>
          <a:p>
            <a:pPr marL="285750" indent="-285750">
              <a:spcBef>
                <a:spcPts val="400"/>
              </a:spcBef>
              <a:buFont typeface="Wingdings" panose="05000000000000000000" pitchFamily="2" charset="2"/>
              <a:buChar char="§"/>
            </a:pPr>
            <a:r>
              <a:rPr lang="en-IN" sz="1050" dirty="0">
                <a:cs typeface="Calibri Light" panose="020F0302020204030204" pitchFamily="34" charset="0"/>
              </a:rPr>
              <a:t>The </a:t>
            </a:r>
            <a:r>
              <a:rPr lang="en-IN" sz="1050" i="1" dirty="0">
                <a:cs typeface="Calibri Light" panose="020F0302020204030204" pitchFamily="34" charset="0"/>
              </a:rPr>
              <a:t>Secondary Current Distribution </a:t>
            </a:r>
            <a:r>
              <a:rPr lang="en-IN" sz="1050" dirty="0">
                <a:cs typeface="Calibri Light" panose="020F0302020204030204" pitchFamily="34" charset="0"/>
              </a:rPr>
              <a:t>interface is used to solve for charge transport in the electroplating bath</a:t>
            </a:r>
          </a:p>
          <a:p>
            <a:pPr marL="285750" indent="-285750">
              <a:spcBef>
                <a:spcPts val="400"/>
              </a:spcBef>
              <a:buFont typeface="Wingdings" panose="05000000000000000000" pitchFamily="2" charset="2"/>
              <a:buChar char="§"/>
            </a:pPr>
            <a:r>
              <a:rPr lang="en-US" sz="1050" i="1" dirty="0">
                <a:cs typeface="Calibri Light" panose="020F0302020204030204" pitchFamily="34" charset="0"/>
              </a:rPr>
              <a:t>Butler-Volmer</a:t>
            </a:r>
            <a:r>
              <a:rPr lang="en-US" sz="1050" dirty="0">
                <a:cs typeface="Calibri Light" panose="020F0302020204030204" pitchFamily="34" charset="0"/>
              </a:rPr>
              <a:t> electrode kinetics is used to model copper dissolution and deposition at the anode and cathode, respectively</a:t>
            </a:r>
            <a:endParaRPr lang="en-IN" sz="1050" dirty="0">
              <a:cs typeface="Calibri Light" panose="020F0302020204030204" pitchFamily="34" charset="0"/>
            </a:endParaRPr>
          </a:p>
          <a:p>
            <a:pPr marL="285750" indent="-285750">
              <a:spcBef>
                <a:spcPts val="400"/>
              </a:spcBef>
              <a:buFont typeface="Wingdings" panose="05000000000000000000" pitchFamily="2" charset="2"/>
              <a:buChar char="§"/>
            </a:pPr>
            <a:r>
              <a:rPr lang="en-US" sz="1050" dirty="0">
                <a:cs typeface="Calibri Light" panose="020F0302020204030204" pitchFamily="34" charset="0"/>
              </a:rPr>
              <a:t>A </a:t>
            </a:r>
            <a:r>
              <a:rPr lang="en-US" sz="1050" i="1" dirty="0">
                <a:cs typeface="Calibri Light" panose="020F0302020204030204" pitchFamily="34" charset="0"/>
              </a:rPr>
              <a:t>Total Current </a:t>
            </a:r>
            <a:r>
              <a:rPr lang="en-US" sz="1050" dirty="0">
                <a:cs typeface="Calibri Light" panose="020F0302020204030204" pitchFamily="34" charset="0"/>
              </a:rPr>
              <a:t>boundary condition is used at the Cathode whereas the anode is grounded</a:t>
            </a:r>
          </a:p>
          <a:p>
            <a:pPr marL="285750" indent="-285750">
              <a:spcBef>
                <a:spcPts val="400"/>
              </a:spcBef>
              <a:buFont typeface="Wingdings" panose="05000000000000000000" pitchFamily="2" charset="2"/>
              <a:buChar char="§"/>
            </a:pPr>
            <a:r>
              <a:rPr lang="en-US" sz="1050" dirty="0">
                <a:cs typeface="Calibri Light" panose="020F0302020204030204" pitchFamily="34" charset="0"/>
              </a:rPr>
              <a:t>The </a:t>
            </a:r>
            <a:r>
              <a:rPr lang="en-US" sz="1050" i="1" dirty="0">
                <a:cs typeface="Calibri Light" panose="020F0302020204030204" pitchFamily="34" charset="0"/>
              </a:rPr>
              <a:t>Thin Electrolyte Layer </a:t>
            </a:r>
            <a:r>
              <a:rPr lang="en-US" sz="1050" dirty="0">
                <a:cs typeface="Calibri Light" panose="020F0302020204030204" pitchFamily="34" charset="0"/>
              </a:rPr>
              <a:t>feature is  used at the aperture screen</a:t>
            </a:r>
          </a:p>
          <a:p>
            <a:pPr marL="285750" indent="-285750">
              <a:spcBef>
                <a:spcPts val="400"/>
              </a:spcBef>
              <a:buFont typeface="Wingdings" panose="05000000000000000000" pitchFamily="2" charset="2"/>
              <a:buChar char="§"/>
            </a:pPr>
            <a:r>
              <a:rPr lang="en-US" sz="1050" dirty="0">
                <a:cs typeface="Calibri Light" panose="020F0302020204030204" pitchFamily="34" charset="0"/>
              </a:rPr>
              <a:t>The </a:t>
            </a:r>
            <a:r>
              <a:rPr lang="en-US" sz="1050" i="1" dirty="0">
                <a:cs typeface="Calibri Light" panose="020F0302020204030204" pitchFamily="34" charset="0"/>
              </a:rPr>
              <a:t>Symmetry</a:t>
            </a:r>
            <a:r>
              <a:rPr lang="en-US" sz="1050" dirty="0">
                <a:cs typeface="Calibri Light" panose="020F0302020204030204" pitchFamily="34" charset="0"/>
              </a:rPr>
              <a:t> feature is set at the highlighted boundaries </a:t>
            </a:r>
            <a:endParaRPr lang="en-IN" sz="1050" dirty="0">
              <a:cs typeface="Calibri Light" panose="020F0302020204030204" pitchFamily="34" charset="0"/>
            </a:endParaRPr>
          </a:p>
        </p:txBody>
      </p:sp>
      <p:pic>
        <p:nvPicPr>
          <p:cNvPr id="11" name="Picture 10">
            <a:extLst>
              <a:ext uri="{FF2B5EF4-FFF2-40B4-BE49-F238E27FC236}">
                <a16:creationId xmlns:a16="http://schemas.microsoft.com/office/drawing/2014/main" id="{5734D3E3-3C6C-417C-AA73-F1A1F50FA2F0}"/>
              </a:ext>
            </a:extLst>
          </p:cNvPr>
          <p:cNvPicPr>
            <a:picLocks noChangeAspect="1"/>
          </p:cNvPicPr>
          <p:nvPr/>
        </p:nvPicPr>
        <p:blipFill>
          <a:blip r:embed="rId3"/>
          <a:stretch>
            <a:fillRect/>
          </a:stretch>
        </p:blipFill>
        <p:spPr>
          <a:xfrm>
            <a:off x="3271058" y="436766"/>
            <a:ext cx="9144000" cy="5143500"/>
          </a:xfrm>
          <a:prstGeom prst="rect">
            <a:avLst/>
          </a:prstGeom>
        </p:spPr>
      </p:pic>
    </p:spTree>
    <p:extLst>
      <p:ext uri="{BB962C8B-B14F-4D97-AF65-F5344CB8AC3E}">
        <p14:creationId xmlns:p14="http://schemas.microsoft.com/office/powerpoint/2010/main" val="3969997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1E825D8F-6FBD-4A35-987B-4AB636B20E3A}"/>
              </a:ext>
            </a:extLst>
          </p:cNvPr>
          <p:cNvSpPr>
            <a:spLocks noGrp="1"/>
          </p:cNvSpPr>
          <p:nvPr>
            <p:ph sz="quarter" idx="17"/>
          </p:nvPr>
        </p:nvSpPr>
        <p:spPr/>
        <p:txBody>
          <a:bodyPr/>
          <a:lstStyle/>
          <a:p>
            <a:endParaRPr lang="en-SE"/>
          </a:p>
        </p:txBody>
      </p:sp>
      <p:sp>
        <p:nvSpPr>
          <p:cNvPr id="4" name="Title 3">
            <a:extLst>
              <a:ext uri="{FF2B5EF4-FFF2-40B4-BE49-F238E27FC236}">
                <a16:creationId xmlns:a16="http://schemas.microsoft.com/office/drawing/2014/main" id="{47A7C497-E4FE-493F-825B-8306CB680513}"/>
              </a:ext>
            </a:extLst>
          </p:cNvPr>
          <p:cNvSpPr>
            <a:spLocks noGrp="1"/>
          </p:cNvSpPr>
          <p:nvPr>
            <p:ph type="title"/>
          </p:nvPr>
        </p:nvSpPr>
        <p:spPr/>
        <p:txBody>
          <a:bodyPr/>
          <a:lstStyle/>
          <a:p>
            <a:r>
              <a:rPr lang="en-US" dirty="0"/>
              <a:t>Shape Optimization </a:t>
            </a:r>
            <a:endParaRPr lang="en-SE" dirty="0"/>
          </a:p>
        </p:txBody>
      </p:sp>
      <p:sp>
        <p:nvSpPr>
          <p:cNvPr id="5" name="Content Placeholder 4">
            <a:extLst>
              <a:ext uri="{FF2B5EF4-FFF2-40B4-BE49-F238E27FC236}">
                <a16:creationId xmlns:a16="http://schemas.microsoft.com/office/drawing/2014/main" id="{ECBF33A9-85B0-4B26-8D90-8A39E653916C}"/>
              </a:ext>
            </a:extLst>
          </p:cNvPr>
          <p:cNvSpPr>
            <a:spLocks noGrp="1"/>
          </p:cNvSpPr>
          <p:nvPr>
            <p:ph sz="half" idx="10"/>
          </p:nvPr>
        </p:nvSpPr>
        <p:spPr/>
        <p:txBody>
          <a:bodyPr>
            <a:normAutofit fontScale="85000" lnSpcReduction="20000"/>
          </a:bodyPr>
          <a:lstStyle/>
          <a:p>
            <a:pPr marL="285750" indent="-285750">
              <a:lnSpc>
                <a:spcPct val="120000"/>
              </a:lnSpc>
              <a:spcBef>
                <a:spcPts val="400"/>
              </a:spcBef>
              <a:buFont typeface="Wingdings" panose="05000000000000000000" pitchFamily="2" charset="2"/>
              <a:buChar char="§"/>
            </a:pPr>
            <a:r>
              <a:rPr lang="en-IN" dirty="0">
                <a:cs typeface="Calibri Light" panose="020F0302020204030204" pitchFamily="34" charset="0"/>
              </a:rPr>
              <a:t>The </a:t>
            </a:r>
            <a:r>
              <a:rPr lang="en-IN" i="1" dirty="0">
                <a:cs typeface="Calibri Light" panose="020F0302020204030204" pitchFamily="34" charset="0"/>
              </a:rPr>
              <a:t>Shape Optimization</a:t>
            </a:r>
            <a:r>
              <a:rPr lang="en-IN" dirty="0">
                <a:cs typeface="Calibri Light" panose="020F0302020204030204" pitchFamily="34" charset="0"/>
              </a:rPr>
              <a:t> is solved over a narrow domain next to the aperture, as highlighted</a:t>
            </a:r>
          </a:p>
          <a:p>
            <a:pPr marL="285750" indent="-285750">
              <a:lnSpc>
                <a:spcPct val="120000"/>
              </a:lnSpc>
              <a:spcBef>
                <a:spcPts val="400"/>
              </a:spcBef>
              <a:buFont typeface="Wingdings" panose="05000000000000000000" pitchFamily="2" charset="2"/>
              <a:buChar char="§"/>
            </a:pPr>
            <a:r>
              <a:rPr lang="en-US" dirty="0"/>
              <a:t>The </a:t>
            </a:r>
            <a:r>
              <a:rPr lang="en-US" i="1" dirty="0"/>
              <a:t>Transformation</a:t>
            </a:r>
            <a:r>
              <a:rPr lang="en-US" dirty="0"/>
              <a:t> feature used at the aperture is set to allow anisotropic scaling in x- and y- directions </a:t>
            </a:r>
            <a:endParaRPr lang="en-IN" dirty="0">
              <a:cs typeface="Calibri Light" panose="020F0302020204030204" pitchFamily="34" charset="0"/>
            </a:endParaRPr>
          </a:p>
          <a:p>
            <a:pPr marL="285750" indent="-285750">
              <a:lnSpc>
                <a:spcPct val="120000"/>
              </a:lnSpc>
              <a:spcBef>
                <a:spcPts val="400"/>
              </a:spcBef>
              <a:buFont typeface="Wingdings" panose="05000000000000000000" pitchFamily="2" charset="2"/>
              <a:buChar char="§"/>
            </a:pPr>
            <a:r>
              <a:rPr lang="en-US" dirty="0">
                <a:cs typeface="Calibri Light" panose="020F0302020204030204" pitchFamily="34" charset="0"/>
              </a:rPr>
              <a:t>The objective function is set using </a:t>
            </a:r>
            <a:r>
              <a:rPr lang="en-US" i="1" dirty="0">
                <a:cs typeface="Calibri Light" panose="020F0302020204030204" pitchFamily="34" charset="0"/>
              </a:rPr>
              <a:t>P-norm</a:t>
            </a:r>
            <a:r>
              <a:rPr lang="en-US" dirty="0">
                <a:cs typeface="Calibri Light" panose="020F0302020204030204" pitchFamily="34" charset="0"/>
              </a:rPr>
              <a:t> feature which is defined in terms of normalized current density over the  PCB cathode boundaries</a:t>
            </a:r>
          </a:p>
        </p:txBody>
      </p:sp>
      <p:pic>
        <p:nvPicPr>
          <p:cNvPr id="10" name="Picture 9">
            <a:extLst>
              <a:ext uri="{FF2B5EF4-FFF2-40B4-BE49-F238E27FC236}">
                <a16:creationId xmlns:a16="http://schemas.microsoft.com/office/drawing/2014/main" id="{36A8BDAA-4155-4B62-B4C8-018D926AC007}"/>
              </a:ext>
            </a:extLst>
          </p:cNvPr>
          <p:cNvPicPr>
            <a:picLocks noChangeAspect="1"/>
          </p:cNvPicPr>
          <p:nvPr/>
        </p:nvPicPr>
        <p:blipFill>
          <a:blip r:embed="rId2"/>
          <a:stretch>
            <a:fillRect/>
          </a:stretch>
        </p:blipFill>
        <p:spPr>
          <a:xfrm>
            <a:off x="3271058" y="436766"/>
            <a:ext cx="9144000" cy="5143500"/>
          </a:xfrm>
          <a:prstGeom prst="rect">
            <a:avLst/>
          </a:prstGeom>
        </p:spPr>
      </p:pic>
    </p:spTree>
    <p:extLst>
      <p:ext uri="{BB962C8B-B14F-4D97-AF65-F5344CB8AC3E}">
        <p14:creationId xmlns:p14="http://schemas.microsoft.com/office/powerpoint/2010/main" val="1731362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Thickness and Aperture Shape</a:t>
            </a:r>
            <a:endParaRPr lang="en-US" noProof="0" dirty="0"/>
          </a:p>
        </p:txBody>
      </p:sp>
      <p:sp>
        <p:nvSpPr>
          <p:cNvPr id="3" name="Content Placeholder 2"/>
          <p:cNvSpPr>
            <a:spLocks noGrp="1"/>
          </p:cNvSpPr>
          <p:nvPr>
            <p:ph idx="1"/>
          </p:nvPr>
        </p:nvSpPr>
        <p:spPr>
          <a:xfrm>
            <a:off x="457200" y="1333500"/>
            <a:ext cx="3200400" cy="3752850"/>
          </a:xfrm>
        </p:spPr>
        <p:txBody>
          <a:bodyPr>
            <a:noAutofit/>
          </a:bodyPr>
          <a:lstStyle/>
          <a:p>
            <a:r>
              <a:rPr lang="en-US" sz="1200" dirty="0"/>
              <a:t>The initial and shape-optimized aperture along with deposition thickness across the PCB are shown</a:t>
            </a:r>
          </a:p>
          <a:p>
            <a:r>
              <a:rPr lang="en-US" sz="1200" dirty="0"/>
              <a:t>The deposition is found to be fairly uniform with the shape-optimized aperture</a:t>
            </a:r>
          </a:p>
          <a:p>
            <a:r>
              <a:rPr lang="en-US" sz="1200" dirty="0"/>
              <a:t>The aperture size is reduced in order to get uniform deposition across PCB</a:t>
            </a:r>
          </a:p>
          <a:p>
            <a:r>
              <a:rPr lang="en-US" sz="1200" dirty="0"/>
              <a:t>The aspect ratio of the aperture is also changed from circle to ellipse after shape optimization </a:t>
            </a:r>
          </a:p>
        </p:txBody>
      </p:sp>
      <p:sp>
        <p:nvSpPr>
          <p:cNvPr id="10" name="TextBox 9">
            <a:extLst>
              <a:ext uri="{FF2B5EF4-FFF2-40B4-BE49-F238E27FC236}">
                <a16:creationId xmlns:a16="http://schemas.microsoft.com/office/drawing/2014/main" id="{29E0A71A-2611-40DF-83FE-DC4FF140F6F5}"/>
              </a:ext>
            </a:extLst>
          </p:cNvPr>
          <p:cNvSpPr txBox="1"/>
          <p:nvPr/>
        </p:nvSpPr>
        <p:spPr>
          <a:xfrm>
            <a:off x="4431092" y="4612136"/>
            <a:ext cx="4255708"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Initial and shape-optimized aperture along with deposition thickness across PCB</a:t>
            </a:r>
          </a:p>
        </p:txBody>
      </p:sp>
      <p:pic>
        <p:nvPicPr>
          <p:cNvPr id="5" name="Picture 4">
            <a:extLst>
              <a:ext uri="{FF2B5EF4-FFF2-40B4-BE49-F238E27FC236}">
                <a16:creationId xmlns:a16="http://schemas.microsoft.com/office/drawing/2014/main" id="{7DB460FE-9B3C-4101-BCF3-B1479B8D54A3}"/>
              </a:ext>
            </a:extLst>
          </p:cNvPr>
          <p:cNvPicPr>
            <a:picLocks noChangeAspect="1"/>
          </p:cNvPicPr>
          <p:nvPr/>
        </p:nvPicPr>
        <p:blipFill>
          <a:blip r:embed="rId3"/>
          <a:stretch>
            <a:fillRect/>
          </a:stretch>
        </p:blipFill>
        <p:spPr>
          <a:xfrm>
            <a:off x="4431092" y="1389057"/>
            <a:ext cx="4264179" cy="3198692"/>
          </a:xfrm>
          <a:prstGeom prst="rect">
            <a:avLst/>
          </a:prstGeom>
          <a:ln>
            <a:noFill/>
          </a:ln>
        </p:spPr>
      </p:pic>
    </p:spTree>
    <p:extLst>
      <p:ext uri="{BB962C8B-B14F-4D97-AF65-F5344CB8AC3E}">
        <p14:creationId xmlns:p14="http://schemas.microsoft.com/office/powerpoint/2010/main" val="1941468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Aperture Shape and Scaling </a:t>
            </a:r>
            <a:endParaRPr lang="en-US" noProof="0" dirty="0"/>
          </a:p>
        </p:txBody>
      </p:sp>
      <p:sp>
        <p:nvSpPr>
          <p:cNvPr id="3" name="Content Placeholder 2"/>
          <p:cNvSpPr>
            <a:spLocks noGrp="1"/>
          </p:cNvSpPr>
          <p:nvPr>
            <p:ph idx="1"/>
          </p:nvPr>
        </p:nvSpPr>
        <p:spPr>
          <a:xfrm>
            <a:off x="457200" y="1333500"/>
            <a:ext cx="3200400" cy="3752850"/>
          </a:xfrm>
        </p:spPr>
        <p:txBody>
          <a:bodyPr>
            <a:noAutofit/>
          </a:bodyPr>
          <a:lstStyle/>
          <a:p>
            <a:r>
              <a:rPr lang="en-US" sz="1200" dirty="0"/>
              <a:t>The initial and shape-optimized aperture along with  the PCB, scaling displacement and relative scaling are shown here</a:t>
            </a:r>
          </a:p>
          <a:p>
            <a:r>
              <a:rPr lang="en-US" sz="1200" dirty="0"/>
              <a:t>Arrows indicate the scaling displacement in x- and y-directions along with the magnitude of relative scaling</a:t>
            </a:r>
          </a:p>
          <a:p>
            <a:r>
              <a:rPr lang="en-US" sz="1200" dirty="0"/>
              <a:t>The scaling displacement is found to be larger in the y-direction compared to the x-direction, which is expected considering the PCB size</a:t>
            </a:r>
          </a:p>
          <a:p>
            <a:r>
              <a:rPr lang="en-US" sz="1200" dirty="0"/>
              <a:t>The magnitude of relative scaling is also found to be well within the lower and upper bounds set in the </a:t>
            </a:r>
            <a:r>
              <a:rPr lang="en-US" sz="1200" i="1" dirty="0"/>
              <a:t>Transformation</a:t>
            </a:r>
            <a:r>
              <a:rPr lang="en-US" sz="1200" dirty="0"/>
              <a:t> feature</a:t>
            </a:r>
          </a:p>
        </p:txBody>
      </p:sp>
      <p:sp>
        <p:nvSpPr>
          <p:cNvPr id="10" name="TextBox 9">
            <a:extLst>
              <a:ext uri="{FF2B5EF4-FFF2-40B4-BE49-F238E27FC236}">
                <a16:creationId xmlns:a16="http://schemas.microsoft.com/office/drawing/2014/main" id="{29E0A71A-2611-40DF-83FE-DC4FF140F6F5}"/>
              </a:ext>
            </a:extLst>
          </p:cNvPr>
          <p:cNvSpPr txBox="1"/>
          <p:nvPr/>
        </p:nvSpPr>
        <p:spPr>
          <a:xfrm>
            <a:off x="4239081" y="4603876"/>
            <a:ext cx="4648200" cy="230832"/>
          </a:xfrm>
          <a:prstGeom prst="rect">
            <a:avLst/>
          </a:prstGeom>
          <a:noFill/>
        </p:spPr>
        <p:txBody>
          <a:bodyPr wrap="square" rtlCol="0">
            <a:spAutoFit/>
          </a:bodyPr>
          <a:lstStyle/>
          <a:p>
            <a:pPr defTabSz="914378">
              <a:spcBef>
                <a:spcPts val="1000"/>
              </a:spcBef>
            </a:pPr>
            <a:r>
              <a:rPr lang="en-US" sz="900" i="1" dirty="0">
                <a:solidFill>
                  <a:schemeClr val="accent5"/>
                </a:solidFill>
                <a:latin typeface="Lato" panose="020F0502020204030203" pitchFamily="34" charset="77"/>
              </a:rPr>
              <a:t>Initial and shape-optimized aperture along with the scaling displacement and relative scaling</a:t>
            </a:r>
          </a:p>
        </p:txBody>
      </p:sp>
      <p:pic>
        <p:nvPicPr>
          <p:cNvPr id="5" name="Picture 4">
            <a:extLst>
              <a:ext uri="{FF2B5EF4-FFF2-40B4-BE49-F238E27FC236}">
                <a16:creationId xmlns:a16="http://schemas.microsoft.com/office/drawing/2014/main" id="{7DB460FE-9B3C-4101-BCF3-B1479B8D54A3}"/>
              </a:ext>
            </a:extLst>
          </p:cNvPr>
          <p:cNvPicPr>
            <a:picLocks noChangeAspect="1"/>
          </p:cNvPicPr>
          <p:nvPr/>
        </p:nvPicPr>
        <p:blipFill>
          <a:blip r:embed="rId3"/>
          <a:stretch>
            <a:fillRect/>
          </a:stretch>
        </p:blipFill>
        <p:spPr>
          <a:xfrm>
            <a:off x="4431092" y="1352550"/>
            <a:ext cx="4264179" cy="3198692"/>
          </a:xfrm>
          <a:prstGeom prst="rect">
            <a:avLst/>
          </a:prstGeom>
          <a:ln>
            <a:noFill/>
          </a:ln>
        </p:spPr>
      </p:pic>
    </p:spTree>
    <p:extLst>
      <p:ext uri="{BB962C8B-B14F-4D97-AF65-F5344CB8AC3E}">
        <p14:creationId xmlns:p14="http://schemas.microsoft.com/office/powerpoint/2010/main" val="2815951445"/>
      </p:ext>
    </p:extLst>
  </p:cSld>
  <p:clrMapOvr>
    <a:masterClrMapping/>
  </p:clrMapOvr>
</p:sld>
</file>

<file path=ppt/theme/theme1.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05F194AA-276C-6341-991A-8D449EA3A14D}" vid="{0D5CAB8A-ED4A-0747-86B9-A77BF5798B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14271</TotalTime>
  <Words>418</Words>
  <Application>Microsoft Office PowerPoint</Application>
  <PresentationFormat>On-screen Show (16:9)</PresentationFormat>
  <Paragraphs>42</Paragraphs>
  <Slides>7</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Lato</vt:lpstr>
      <vt:lpstr>Wingdings</vt:lpstr>
      <vt:lpstr>Calibri Light</vt:lpstr>
      <vt:lpstr>Lato Light</vt:lpstr>
      <vt:lpstr>Lato Black</vt:lpstr>
      <vt:lpstr>Calibri</vt:lpstr>
      <vt:lpstr>Arial</vt:lpstr>
      <vt:lpstr>2_comsol-slide-template-NEW</vt:lpstr>
      <vt:lpstr>Aperture Shape Optimization for Electroplating of a Printed Circuit Board</vt:lpstr>
      <vt:lpstr>Overview</vt:lpstr>
      <vt:lpstr>Model Geometry </vt:lpstr>
      <vt:lpstr>Electrochemistry </vt:lpstr>
      <vt:lpstr>Shape Optimization </vt:lpstr>
      <vt:lpstr>Thickness and Aperture Shape</vt:lpstr>
      <vt:lpstr>Aperture Shape and Scaling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Ed</cp:lastModifiedBy>
  <cp:revision>252</cp:revision>
  <dcterms:created xsi:type="dcterms:W3CDTF">2006-08-16T00:00:00Z</dcterms:created>
  <dcterms:modified xsi:type="dcterms:W3CDTF">2025-02-17T12:18:02Z</dcterms:modified>
</cp:coreProperties>
</file>