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61" r:id="rId2"/>
    <p:sldId id="273" r:id="rId3"/>
    <p:sldId id="258" r:id="rId4"/>
    <p:sldId id="276" r:id="rId5"/>
    <p:sldId id="277" r:id="rId6"/>
    <p:sldId id="278" r:id="rId7"/>
    <p:sldId id="279" r:id="rId8"/>
    <p:sldId id="280" r:id="rId9"/>
    <p:sldId id="281" r:id="rId10"/>
    <p:sldId id="282" r:id="rId11"/>
    <p:sldId id="283" r:id="rId12"/>
    <p:sldId id="260"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100" d="100"/>
          <a:sy n="100" d="100"/>
        </p:scale>
        <p:origin x="138"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1ABABC-7EE2-4B81-AF00-4D897B5398B0}" type="datetimeFigureOut">
              <a:rPr lang="fr-FR" smtClean="0"/>
              <a:t>24/01/2025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B66A4-3942-42F5-B980-43119F786BF4}" type="slidenum">
              <a:rPr lang="fr-FR" smtClean="0"/>
              <a:t>‹#›</a:t>
            </a:fld>
            <a:endParaRPr lang="fr-FR"/>
          </a:p>
        </p:txBody>
      </p:sp>
    </p:spTree>
    <p:extLst>
      <p:ext uri="{BB962C8B-B14F-4D97-AF65-F5344CB8AC3E}">
        <p14:creationId xmlns:p14="http://schemas.microsoft.com/office/powerpoint/2010/main" val="1328956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1870">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7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1870">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7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marL="626400" indent="-2268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60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60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marL="626400" indent="-2268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70550" marR="0" indent="-28575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4783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marL="626400" indent="-2340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362150" indent="-226800">
              <a:lnSpc>
                <a:spcPct val="100000"/>
              </a:lnSpc>
              <a:buFont typeface="Arial" panose="020B0604020202020204" pitchFamily="34" charset="0"/>
              <a:buChar char="•"/>
              <a:defRPr sz="1600">
                <a:latin typeface="Lato" panose="020F0502020204030203" pitchFamily="34" charset="0"/>
              </a:defRPr>
            </a:lvl4pPr>
            <a:lvl5pPr marL="1671750" indent="-226800">
              <a:lnSpc>
                <a:spcPct val="100000"/>
              </a:lnSpc>
              <a:buFont typeface="Arial" panose="020B0604020202020204" pitchFamily="34" charset="0"/>
              <a:buChar char="•"/>
              <a:defRPr sz="160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831850" y="4588933"/>
            <a:ext cx="10750549" cy="1029669"/>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1870">
                <a:solidFill>
                  <a:srgbClr val="393A39"/>
                </a:solidFill>
                <a:latin typeface="Lato" panose="020F0502020204030203" pitchFamily="34" charset="0"/>
              </a:defRPr>
            </a:lvl1pPr>
            <a:lvl2pPr marL="626400" indent="-234000">
              <a:buFontTx/>
              <a:buChar char="‒"/>
              <a:defRPr sz="1600">
                <a:solidFill>
                  <a:srgbClr val="393A39"/>
                </a:solidFill>
                <a:latin typeface="Lato" panose="020F0502020204030203" pitchFamily="34" charset="0"/>
              </a:defRPr>
            </a:lvl2pPr>
            <a:lvl3pPr>
              <a:defRPr sz="1470">
                <a:solidFill>
                  <a:srgbClr val="393A39"/>
                </a:solidFill>
                <a:latin typeface="Lato" panose="020F0502020204030203" pitchFamily="34" charset="0"/>
              </a:defRPr>
            </a:lvl3pPr>
            <a:lvl4pPr marL="1419750" indent="-285750">
              <a:lnSpc>
                <a:spcPct val="100000"/>
              </a:lnSpc>
              <a:buFont typeface="Arial" panose="020B0604020202020204" pitchFamily="34" charset="0"/>
              <a:buChar char="•"/>
              <a:defRPr sz="1470">
                <a:latin typeface="Lato" panose="020F0502020204030203" pitchFamily="34" charset="0"/>
              </a:defRPr>
            </a:lvl4pPr>
            <a:lvl5pPr marL="167040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1870">
                <a:solidFill>
                  <a:srgbClr val="393A39"/>
                </a:solidFill>
                <a:latin typeface="Lato" panose="020F0502020204030203" pitchFamily="34" charset="0"/>
              </a:defRPr>
            </a:lvl1pPr>
            <a:lvl2pPr marL="626400" indent="-234000">
              <a:buFontTx/>
              <a:buChar char="‒"/>
              <a:defRPr sz="1600">
                <a:solidFill>
                  <a:srgbClr val="393A39"/>
                </a:solidFill>
                <a:latin typeface="Lato" panose="020F0502020204030203" pitchFamily="34" charset="0"/>
              </a:defRPr>
            </a:lvl2pPr>
            <a:lvl3pPr>
              <a:defRPr sz="1470">
                <a:solidFill>
                  <a:srgbClr val="393A39"/>
                </a:solidFill>
                <a:latin typeface="Lato" panose="020F0502020204030203" pitchFamily="34" charset="0"/>
              </a:defRPr>
            </a:lvl3pPr>
            <a:lvl4pPr marL="1360800" indent="-226800">
              <a:lnSpc>
                <a:spcPct val="100000"/>
              </a:lnSpc>
              <a:buFont typeface="Arial" panose="020B0604020202020204" pitchFamily="34" charset="0"/>
              <a:buChar char="•"/>
              <a:defRPr sz="1470">
                <a:latin typeface="Lato" panose="020F0502020204030203" pitchFamily="34" charset="0"/>
              </a:defRPr>
            </a:lvl4pPr>
            <a:lvl5pPr marL="167040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2pPr marL="626400" indent="-2340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marL="626400" indent="-2340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indent="-226800">
              <a:lnSpc>
                <a:spcPct val="100000"/>
              </a:lnSpc>
              <a:buFont typeface="Arial" panose="020B0604020202020204" pitchFamily="34" charset="0"/>
              <a:buChar char="•"/>
              <a:defRPr sz="1470">
                <a:latin typeface="Lato" panose="020F0502020204030203" pitchFamily="34" charset="0"/>
              </a:defRPr>
            </a:lvl4pPr>
            <a:lvl5pPr marL="172935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2pPr marL="626400" indent="-2340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marL="626400" indent="-2340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333">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330">
                <a:latin typeface="Lato" panose="020F0502020204030203" pitchFamily="34" charset="0"/>
              </a:defRPr>
            </a:lvl5pPr>
            <a:lvl6pPr marL="1970550" marR="0" indent="-28575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20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67"/>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240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467"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 id="2147483673" r:id="rId13"/>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6"/>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8.png"/><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Heat Transfer in Curved </a:t>
            </a:r>
            <a:br>
              <a:rPr lang="sv-SE" dirty="0"/>
            </a:br>
            <a:r>
              <a:rPr lang="sv-SE" dirty="0"/>
              <a:t>Layered Shells</a:t>
            </a:r>
          </a:p>
        </p:txBody>
      </p:sp>
      <p:sp>
        <p:nvSpPr>
          <p:cNvPr id="3" name="Subtitle 2"/>
          <p:cNvSpPr>
            <a:spLocks noGrp="1"/>
          </p:cNvSpPr>
          <p:nvPr>
            <p:ph type="body" idx="1"/>
          </p:nvPr>
        </p:nvSpPr>
        <p:spPr/>
        <p:txBody>
          <a:bodyPr>
            <a:normAutofit/>
          </a:bodyPr>
          <a:lstStyle/>
          <a:p>
            <a:endParaRPr lang="sv-SE" dirty="0"/>
          </a:p>
        </p:txBody>
      </p:sp>
      <p:sp>
        <p:nvSpPr>
          <p:cNvPr id="4" name="Text Placeholder 3">
            <a:extLst>
              <a:ext uri="{FF2B5EF4-FFF2-40B4-BE49-F238E27FC236}">
                <a16:creationId xmlns:a16="http://schemas.microsoft.com/office/drawing/2014/main" id="{B87716DF-3140-473B-952C-B054B3E13ECB}"/>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01ECE0BB-7440-4F48-B7B5-641B40872E67}"/>
              </a:ext>
            </a:extLst>
          </p:cNvPr>
          <p:cNvSpPr>
            <a:spLocks noGrp="1"/>
          </p:cNvSpPr>
          <p:nvPr>
            <p:ph type="body" idx="11"/>
          </p:nvPr>
        </p:nvSpPr>
        <p:spPr/>
        <p:txBody>
          <a:bodyPr>
            <a:normAutofit/>
          </a:bodyPr>
          <a:lstStyle/>
          <a:p>
            <a:endParaRPr lang="en-SE"/>
          </a:p>
        </p:txBody>
      </p:sp>
      <p:sp>
        <p:nvSpPr>
          <p:cNvPr id="6" name="Text Placeholder 5">
            <a:extLst>
              <a:ext uri="{FF2B5EF4-FFF2-40B4-BE49-F238E27FC236}">
                <a16:creationId xmlns:a16="http://schemas.microsoft.com/office/drawing/2014/main" id="{5644AB4A-A815-4009-BE33-01AD7D93A7E9}"/>
              </a:ext>
            </a:extLst>
          </p:cNvPr>
          <p:cNvSpPr>
            <a:spLocks noGrp="1"/>
          </p:cNvSpPr>
          <p:nvPr>
            <p:ph type="body" idx="12"/>
          </p:nvPr>
        </p:nvSpPr>
        <p:spPr/>
        <p:txBody>
          <a:bodyPr/>
          <a:lstStyle/>
          <a:p>
            <a:endParaRPr lang="en-SE"/>
          </a:p>
        </p:txBody>
      </p:sp>
      <p:pic>
        <p:nvPicPr>
          <p:cNvPr id="11" name="Picture 10">
            <a:extLst>
              <a:ext uri="{FF2B5EF4-FFF2-40B4-BE49-F238E27FC236}">
                <a16:creationId xmlns:a16="http://schemas.microsoft.com/office/drawing/2014/main" id="{5A2D0781-B5E6-4043-B172-6D2712FB3615}"/>
              </a:ext>
            </a:extLst>
          </p:cNvPr>
          <p:cNvPicPr>
            <a:picLocks noChangeAspect="1"/>
          </p:cNvPicPr>
          <p:nvPr/>
        </p:nvPicPr>
        <p:blipFill rotWithShape="1">
          <a:blip r:embed="rId3"/>
          <a:srcRect l="23008" r="34318"/>
          <a:stretch/>
        </p:blipFill>
        <p:spPr>
          <a:xfrm>
            <a:off x="8197849" y="376266"/>
            <a:ext cx="3737029" cy="5779770"/>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B82A6D3-519D-4FB6-AF39-6BCB434BCCC8}"/>
              </a:ext>
            </a:extLst>
          </p:cNvPr>
          <p:cNvSpPr>
            <a:spLocks noGrp="1"/>
          </p:cNvSpPr>
          <p:nvPr>
            <p:ph type="title"/>
          </p:nvPr>
        </p:nvSpPr>
        <p:spPr/>
        <p:txBody>
          <a:bodyPr/>
          <a:lstStyle/>
          <a:p>
            <a:r>
              <a:rPr lang="fr-FR" dirty="0" err="1"/>
              <a:t>Integration</a:t>
            </a:r>
            <a:r>
              <a:rPr lang="fr-FR" dirty="0"/>
              <a:t> in </a:t>
            </a:r>
            <a:r>
              <a:rPr lang="fr-FR" dirty="0" err="1"/>
              <a:t>layered</a:t>
            </a:r>
            <a:r>
              <a:rPr lang="fr-FR" dirty="0"/>
              <a:t> </a:t>
            </a:r>
            <a:r>
              <a:rPr lang="fr-FR" dirty="0" err="1"/>
              <a:t>shells</a:t>
            </a:r>
            <a:br>
              <a:rPr lang="fr-FR" dirty="0"/>
            </a:br>
            <a:endParaRPr lang="fr-FR" dirty="0"/>
          </a:p>
        </p:txBody>
      </p:sp>
      <p:sp>
        <p:nvSpPr>
          <p:cNvPr id="6" name="Espace réservé du contenu 5">
            <a:extLst>
              <a:ext uri="{FF2B5EF4-FFF2-40B4-BE49-F238E27FC236}">
                <a16:creationId xmlns:a16="http://schemas.microsoft.com/office/drawing/2014/main" id="{CB39B80E-A14A-45EB-BF20-80DEB2C79D2E}"/>
              </a:ext>
            </a:extLst>
          </p:cNvPr>
          <p:cNvSpPr>
            <a:spLocks noGrp="1"/>
          </p:cNvSpPr>
          <p:nvPr>
            <p:ph sz="half" idx="10"/>
          </p:nvPr>
        </p:nvSpPr>
        <p:spPr/>
        <p:txBody>
          <a:bodyPr>
            <a:normAutofit/>
          </a:bodyPr>
          <a:lstStyle/>
          <a:p>
            <a:r>
              <a:rPr lang="fr-FR" dirty="0" err="1"/>
              <a:t>Integration</a:t>
            </a:r>
            <a:r>
              <a:rPr lang="fr-FR" dirty="0"/>
              <a:t> </a:t>
            </a:r>
            <a:r>
              <a:rPr lang="fr-FR" dirty="0" err="1"/>
              <a:t>along</a:t>
            </a:r>
            <a:r>
              <a:rPr lang="fr-FR" dirty="0"/>
              <a:t> the layer, at the </a:t>
            </a:r>
            <a:r>
              <a:rPr lang="fr-FR" dirty="0" err="1"/>
              <a:t>through-thickness</a:t>
            </a:r>
            <a:r>
              <a:rPr lang="fr-FR" dirty="0"/>
              <a:t> location </a:t>
            </a:r>
            <a:r>
              <a:rPr lang="fr-FR" dirty="0" err="1"/>
              <a:t>corresponding</a:t>
            </a:r>
            <a:r>
              <a:rPr lang="fr-FR" dirty="0"/>
              <a:t> to the base of the </a:t>
            </a:r>
            <a:r>
              <a:rPr lang="fr-FR" dirty="0" err="1"/>
              <a:t>extradimension</a:t>
            </a:r>
            <a:r>
              <a:rPr lang="fr-FR" dirty="0"/>
              <a:t> (i.e. the </a:t>
            </a:r>
            <a:r>
              <a:rPr lang="fr-FR" dirty="0" err="1"/>
              <a:t>selected</a:t>
            </a:r>
            <a:r>
              <a:rPr lang="fr-FR" dirty="0"/>
              <a:t> </a:t>
            </a:r>
            <a:r>
              <a:rPr lang="fr-FR" dirty="0" err="1"/>
              <a:t>boundary</a:t>
            </a:r>
            <a:r>
              <a:rPr lang="fr-FR" dirty="0"/>
              <a:t>): </a:t>
            </a:r>
          </a:p>
          <a:p>
            <a:pPr lvl="1"/>
            <a:r>
              <a:rPr lang="fr-FR" b="1" dirty="0" err="1"/>
              <a:t>intopallbase</a:t>
            </a:r>
            <a:r>
              <a:rPr lang="fr-FR" dirty="0"/>
              <a:t> </a:t>
            </a:r>
            <a:r>
              <a:rPr lang="fr-FR" dirty="0" err="1"/>
              <a:t>operator</a:t>
            </a:r>
            <a:endParaRPr lang="fr-FR" dirty="0"/>
          </a:p>
          <a:p>
            <a:pPr lvl="2"/>
            <a:r>
              <a:rPr lang="fr-FR" dirty="0" err="1"/>
              <a:t>available</a:t>
            </a:r>
            <a:r>
              <a:rPr lang="fr-FR" dirty="0"/>
              <a:t> at the </a:t>
            </a:r>
            <a:r>
              <a:rPr lang="fr-FR" dirty="0" err="1"/>
              <a:t>feature</a:t>
            </a:r>
            <a:r>
              <a:rPr lang="fr-FR" dirty="0"/>
              <a:t> </a:t>
            </a:r>
            <a:r>
              <a:rPr lang="fr-FR" dirty="0" err="1"/>
              <a:t>level</a:t>
            </a:r>
            <a:r>
              <a:rPr lang="fr-FR" dirty="0"/>
              <a:t>, for instance in </a:t>
            </a:r>
            <a:r>
              <a:rPr lang="fr-FR" b="1" dirty="0"/>
              <a:t>Solid</a:t>
            </a:r>
            <a:r>
              <a:rPr lang="fr-FR" dirty="0"/>
              <a:t> </a:t>
            </a:r>
            <a:r>
              <a:rPr lang="fr-FR" dirty="0" err="1"/>
              <a:t>feature</a:t>
            </a:r>
            <a:r>
              <a:rPr lang="fr-FR" dirty="0"/>
              <a:t>: htlsh.sls1.intopallbase(T3)</a:t>
            </a:r>
          </a:p>
          <a:p>
            <a:pPr lvl="2"/>
            <a:r>
              <a:rPr lang="fr-FR" dirty="0" err="1"/>
              <a:t>globally</a:t>
            </a:r>
            <a:r>
              <a:rPr lang="fr-FR" dirty="0"/>
              <a:t> </a:t>
            </a:r>
            <a:r>
              <a:rPr lang="fr-FR" dirty="0" err="1"/>
              <a:t>evaluated</a:t>
            </a:r>
            <a:r>
              <a:rPr lang="fr-FR" dirty="0"/>
              <a:t> (</a:t>
            </a:r>
            <a:r>
              <a:rPr lang="fr-FR" b="1" dirty="0"/>
              <a:t>Global Evaluation </a:t>
            </a:r>
            <a:r>
              <a:rPr lang="fr-FR" dirty="0" err="1"/>
              <a:t>with</a:t>
            </a:r>
            <a:r>
              <a:rPr lang="fr-FR" dirty="0"/>
              <a:t> the solution </a:t>
            </a:r>
            <a:r>
              <a:rPr lang="fr-FR" dirty="0" err="1"/>
              <a:t>dataset</a:t>
            </a:r>
            <a:r>
              <a:rPr lang="fr-FR" dirty="0"/>
              <a:t>)</a:t>
            </a:r>
          </a:p>
          <a:p>
            <a:pPr lvl="1"/>
            <a:r>
              <a:rPr lang="fr-FR" b="1" dirty="0"/>
              <a:t>Line </a:t>
            </a:r>
            <a:r>
              <a:rPr lang="fr-FR" b="1" dirty="0" err="1"/>
              <a:t>Integration</a:t>
            </a:r>
            <a:r>
              <a:rPr lang="fr-FR" b="1" dirty="0"/>
              <a:t> </a:t>
            </a:r>
            <a:r>
              <a:rPr lang="fr-FR" dirty="0" err="1"/>
              <a:t>with</a:t>
            </a:r>
            <a:r>
              <a:rPr lang="fr-FR" dirty="0"/>
              <a:t> </a:t>
            </a:r>
          </a:p>
          <a:p>
            <a:pPr lvl="2"/>
            <a:r>
              <a:rPr lang="fr-FR" b="1" dirty="0" err="1"/>
              <a:t>Layered</a:t>
            </a:r>
            <a:r>
              <a:rPr lang="fr-FR" b="1" dirty="0"/>
              <a:t> </a:t>
            </a:r>
            <a:r>
              <a:rPr lang="fr-FR" b="1" dirty="0" err="1"/>
              <a:t>Material</a:t>
            </a:r>
            <a:r>
              <a:rPr lang="fr-FR" b="1" dirty="0"/>
              <a:t> </a:t>
            </a:r>
            <a:r>
              <a:rPr lang="fr-FR" dirty="0" err="1"/>
              <a:t>dataset</a:t>
            </a:r>
            <a:r>
              <a:rPr lang="fr-FR" dirty="0"/>
              <a:t> </a:t>
            </a:r>
          </a:p>
          <a:p>
            <a:pPr lvl="2"/>
            <a:r>
              <a:rPr lang="fr-FR" b="1" dirty="0" err="1"/>
              <a:t>Through-Thickness</a:t>
            </a:r>
            <a:r>
              <a:rPr lang="fr-FR" b="1" dirty="0"/>
              <a:t> Location </a:t>
            </a:r>
            <a:r>
              <a:rPr lang="fr-FR" dirty="0"/>
              <a:t>set to match the base of the </a:t>
            </a:r>
            <a:r>
              <a:rPr lang="fr-FR" dirty="0" err="1"/>
              <a:t>extradimension</a:t>
            </a:r>
            <a:r>
              <a:rPr lang="fr-FR" dirty="0"/>
              <a:t>, i.e. the </a:t>
            </a:r>
            <a:r>
              <a:rPr lang="fr-FR" dirty="0" err="1"/>
              <a:t>selected</a:t>
            </a:r>
            <a:r>
              <a:rPr lang="fr-FR" dirty="0"/>
              <a:t> </a:t>
            </a:r>
            <a:r>
              <a:rPr lang="fr-FR" dirty="0" err="1"/>
              <a:t>boundary</a:t>
            </a:r>
            <a:r>
              <a:rPr lang="fr-FR" dirty="0"/>
              <a:t>. If </a:t>
            </a:r>
            <a:r>
              <a:rPr lang="fr-FR" b="1" dirty="0"/>
              <a:t>Position</a:t>
            </a:r>
            <a:r>
              <a:rPr lang="fr-FR" dirty="0"/>
              <a:t> = </a:t>
            </a:r>
            <a:r>
              <a:rPr lang="fr-FR" b="1" dirty="0"/>
              <a:t>Top </a:t>
            </a:r>
            <a:r>
              <a:rPr lang="fr-FR" b="1" dirty="0" err="1"/>
              <a:t>side</a:t>
            </a:r>
            <a:r>
              <a:rPr lang="fr-FR" b="1" dirty="0"/>
              <a:t> on </a:t>
            </a:r>
            <a:r>
              <a:rPr lang="fr-FR" b="1" dirty="0" err="1"/>
              <a:t>boundary</a:t>
            </a:r>
            <a:r>
              <a:rPr lang="fr-FR" b="1" dirty="0"/>
              <a:t> </a:t>
            </a:r>
            <a:r>
              <a:rPr lang="fr-FR" dirty="0"/>
              <a:t>in the </a:t>
            </a:r>
            <a:r>
              <a:rPr lang="fr-FR" b="1" dirty="0" err="1"/>
              <a:t>Layered</a:t>
            </a:r>
            <a:r>
              <a:rPr lang="fr-FR" b="1" dirty="0"/>
              <a:t> </a:t>
            </a:r>
            <a:r>
              <a:rPr lang="fr-FR" b="1" dirty="0" err="1"/>
              <a:t>Material</a:t>
            </a:r>
            <a:r>
              <a:rPr lang="fr-FR" b="1" dirty="0"/>
              <a:t> Link</a:t>
            </a:r>
            <a:r>
              <a:rPr lang="fr-FR" dirty="0"/>
              <a:t>, </a:t>
            </a:r>
            <a:r>
              <a:rPr lang="fr-FR" dirty="0" err="1"/>
              <a:t>then</a:t>
            </a:r>
            <a:r>
              <a:rPr lang="fr-FR" b="1" dirty="0"/>
              <a:t> Local z-</a:t>
            </a:r>
            <a:r>
              <a:rPr lang="fr-FR" b="1" dirty="0" err="1"/>
              <a:t>coordinate</a:t>
            </a:r>
            <a:r>
              <a:rPr lang="fr-FR" b="1" dirty="0"/>
              <a:t> </a:t>
            </a:r>
            <a:r>
              <a:rPr lang="fr-FR" dirty="0"/>
              <a:t>= 1 corresponds to the </a:t>
            </a:r>
            <a:r>
              <a:rPr lang="fr-FR" dirty="0" err="1"/>
              <a:t>selected</a:t>
            </a:r>
            <a:r>
              <a:rPr lang="fr-FR" dirty="0"/>
              <a:t> </a:t>
            </a:r>
            <a:r>
              <a:rPr lang="fr-FR" dirty="0" err="1"/>
              <a:t>boundary</a:t>
            </a:r>
            <a:r>
              <a:rPr lang="fr-FR" dirty="0"/>
              <a:t>.</a:t>
            </a:r>
          </a:p>
          <a:p>
            <a:pPr lvl="1"/>
            <a:endParaRPr lang="fr-FR" dirty="0"/>
          </a:p>
          <a:p>
            <a:pPr lvl="1"/>
            <a:endParaRPr lang="fr-FR" dirty="0"/>
          </a:p>
        </p:txBody>
      </p:sp>
      <p:sp>
        <p:nvSpPr>
          <p:cNvPr id="13" name="AutoShape 4">
            <a:extLst>
              <a:ext uri="{FF2B5EF4-FFF2-40B4-BE49-F238E27FC236}">
                <a16:creationId xmlns:a16="http://schemas.microsoft.com/office/drawing/2014/main" id="{C8C71D5D-8DE3-4994-ADF4-259D241B2BEA}"/>
              </a:ext>
            </a:extLst>
          </p:cNvPr>
          <p:cNvSpPr/>
          <p:nvPr/>
        </p:nvSpPr>
        <p:spPr>
          <a:xfrm>
            <a:off x="8352000" y="5652000"/>
            <a:ext cx="3679972" cy="1066799"/>
          </a:xfrm>
          <a:prstGeom prst="rect">
            <a:avLst/>
          </a:prstGeom>
        </p:spPr>
        <p:txBody>
          <a:bodyPr anchor="t" anchorCtr="0"/>
          <a:lstStyle/>
          <a:p>
            <a:r>
              <a:rPr lang="en-US" sz="1200" i="1" dirty="0">
                <a:solidFill>
                  <a:srgbClr val="1B4D81"/>
                </a:solidFill>
                <a:latin typeface="Lato"/>
              </a:rPr>
              <a:t>Boundary selection to define the integration along the layer in Approach 3 (Top), with settings for the through-thickness location on the base (Middle) and corresponding boundary in the geometry of Approach 1 (Bottom)</a:t>
            </a:r>
            <a:endParaRPr lang="en-US" sz="1200" b="0" i="1" u="none" dirty="0">
              <a:solidFill>
                <a:srgbClr val="1B4D81"/>
              </a:solidFill>
              <a:latin typeface="Lato"/>
            </a:endParaRPr>
          </a:p>
        </p:txBody>
      </p:sp>
      <p:grpSp>
        <p:nvGrpSpPr>
          <p:cNvPr id="2" name="Group 1">
            <a:extLst>
              <a:ext uri="{FF2B5EF4-FFF2-40B4-BE49-F238E27FC236}">
                <a16:creationId xmlns:a16="http://schemas.microsoft.com/office/drawing/2014/main" id="{21D7FC60-8F34-43B3-89E1-1DA89DE3C640}"/>
              </a:ext>
            </a:extLst>
          </p:cNvPr>
          <p:cNvGrpSpPr/>
          <p:nvPr/>
        </p:nvGrpSpPr>
        <p:grpSpPr>
          <a:xfrm>
            <a:off x="8779732" y="885825"/>
            <a:ext cx="2886075" cy="4645025"/>
            <a:chOff x="8779732" y="885825"/>
            <a:chExt cx="2886075" cy="4645025"/>
          </a:xfrm>
        </p:grpSpPr>
        <p:pic>
          <p:nvPicPr>
            <p:cNvPr id="7" name="Image 6">
              <a:extLst>
                <a:ext uri="{FF2B5EF4-FFF2-40B4-BE49-F238E27FC236}">
                  <a16:creationId xmlns:a16="http://schemas.microsoft.com/office/drawing/2014/main" id="{C9A20C7F-4982-4BDD-97CD-C6D26FB54764}"/>
                </a:ext>
              </a:extLst>
            </p:cNvPr>
            <p:cNvPicPr>
              <a:picLocks noChangeAspect="1"/>
            </p:cNvPicPr>
            <p:nvPr/>
          </p:nvPicPr>
          <p:blipFill rotWithShape="1">
            <a:blip r:embed="rId2">
              <a:extLst>
                <a:ext uri="{28A0092B-C50C-407E-A947-70E740481C1C}">
                  <a14:useLocalDpi xmlns:a14="http://schemas.microsoft.com/office/drawing/2010/main" val="0"/>
                </a:ext>
              </a:extLst>
            </a:blip>
            <a:srcRect l="32662" r="33347" b="66116"/>
            <a:stretch/>
          </p:blipFill>
          <p:spPr>
            <a:xfrm>
              <a:off x="9320953" y="3506982"/>
              <a:ext cx="1803633" cy="2023868"/>
            </a:xfrm>
            <a:prstGeom prst="rect">
              <a:avLst/>
            </a:prstGeom>
          </p:spPr>
        </p:pic>
        <p:pic>
          <p:nvPicPr>
            <p:cNvPr id="8" name="Image 7">
              <a:extLst>
                <a:ext uri="{FF2B5EF4-FFF2-40B4-BE49-F238E27FC236}">
                  <a16:creationId xmlns:a16="http://schemas.microsoft.com/office/drawing/2014/main" id="{B3891B73-CFAC-4F1F-B152-F4DA32A64DC0}"/>
                </a:ext>
              </a:extLst>
            </p:cNvPr>
            <p:cNvPicPr>
              <a:picLocks noChangeAspect="1"/>
            </p:cNvPicPr>
            <p:nvPr/>
          </p:nvPicPr>
          <p:blipFill rotWithShape="1">
            <a:blip r:embed="rId3">
              <a:extLst>
                <a:ext uri="{28A0092B-C50C-407E-A947-70E740481C1C}">
                  <a14:useLocalDpi xmlns:a14="http://schemas.microsoft.com/office/drawing/2010/main" val="0"/>
                </a:ext>
              </a:extLst>
            </a:blip>
            <a:srcRect l="48808" t="80868" r="43990" b="7156"/>
            <a:stretch/>
          </p:blipFill>
          <p:spPr>
            <a:xfrm>
              <a:off x="9883180" y="885825"/>
              <a:ext cx="679179" cy="695674"/>
            </a:xfrm>
            <a:prstGeom prst="rect">
              <a:avLst/>
            </a:prstGeom>
          </p:spPr>
        </p:pic>
        <p:pic>
          <p:nvPicPr>
            <p:cNvPr id="15" name="Image 14">
              <a:extLst>
                <a:ext uri="{FF2B5EF4-FFF2-40B4-BE49-F238E27FC236}">
                  <a16:creationId xmlns:a16="http://schemas.microsoft.com/office/drawing/2014/main" id="{ACE32E26-FA20-47E1-8FFF-28C5B09A9D7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779732" y="2093619"/>
              <a:ext cx="2886075" cy="1169771"/>
            </a:xfrm>
            <a:prstGeom prst="rect">
              <a:avLst/>
            </a:prstGeom>
          </p:spPr>
        </p:pic>
      </p:grpSp>
    </p:spTree>
    <p:extLst>
      <p:ext uri="{BB962C8B-B14F-4D97-AF65-F5344CB8AC3E}">
        <p14:creationId xmlns:p14="http://schemas.microsoft.com/office/powerpoint/2010/main" val="1912063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B82A6D3-519D-4FB6-AF39-6BCB434BCCC8}"/>
              </a:ext>
            </a:extLst>
          </p:cNvPr>
          <p:cNvSpPr>
            <a:spLocks noGrp="1"/>
          </p:cNvSpPr>
          <p:nvPr>
            <p:ph type="title"/>
          </p:nvPr>
        </p:nvSpPr>
        <p:spPr/>
        <p:txBody>
          <a:bodyPr/>
          <a:lstStyle/>
          <a:p>
            <a:r>
              <a:rPr lang="fr-FR" dirty="0" err="1"/>
              <a:t>Integration</a:t>
            </a:r>
            <a:r>
              <a:rPr lang="fr-FR" dirty="0"/>
              <a:t> in </a:t>
            </a:r>
            <a:r>
              <a:rPr lang="fr-FR" dirty="0" err="1"/>
              <a:t>layered</a:t>
            </a:r>
            <a:r>
              <a:rPr lang="fr-FR" dirty="0"/>
              <a:t> </a:t>
            </a:r>
            <a:r>
              <a:rPr lang="fr-FR" dirty="0" err="1"/>
              <a:t>shells</a:t>
            </a:r>
            <a:br>
              <a:rPr lang="fr-FR" dirty="0"/>
            </a:br>
            <a:endParaRPr lang="fr-FR" dirty="0"/>
          </a:p>
        </p:txBody>
      </p:sp>
      <p:sp>
        <p:nvSpPr>
          <p:cNvPr id="6" name="Espace réservé du contenu 5">
            <a:extLst>
              <a:ext uri="{FF2B5EF4-FFF2-40B4-BE49-F238E27FC236}">
                <a16:creationId xmlns:a16="http://schemas.microsoft.com/office/drawing/2014/main" id="{CB39B80E-A14A-45EB-BF20-80DEB2C79D2E}"/>
              </a:ext>
            </a:extLst>
          </p:cNvPr>
          <p:cNvSpPr>
            <a:spLocks noGrp="1"/>
          </p:cNvSpPr>
          <p:nvPr>
            <p:ph sz="half" idx="10"/>
          </p:nvPr>
        </p:nvSpPr>
        <p:spPr/>
        <p:txBody>
          <a:bodyPr>
            <a:normAutofit/>
          </a:bodyPr>
          <a:lstStyle/>
          <a:p>
            <a:r>
              <a:rPr lang="fr-FR" dirty="0" err="1"/>
              <a:t>Integration</a:t>
            </a:r>
            <a:r>
              <a:rPr lang="fr-FR" dirty="0"/>
              <a:t> </a:t>
            </a:r>
            <a:r>
              <a:rPr lang="fr-FR" dirty="0" err="1"/>
              <a:t>along</a:t>
            </a:r>
            <a:r>
              <a:rPr lang="fr-FR" dirty="0"/>
              <a:t> the layer, at </a:t>
            </a:r>
            <a:r>
              <a:rPr lang="fr-FR" dirty="0" err="1"/>
              <a:t>any</a:t>
            </a:r>
            <a:r>
              <a:rPr lang="fr-FR" dirty="0"/>
              <a:t> </a:t>
            </a:r>
            <a:r>
              <a:rPr lang="fr-FR" dirty="0" err="1"/>
              <a:t>through-thickness</a:t>
            </a:r>
            <a:r>
              <a:rPr lang="fr-FR" dirty="0"/>
              <a:t> location </a:t>
            </a:r>
          </a:p>
          <a:p>
            <a:pPr lvl="1"/>
            <a:r>
              <a:rPr lang="fr-FR" b="1" dirty="0"/>
              <a:t>Line </a:t>
            </a:r>
            <a:r>
              <a:rPr lang="fr-FR" b="1" dirty="0" err="1"/>
              <a:t>Integration</a:t>
            </a:r>
            <a:r>
              <a:rPr lang="fr-FR" b="1" dirty="0"/>
              <a:t> </a:t>
            </a:r>
            <a:r>
              <a:rPr lang="fr-FR" dirty="0"/>
              <a:t>or </a:t>
            </a:r>
            <a:r>
              <a:rPr lang="fr-FR" b="1" dirty="0"/>
              <a:t>Surface </a:t>
            </a:r>
            <a:r>
              <a:rPr lang="fr-FR" b="1" dirty="0" err="1"/>
              <a:t>Integration</a:t>
            </a:r>
            <a:r>
              <a:rPr lang="fr-FR" b="1" dirty="0"/>
              <a:t> </a:t>
            </a:r>
            <a:r>
              <a:rPr lang="fr-FR" dirty="0" err="1"/>
              <a:t>with</a:t>
            </a:r>
            <a:r>
              <a:rPr lang="fr-FR" dirty="0"/>
              <a:t> </a:t>
            </a:r>
          </a:p>
          <a:p>
            <a:pPr lvl="2"/>
            <a:r>
              <a:rPr lang="fr-FR" b="1" dirty="0" err="1"/>
              <a:t>Layered</a:t>
            </a:r>
            <a:r>
              <a:rPr lang="fr-FR" b="1" dirty="0"/>
              <a:t> </a:t>
            </a:r>
            <a:r>
              <a:rPr lang="fr-FR" b="1" dirty="0" err="1"/>
              <a:t>Material</a:t>
            </a:r>
            <a:r>
              <a:rPr lang="fr-FR" b="1" dirty="0"/>
              <a:t> </a:t>
            </a:r>
            <a:r>
              <a:rPr lang="fr-FR" dirty="0" err="1"/>
              <a:t>dataset</a:t>
            </a:r>
            <a:r>
              <a:rPr lang="fr-FR" dirty="0"/>
              <a:t> </a:t>
            </a:r>
          </a:p>
          <a:p>
            <a:pPr lvl="2"/>
            <a:r>
              <a:rPr lang="fr-FR" b="1" dirty="0" err="1"/>
              <a:t>Through-Thickness</a:t>
            </a:r>
            <a:r>
              <a:rPr lang="fr-FR" b="1" dirty="0"/>
              <a:t> Location </a:t>
            </a:r>
            <a:r>
              <a:rPr lang="fr-FR" dirty="0"/>
              <a:t>set to match the </a:t>
            </a:r>
            <a:r>
              <a:rPr lang="fr-FR" dirty="0" err="1"/>
              <a:t>desired</a:t>
            </a:r>
            <a:r>
              <a:rPr lang="fr-FR" dirty="0"/>
              <a:t> location in the </a:t>
            </a:r>
            <a:r>
              <a:rPr lang="fr-FR" dirty="0" err="1"/>
              <a:t>thiskness</a:t>
            </a:r>
            <a:r>
              <a:rPr lang="fr-FR" dirty="0"/>
              <a:t> of the </a:t>
            </a:r>
            <a:r>
              <a:rPr lang="fr-FR" dirty="0" err="1"/>
              <a:t>extradimension</a:t>
            </a:r>
            <a:r>
              <a:rPr lang="fr-FR" dirty="0"/>
              <a:t>. If </a:t>
            </a:r>
            <a:r>
              <a:rPr lang="fr-FR" b="1" dirty="0"/>
              <a:t>Position</a:t>
            </a:r>
            <a:r>
              <a:rPr lang="fr-FR" dirty="0"/>
              <a:t> = </a:t>
            </a:r>
            <a:r>
              <a:rPr lang="fr-FR" b="1" dirty="0"/>
              <a:t>Top </a:t>
            </a:r>
            <a:r>
              <a:rPr lang="fr-FR" b="1" dirty="0" err="1"/>
              <a:t>side</a:t>
            </a:r>
            <a:r>
              <a:rPr lang="fr-FR" b="1" dirty="0"/>
              <a:t> on </a:t>
            </a:r>
            <a:r>
              <a:rPr lang="fr-FR" b="1" dirty="0" err="1"/>
              <a:t>boundary</a:t>
            </a:r>
            <a:r>
              <a:rPr lang="fr-FR" b="1" dirty="0"/>
              <a:t> </a:t>
            </a:r>
            <a:r>
              <a:rPr lang="fr-FR" dirty="0"/>
              <a:t>in the </a:t>
            </a:r>
            <a:r>
              <a:rPr lang="fr-FR" b="1" dirty="0" err="1"/>
              <a:t>Layered</a:t>
            </a:r>
            <a:r>
              <a:rPr lang="fr-FR" b="1" dirty="0"/>
              <a:t> </a:t>
            </a:r>
            <a:r>
              <a:rPr lang="fr-FR" b="1" dirty="0" err="1"/>
              <a:t>Material</a:t>
            </a:r>
            <a:r>
              <a:rPr lang="fr-FR" b="1" dirty="0"/>
              <a:t> Link</a:t>
            </a:r>
            <a:r>
              <a:rPr lang="fr-FR" dirty="0"/>
              <a:t>, </a:t>
            </a:r>
            <a:r>
              <a:rPr lang="fr-FR" dirty="0" err="1"/>
              <a:t>then</a:t>
            </a:r>
            <a:r>
              <a:rPr lang="fr-FR" b="1" dirty="0"/>
              <a:t> Local z-</a:t>
            </a:r>
            <a:r>
              <a:rPr lang="fr-FR" b="1" dirty="0" err="1"/>
              <a:t>coordinate</a:t>
            </a:r>
            <a:r>
              <a:rPr lang="fr-FR" b="1" dirty="0"/>
              <a:t> </a:t>
            </a:r>
            <a:r>
              <a:rPr lang="fr-FR" dirty="0"/>
              <a:t>= -1 corresponds to the opposite </a:t>
            </a:r>
            <a:r>
              <a:rPr lang="fr-FR" dirty="0" err="1"/>
              <a:t>side</a:t>
            </a:r>
            <a:r>
              <a:rPr lang="fr-FR" dirty="0"/>
              <a:t> </a:t>
            </a:r>
            <a:r>
              <a:rPr lang="fr-FR" dirty="0" err="1"/>
              <a:t>from</a:t>
            </a:r>
            <a:r>
              <a:rPr lang="fr-FR" dirty="0"/>
              <a:t> the </a:t>
            </a:r>
            <a:r>
              <a:rPr lang="fr-FR" dirty="0" err="1"/>
              <a:t>selected</a:t>
            </a:r>
            <a:r>
              <a:rPr lang="fr-FR" dirty="0"/>
              <a:t> </a:t>
            </a:r>
            <a:r>
              <a:rPr lang="fr-FR" dirty="0" err="1"/>
              <a:t>boundary</a:t>
            </a:r>
            <a:r>
              <a:rPr lang="fr-FR" dirty="0"/>
              <a:t>.</a:t>
            </a:r>
          </a:p>
          <a:p>
            <a:pPr lvl="2"/>
            <a:endParaRPr lang="fr-FR" dirty="0"/>
          </a:p>
          <a:p>
            <a:pPr marL="768330" lvl="2" indent="0">
              <a:buNone/>
            </a:pPr>
            <a:endParaRPr lang="fr-FR" dirty="0"/>
          </a:p>
          <a:p>
            <a:pPr lvl="1"/>
            <a:endParaRPr lang="fr-FR" dirty="0"/>
          </a:p>
          <a:p>
            <a:pPr lvl="1"/>
            <a:endParaRPr lang="fr-FR" dirty="0"/>
          </a:p>
        </p:txBody>
      </p:sp>
      <p:sp>
        <p:nvSpPr>
          <p:cNvPr id="14" name="AutoShape 4">
            <a:extLst>
              <a:ext uri="{FF2B5EF4-FFF2-40B4-BE49-F238E27FC236}">
                <a16:creationId xmlns:a16="http://schemas.microsoft.com/office/drawing/2014/main" id="{48B870A8-2308-4D72-80E4-CED1B30E1CDD}"/>
              </a:ext>
            </a:extLst>
          </p:cNvPr>
          <p:cNvSpPr/>
          <p:nvPr/>
        </p:nvSpPr>
        <p:spPr>
          <a:xfrm>
            <a:off x="8352000" y="5652000"/>
            <a:ext cx="3679972" cy="1066799"/>
          </a:xfrm>
          <a:prstGeom prst="rect">
            <a:avLst/>
          </a:prstGeom>
        </p:spPr>
        <p:txBody>
          <a:bodyPr anchor="t" anchorCtr="0"/>
          <a:lstStyle/>
          <a:p>
            <a:r>
              <a:rPr lang="en-US" sz="1200" i="1" dirty="0">
                <a:solidFill>
                  <a:srgbClr val="1B4D81"/>
                </a:solidFill>
                <a:latin typeface="Lato"/>
              </a:rPr>
              <a:t>Boundary selection to define the integration along the layer in Approach 3 (Top), with settings for the through-thickness location on the outer circle (Middle) and corresponding boundary in the geometry of Approach 1 (Bottom)</a:t>
            </a:r>
            <a:endParaRPr lang="en-US" sz="1200" b="0" i="1" u="none" dirty="0">
              <a:solidFill>
                <a:srgbClr val="1B4D81"/>
              </a:solidFill>
              <a:latin typeface="Lato"/>
            </a:endParaRPr>
          </a:p>
        </p:txBody>
      </p:sp>
      <p:grpSp>
        <p:nvGrpSpPr>
          <p:cNvPr id="8" name="Group 7">
            <a:extLst>
              <a:ext uri="{FF2B5EF4-FFF2-40B4-BE49-F238E27FC236}">
                <a16:creationId xmlns:a16="http://schemas.microsoft.com/office/drawing/2014/main" id="{D78E833D-7F11-4140-893E-78C5E49E80BB}"/>
              </a:ext>
            </a:extLst>
          </p:cNvPr>
          <p:cNvGrpSpPr/>
          <p:nvPr/>
        </p:nvGrpSpPr>
        <p:grpSpPr>
          <a:xfrm>
            <a:off x="8779732" y="885825"/>
            <a:ext cx="2886075" cy="4645025"/>
            <a:chOff x="8779732" y="885825"/>
            <a:chExt cx="2886075" cy="4645025"/>
          </a:xfrm>
        </p:grpSpPr>
        <p:pic>
          <p:nvPicPr>
            <p:cNvPr id="9" name="Image 6">
              <a:extLst>
                <a:ext uri="{FF2B5EF4-FFF2-40B4-BE49-F238E27FC236}">
                  <a16:creationId xmlns:a16="http://schemas.microsoft.com/office/drawing/2014/main" id="{EE8A0BCF-C229-4F7C-BA6A-6E19F54F1C11}"/>
                </a:ext>
              </a:extLst>
            </p:cNvPr>
            <p:cNvPicPr>
              <a:picLocks noChangeAspect="1"/>
            </p:cNvPicPr>
            <p:nvPr/>
          </p:nvPicPr>
          <p:blipFill rotWithShape="1">
            <a:blip r:embed="rId2">
              <a:extLst>
                <a:ext uri="{28A0092B-C50C-407E-A947-70E740481C1C}">
                  <a14:useLocalDpi xmlns:a14="http://schemas.microsoft.com/office/drawing/2010/main" val="0"/>
                </a:ext>
              </a:extLst>
            </a:blip>
            <a:srcRect l="32662" r="33347" b="66116"/>
            <a:stretch/>
          </p:blipFill>
          <p:spPr>
            <a:xfrm>
              <a:off x="9320953" y="3506982"/>
              <a:ext cx="1803633" cy="2023868"/>
            </a:xfrm>
            <a:prstGeom prst="rect">
              <a:avLst/>
            </a:prstGeom>
          </p:spPr>
        </p:pic>
        <p:pic>
          <p:nvPicPr>
            <p:cNvPr id="10" name="Image 7">
              <a:extLst>
                <a:ext uri="{FF2B5EF4-FFF2-40B4-BE49-F238E27FC236}">
                  <a16:creationId xmlns:a16="http://schemas.microsoft.com/office/drawing/2014/main" id="{7B485F17-0A72-4112-AB66-0DC38ED17B52}"/>
                </a:ext>
              </a:extLst>
            </p:cNvPr>
            <p:cNvPicPr>
              <a:picLocks noChangeAspect="1"/>
            </p:cNvPicPr>
            <p:nvPr/>
          </p:nvPicPr>
          <p:blipFill rotWithShape="1">
            <a:blip r:embed="rId3">
              <a:extLst>
                <a:ext uri="{28A0092B-C50C-407E-A947-70E740481C1C}">
                  <a14:useLocalDpi xmlns:a14="http://schemas.microsoft.com/office/drawing/2010/main" val="0"/>
                </a:ext>
              </a:extLst>
            </a:blip>
            <a:srcRect l="48808" t="80868" r="43990" b="7156"/>
            <a:stretch/>
          </p:blipFill>
          <p:spPr>
            <a:xfrm>
              <a:off x="9883180" y="885825"/>
              <a:ext cx="679179" cy="695674"/>
            </a:xfrm>
            <a:prstGeom prst="rect">
              <a:avLst/>
            </a:prstGeom>
          </p:spPr>
        </p:pic>
        <p:pic>
          <p:nvPicPr>
            <p:cNvPr id="12" name="Image 14">
              <a:extLst>
                <a:ext uri="{FF2B5EF4-FFF2-40B4-BE49-F238E27FC236}">
                  <a16:creationId xmlns:a16="http://schemas.microsoft.com/office/drawing/2014/main" id="{BA210445-8A5A-4A8A-AF6A-296DCBB2C9C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779732" y="2093619"/>
              <a:ext cx="2886075" cy="1169771"/>
            </a:xfrm>
            <a:prstGeom prst="rect">
              <a:avLst/>
            </a:prstGeom>
          </p:spPr>
        </p:pic>
      </p:grpSp>
    </p:spTree>
    <p:extLst>
      <p:ext uri="{BB962C8B-B14F-4D97-AF65-F5344CB8AC3E}">
        <p14:creationId xmlns:p14="http://schemas.microsoft.com/office/powerpoint/2010/main" val="2839675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lvl="0" indent="-234945" algn="l">
              <a:lnSpc>
                <a:spcPct val="100000"/>
              </a:lnSpc>
              <a:spcBef>
                <a:spcPts val="1333"/>
              </a:spcBef>
              <a:buFont typeface="Wingdings"/>
              <a:buChar char="§"/>
            </a:pPr>
            <a:r>
              <a:rPr lang="en-US" sz="1667" b="0" i="0" u="none" dirty="0">
                <a:solidFill>
                  <a:srgbClr val="393A39"/>
                </a:solidFill>
                <a:latin typeface="Lato"/>
              </a:rPr>
              <a:t>A stationary computation is performed to compare the three approaches.</a:t>
            </a:r>
          </a:p>
          <a:p>
            <a:pPr marL="234945" lvl="0" indent="-234945" algn="l">
              <a:lnSpc>
                <a:spcPct val="100000"/>
              </a:lnSpc>
              <a:spcBef>
                <a:spcPts val="1333"/>
              </a:spcBef>
              <a:buFont typeface="Wingdings"/>
              <a:buChar char="§"/>
            </a:pPr>
            <a:r>
              <a:rPr lang="en-US" sz="1667" dirty="0">
                <a:solidFill>
                  <a:srgbClr val="393A39"/>
                </a:solidFill>
                <a:latin typeface="Lato"/>
              </a:rPr>
              <a:t>For Approach 2 and 3, the </a:t>
            </a:r>
            <a:r>
              <a:rPr lang="en-US" sz="1667" b="1" dirty="0">
                <a:solidFill>
                  <a:srgbClr val="393A39"/>
                </a:solidFill>
                <a:latin typeface="Lato"/>
              </a:rPr>
              <a:t>Layered Material</a:t>
            </a:r>
            <a:r>
              <a:rPr lang="en-US" sz="1667" dirty="0">
                <a:solidFill>
                  <a:srgbClr val="393A39"/>
                </a:solidFill>
                <a:latin typeface="Lato"/>
              </a:rPr>
              <a:t> dataset is used to visualize the temperature distribution through the steel and aluminum layers, when these layers are not explicitly represented in the geometry.</a:t>
            </a:r>
            <a:endParaRPr lang="en-US" sz="1667" b="0" i="0" u="none" dirty="0">
              <a:solidFill>
                <a:srgbClr val="393A39"/>
              </a:solidFill>
              <a:latin typeface="Lato"/>
            </a:endParaRPr>
          </a:p>
        </p:txBody>
      </p:sp>
      <p:sp>
        <p:nvSpPr>
          <p:cNvPr id="4" name="AutoShape 4"/>
          <p:cNvSpPr/>
          <p:nvPr/>
        </p:nvSpPr>
        <p:spPr>
          <a:xfrm>
            <a:off x="5593899" y="5889118"/>
            <a:ext cx="6260093" cy="511681"/>
          </a:xfrm>
          <a:prstGeom prst="rect">
            <a:avLst/>
          </a:prstGeom>
        </p:spPr>
        <p:txBody>
          <a:bodyPr anchor="t" anchorCtr="0"/>
          <a:lstStyle/>
          <a:p>
            <a:r>
              <a:rPr lang="en-US" sz="1200" i="1" dirty="0">
                <a:solidFill>
                  <a:srgbClr val="1B4D81"/>
                </a:solidFill>
                <a:latin typeface="Lato"/>
              </a:rPr>
              <a:t>Temperature distribution in the aluminum and steel layers with Approach 1 (Top), Approach 2 (Middle), and Approach 3 (Bottom)</a:t>
            </a:r>
            <a:endParaRPr lang="en-US" sz="1200" b="0" i="1" u="none" dirty="0">
              <a:solidFill>
                <a:srgbClr val="1B4D81"/>
              </a:solidFill>
              <a:latin typeface="Lato"/>
            </a:endParaRPr>
          </a:p>
        </p:txBody>
      </p:sp>
      <p:pic>
        <p:nvPicPr>
          <p:cNvPr id="11" name="Picture 10">
            <a:extLst>
              <a:ext uri="{FF2B5EF4-FFF2-40B4-BE49-F238E27FC236}">
                <a16:creationId xmlns:a16="http://schemas.microsoft.com/office/drawing/2014/main" id="{DEECE4EF-85D8-4A25-85EB-68076C684DF4}"/>
              </a:ext>
            </a:extLst>
          </p:cNvPr>
          <p:cNvPicPr>
            <a:picLocks noChangeAspect="1"/>
          </p:cNvPicPr>
          <p:nvPr/>
        </p:nvPicPr>
        <p:blipFill rotWithShape="1">
          <a:blip r:embed="rId2"/>
          <a:srcRect l="34682"/>
          <a:stretch/>
        </p:blipFill>
        <p:spPr>
          <a:xfrm>
            <a:off x="6290307" y="300338"/>
            <a:ext cx="4867275" cy="55887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lvl="0" indent="-234945" algn="l">
              <a:lnSpc>
                <a:spcPct val="100000"/>
              </a:lnSpc>
              <a:spcBef>
                <a:spcPts val="1333"/>
              </a:spcBef>
              <a:buFont typeface="Wingdings"/>
              <a:buChar char="§"/>
            </a:pPr>
            <a:r>
              <a:rPr lang="en-US" sz="1667" b="0" i="0" u="none" dirty="0">
                <a:solidFill>
                  <a:srgbClr val="393A39"/>
                </a:solidFill>
                <a:latin typeface="Lato"/>
              </a:rPr>
              <a:t>The temperature results are compared with the three approaches</a:t>
            </a:r>
          </a:p>
          <a:p>
            <a:pPr marL="692145" lvl="1" indent="-234945">
              <a:spcBef>
                <a:spcPts val="1333"/>
              </a:spcBef>
              <a:buFont typeface="Wingdings"/>
              <a:buChar char="§"/>
            </a:pPr>
            <a:r>
              <a:rPr lang="en-US" sz="1667" dirty="0">
                <a:solidFill>
                  <a:srgbClr val="393A39"/>
                </a:solidFill>
                <a:latin typeface="Lato"/>
              </a:rPr>
              <a:t>T</a:t>
            </a:r>
            <a:r>
              <a:rPr lang="en-US" sz="1667" b="0" i="0" u="none" dirty="0">
                <a:solidFill>
                  <a:srgbClr val="393A39"/>
                </a:solidFill>
                <a:latin typeface="Lato"/>
              </a:rPr>
              <a:t>hrough the thickness of the layers</a:t>
            </a:r>
          </a:p>
          <a:p>
            <a:pPr marL="692145" lvl="1" indent="-234945">
              <a:spcBef>
                <a:spcPts val="1333"/>
              </a:spcBef>
              <a:buFont typeface="Wingdings"/>
              <a:buChar char="§"/>
            </a:pPr>
            <a:r>
              <a:rPr lang="en-US" sz="1667" dirty="0">
                <a:solidFill>
                  <a:srgbClr val="393A39"/>
                </a:solidFill>
                <a:latin typeface="Lato"/>
              </a:rPr>
              <a:t>Along the outer boundary</a:t>
            </a:r>
            <a:endParaRPr lang="en-US" sz="1667" b="0" i="0" u="none" dirty="0">
              <a:solidFill>
                <a:srgbClr val="393A39"/>
              </a:solidFill>
              <a:latin typeface="Lato"/>
            </a:endParaRPr>
          </a:p>
          <a:p>
            <a:pPr marL="234945" indent="-234945">
              <a:spcBef>
                <a:spcPts val="1333"/>
              </a:spcBef>
              <a:buFont typeface="Wingdings"/>
              <a:buChar char="§"/>
            </a:pPr>
            <a:r>
              <a:rPr lang="en-US" sz="1667" b="0" i="0" u="none" dirty="0">
                <a:solidFill>
                  <a:srgbClr val="393A39"/>
                </a:solidFill>
                <a:latin typeface="Lato"/>
              </a:rPr>
              <a:t>The results show a very good agreement .</a:t>
            </a:r>
          </a:p>
          <a:p>
            <a:pPr marL="234945" lvl="0" indent="-234945" algn="l">
              <a:lnSpc>
                <a:spcPct val="100000"/>
              </a:lnSpc>
              <a:spcBef>
                <a:spcPts val="1333"/>
              </a:spcBef>
              <a:buFont typeface="Wingdings"/>
              <a:buChar char="§"/>
            </a:pPr>
            <a:endParaRPr lang="en-US" sz="1667" b="0" i="0" u="none" dirty="0">
              <a:solidFill>
                <a:srgbClr val="393A39"/>
              </a:solidFill>
              <a:latin typeface="Lato"/>
            </a:endParaRPr>
          </a:p>
        </p:txBody>
      </p:sp>
      <p:sp>
        <p:nvSpPr>
          <p:cNvPr id="4" name="AutoShape 4"/>
          <p:cNvSpPr/>
          <p:nvPr/>
        </p:nvSpPr>
        <p:spPr>
          <a:xfrm>
            <a:off x="5535349" y="5855563"/>
            <a:ext cx="6260093" cy="654294"/>
          </a:xfrm>
          <a:prstGeom prst="rect">
            <a:avLst/>
          </a:prstGeom>
        </p:spPr>
        <p:txBody>
          <a:bodyPr anchor="t" anchorCtr="0"/>
          <a:lstStyle/>
          <a:p>
            <a:r>
              <a:rPr lang="en-US" sz="1200" i="1" dirty="0">
                <a:solidFill>
                  <a:srgbClr val="1B4D81"/>
                </a:solidFill>
                <a:latin typeface="Lato"/>
              </a:rPr>
              <a:t>Comparison of the temperatures with Approach 1 (solid blue lines), Approach 2 (dotted red lines), and Approach 3 (dotted green lines). Left images: through thickness plot and selection, right images: outer boundary plot and selection.</a:t>
            </a:r>
            <a:endParaRPr lang="en-US" sz="1200" b="0" i="1" u="none" dirty="0">
              <a:solidFill>
                <a:srgbClr val="1B4D81"/>
              </a:solidFill>
              <a:latin typeface="Lato"/>
            </a:endParaRPr>
          </a:p>
        </p:txBody>
      </p:sp>
      <p:pic>
        <p:nvPicPr>
          <p:cNvPr id="15" name="Image 14">
            <a:extLst>
              <a:ext uri="{FF2B5EF4-FFF2-40B4-BE49-F238E27FC236}">
                <a16:creationId xmlns:a16="http://schemas.microsoft.com/office/drawing/2014/main" id="{34F30381-64E3-4F5D-B913-B62F3BF66E5C}"/>
              </a:ext>
            </a:extLst>
          </p:cNvPr>
          <p:cNvPicPr>
            <a:picLocks noChangeAspect="1"/>
          </p:cNvPicPr>
          <p:nvPr/>
        </p:nvPicPr>
        <p:blipFill rotWithShape="1">
          <a:blip r:embed="rId2">
            <a:extLst>
              <a:ext uri="{28A0092B-C50C-407E-A947-70E740481C1C}">
                <a14:useLocalDpi xmlns:a14="http://schemas.microsoft.com/office/drawing/2010/main" val="0"/>
              </a:ext>
            </a:extLst>
          </a:blip>
          <a:srcRect l="37121" t="7947" r="36912" b="62834"/>
          <a:stretch/>
        </p:blipFill>
        <p:spPr>
          <a:xfrm>
            <a:off x="9850054" y="4288024"/>
            <a:ext cx="1265359" cy="1332600"/>
          </a:xfrm>
          <a:prstGeom prst="rect">
            <a:avLst/>
          </a:prstGeom>
        </p:spPr>
      </p:pic>
      <p:pic>
        <p:nvPicPr>
          <p:cNvPr id="17" name="Image 16">
            <a:extLst>
              <a:ext uri="{FF2B5EF4-FFF2-40B4-BE49-F238E27FC236}">
                <a16:creationId xmlns:a16="http://schemas.microsoft.com/office/drawing/2014/main" id="{E8598D81-7A12-4039-8D0B-F9CF3E7A7851}"/>
              </a:ext>
            </a:extLst>
          </p:cNvPr>
          <p:cNvPicPr>
            <a:picLocks noChangeAspect="1"/>
          </p:cNvPicPr>
          <p:nvPr/>
        </p:nvPicPr>
        <p:blipFill rotWithShape="1">
          <a:blip r:embed="rId3">
            <a:extLst>
              <a:ext uri="{28A0092B-C50C-407E-A947-70E740481C1C}">
                <a14:useLocalDpi xmlns:a14="http://schemas.microsoft.com/office/drawing/2010/main" val="0"/>
              </a:ext>
            </a:extLst>
          </a:blip>
          <a:srcRect l="36745" t="6740" r="36410" b="62834"/>
          <a:stretch/>
        </p:blipFill>
        <p:spPr>
          <a:xfrm>
            <a:off x="6352529" y="4288023"/>
            <a:ext cx="1256285" cy="1332601"/>
          </a:xfrm>
          <a:prstGeom prst="rect">
            <a:avLst/>
          </a:prstGeom>
        </p:spPr>
      </p:pic>
      <p:pic>
        <p:nvPicPr>
          <p:cNvPr id="5" name="Image 4">
            <a:extLst>
              <a:ext uri="{FF2B5EF4-FFF2-40B4-BE49-F238E27FC236}">
                <a16:creationId xmlns:a16="http://schemas.microsoft.com/office/drawing/2014/main" id="{B4419A81-703E-4706-B706-8A3C4314F0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6803" y="863930"/>
            <a:ext cx="3451139" cy="3189155"/>
          </a:xfrm>
          <a:prstGeom prst="rect">
            <a:avLst/>
          </a:prstGeom>
        </p:spPr>
      </p:pic>
      <p:pic>
        <p:nvPicPr>
          <p:cNvPr id="7" name="Image 6">
            <a:extLst>
              <a:ext uri="{FF2B5EF4-FFF2-40B4-BE49-F238E27FC236}">
                <a16:creationId xmlns:a16="http://schemas.microsoft.com/office/drawing/2014/main" id="{2403672D-2295-4B4B-A536-969BCFBFA8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2182" y="856483"/>
            <a:ext cx="3341065" cy="3087437"/>
          </a:xfrm>
          <a:prstGeom prst="rect">
            <a:avLst/>
          </a:prstGeom>
        </p:spPr>
      </p:pic>
    </p:spTree>
    <p:extLst>
      <p:ext uri="{BB962C8B-B14F-4D97-AF65-F5344CB8AC3E}">
        <p14:creationId xmlns:p14="http://schemas.microsoft.com/office/powerpoint/2010/main" val="487722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75736-F94E-4F3A-B718-5EAAA8727F02}"/>
              </a:ext>
            </a:extLst>
          </p:cNvPr>
          <p:cNvSpPr>
            <a:spLocks noGrp="1"/>
          </p:cNvSpPr>
          <p:nvPr>
            <p:ph type="title"/>
          </p:nvPr>
        </p:nvSpPr>
        <p:spPr/>
        <p:txBody>
          <a:bodyPr/>
          <a:lstStyle/>
          <a:p>
            <a:r>
              <a:rPr lang="fr-FR" dirty="0"/>
              <a:t>Motivation</a:t>
            </a:r>
          </a:p>
        </p:txBody>
      </p:sp>
      <p:sp>
        <p:nvSpPr>
          <p:cNvPr id="3" name="Espace réservé du contenu 2">
            <a:extLst>
              <a:ext uri="{FF2B5EF4-FFF2-40B4-BE49-F238E27FC236}">
                <a16:creationId xmlns:a16="http://schemas.microsoft.com/office/drawing/2014/main" id="{D6D43DD7-5946-4B76-ADF0-7DB1610317EE}"/>
              </a:ext>
            </a:extLst>
          </p:cNvPr>
          <p:cNvSpPr>
            <a:spLocks noGrp="1"/>
          </p:cNvSpPr>
          <p:nvPr>
            <p:ph idx="1"/>
          </p:nvPr>
        </p:nvSpPr>
        <p:spPr/>
        <p:txBody>
          <a:bodyPr>
            <a:normAutofit/>
          </a:bodyPr>
          <a:lstStyle/>
          <a:p>
            <a:r>
              <a:rPr lang="en-US" dirty="0"/>
              <a:t>This tutorial model demonstrates the use of the features for heat transfer in layered shells, to account for the curvature of the layers when applying heat fluxes and heat sources. </a:t>
            </a:r>
          </a:p>
          <a:p>
            <a:r>
              <a:rPr lang="en-US" dirty="0"/>
              <a:t>The results obtained with the Heat Transfer in Shells interface applied to a boundary (with extra dimension) are compared with those obtained with the Heat Transfer in Solids interface on the equivalent solid geometry, and with those obtained with an intermediate approach using the Heat Transfer in Solids interface with the Thin Layer feature for one of the layers.</a:t>
            </a:r>
          </a:p>
          <a:p>
            <a:r>
              <a:rPr lang="en-US" dirty="0"/>
              <a:t>Some advanced settings and postprocessing tools dedicated to the layered material features are highlighted.</a:t>
            </a:r>
          </a:p>
        </p:txBody>
      </p:sp>
    </p:spTree>
    <p:extLst>
      <p:ext uri="{BB962C8B-B14F-4D97-AF65-F5344CB8AC3E}">
        <p14:creationId xmlns:p14="http://schemas.microsoft.com/office/powerpoint/2010/main" val="370404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br>
              <a:rPr lang="en-US" dirty="0"/>
            </a:br>
            <a:r>
              <a:rPr lang="en-US" sz="2000" dirty="0">
                <a:solidFill>
                  <a:schemeClr val="accent4"/>
                </a:solidFill>
              </a:rPr>
              <a:t>Geometry</a:t>
            </a:r>
            <a:endParaRPr lang="en-US" dirty="0"/>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fontScale="85000" lnSpcReduction="20000"/>
          </a:bodyPr>
          <a:lstStyle/>
          <a:p>
            <a:pPr marL="234945" lvl="0" indent="-234945" algn="l">
              <a:spcBef>
                <a:spcPts val="1333"/>
              </a:spcBef>
              <a:buFont typeface="Wingdings"/>
              <a:buChar char="§"/>
            </a:pPr>
            <a:r>
              <a:rPr lang="en-US" sz="1667" b="0" i="0" u="none" dirty="0">
                <a:solidFill>
                  <a:srgbClr val="393A39"/>
                </a:solidFill>
                <a:latin typeface="Lato"/>
              </a:rPr>
              <a:t>An axisymmetric piece of steel is coated with a layer of aluminum.</a:t>
            </a:r>
            <a:endParaRPr lang="en-US" sz="1667" dirty="0">
              <a:solidFill>
                <a:srgbClr val="393A39"/>
              </a:solidFill>
              <a:latin typeface="Lato"/>
            </a:endParaRPr>
          </a:p>
          <a:p>
            <a:pPr marL="234945" lvl="0" indent="-234945" algn="l">
              <a:lnSpc>
                <a:spcPct val="100000"/>
              </a:lnSpc>
              <a:spcBef>
                <a:spcPts val="1333"/>
              </a:spcBef>
              <a:buFont typeface="Wingdings"/>
              <a:buChar char="§"/>
            </a:pPr>
            <a:r>
              <a:rPr lang="en-US" sz="1667" dirty="0">
                <a:solidFill>
                  <a:srgbClr val="393A39"/>
                </a:solidFill>
                <a:latin typeface="Lato"/>
              </a:rPr>
              <a:t>On the top, the temperature is fixed to 20°C for steel and aluminum.</a:t>
            </a:r>
          </a:p>
          <a:p>
            <a:pPr marL="234945" lvl="0" indent="-234945" algn="l">
              <a:lnSpc>
                <a:spcPct val="100000"/>
              </a:lnSpc>
              <a:spcBef>
                <a:spcPts val="1333"/>
              </a:spcBef>
              <a:buFont typeface="Wingdings"/>
              <a:buChar char="§"/>
            </a:pPr>
            <a:r>
              <a:rPr lang="en-US" sz="1667" dirty="0">
                <a:solidFill>
                  <a:srgbClr val="393A39"/>
                </a:solidFill>
                <a:latin typeface="Lato"/>
              </a:rPr>
              <a:t>On the inner boundary of the aluminum layer, a heat flux is considered.</a:t>
            </a:r>
          </a:p>
          <a:p>
            <a:pPr marL="234945" indent="-234945">
              <a:spcBef>
                <a:spcPts val="1333"/>
              </a:spcBef>
              <a:buFont typeface="Wingdings"/>
              <a:buChar char="§"/>
            </a:pPr>
            <a:r>
              <a:rPr lang="en-US" sz="1667" dirty="0">
                <a:solidFill>
                  <a:srgbClr val="393A39"/>
                </a:solidFill>
                <a:latin typeface="Lato"/>
              </a:rPr>
              <a:t>In the steel layer, a heat source is applied.</a:t>
            </a:r>
          </a:p>
          <a:p>
            <a:pPr marL="234945" lvl="0" indent="-234945" algn="l">
              <a:lnSpc>
                <a:spcPct val="100000"/>
              </a:lnSpc>
              <a:spcBef>
                <a:spcPts val="1333"/>
              </a:spcBef>
              <a:buFont typeface="Wingdings"/>
              <a:buChar char="§"/>
            </a:pPr>
            <a:r>
              <a:rPr lang="en-US" sz="1667" b="0" i="0" u="none" dirty="0">
                <a:solidFill>
                  <a:srgbClr val="393A39"/>
                </a:solidFill>
                <a:latin typeface="Lato"/>
              </a:rPr>
              <a:t>3 modeling approaches are compared:</a:t>
            </a:r>
          </a:p>
          <a:p>
            <a:pPr marL="800100" lvl="1" indent="-342900">
              <a:spcBef>
                <a:spcPts val="1333"/>
              </a:spcBef>
              <a:buFont typeface="+mj-lt"/>
              <a:buAutoNum type="arabicPeriod"/>
            </a:pPr>
            <a:r>
              <a:rPr lang="en-US" sz="1667" dirty="0">
                <a:solidFill>
                  <a:srgbClr val="393A39"/>
                </a:solidFill>
                <a:latin typeface="Lato"/>
              </a:rPr>
              <a:t>The steel and the layer of aluminum are represented as domains.</a:t>
            </a:r>
          </a:p>
          <a:p>
            <a:pPr marL="800100" lvl="1" indent="-342900">
              <a:spcBef>
                <a:spcPts val="1333"/>
              </a:spcBef>
              <a:buFont typeface="+mj-lt"/>
              <a:buAutoNum type="arabicPeriod"/>
            </a:pPr>
            <a:r>
              <a:rPr lang="en-US" sz="1667" dirty="0">
                <a:solidFill>
                  <a:srgbClr val="393A39"/>
                </a:solidFill>
                <a:latin typeface="Lato"/>
              </a:rPr>
              <a:t>The steel is represented as a domain and the aluminum layer as a boundary</a:t>
            </a:r>
            <a:r>
              <a:rPr lang="en-US" sz="1667" b="0" i="0" u="none" dirty="0">
                <a:solidFill>
                  <a:srgbClr val="393A39"/>
                </a:solidFill>
                <a:latin typeface="Lato"/>
              </a:rPr>
              <a:t>.</a:t>
            </a:r>
            <a:endParaRPr lang="en-US" sz="1667" dirty="0">
              <a:solidFill>
                <a:srgbClr val="393A39"/>
              </a:solidFill>
              <a:latin typeface="Lato"/>
            </a:endParaRPr>
          </a:p>
          <a:p>
            <a:pPr marL="800100" lvl="1" indent="-342900">
              <a:spcBef>
                <a:spcPts val="1333"/>
              </a:spcBef>
              <a:buFont typeface="+mj-lt"/>
              <a:buAutoNum type="arabicPeriod"/>
            </a:pPr>
            <a:r>
              <a:rPr lang="en-US" sz="1667" dirty="0">
                <a:solidFill>
                  <a:srgbClr val="393A39"/>
                </a:solidFill>
                <a:latin typeface="Lato"/>
              </a:rPr>
              <a:t>Both the steel and the layer of aluminum are represented as boundaries</a:t>
            </a:r>
            <a:r>
              <a:rPr lang="en-US" sz="1667" b="0" i="0" u="none" dirty="0">
                <a:solidFill>
                  <a:srgbClr val="393A39"/>
                </a:solidFill>
                <a:latin typeface="Lato"/>
              </a:rPr>
              <a:t>.</a:t>
            </a:r>
          </a:p>
          <a:p>
            <a:pPr marL="234945" lvl="0" indent="-234945" algn="l">
              <a:lnSpc>
                <a:spcPct val="100000"/>
              </a:lnSpc>
              <a:spcBef>
                <a:spcPts val="1333"/>
              </a:spcBef>
              <a:buFont typeface="Wingdings"/>
              <a:buChar char="§"/>
            </a:pPr>
            <a:endParaRPr lang="en-US" sz="1667" b="0" i="0" u="none" dirty="0">
              <a:solidFill>
                <a:srgbClr val="393A39"/>
              </a:solidFill>
              <a:latin typeface="Lato"/>
            </a:endParaRPr>
          </a:p>
        </p:txBody>
      </p:sp>
      <p:sp>
        <p:nvSpPr>
          <p:cNvPr id="4" name="AutoShape 4"/>
          <p:cNvSpPr/>
          <p:nvPr/>
        </p:nvSpPr>
        <p:spPr>
          <a:xfrm>
            <a:off x="5400000" y="6300000"/>
            <a:ext cx="4700743" cy="341886"/>
          </a:xfrm>
          <a:prstGeom prst="rect">
            <a:avLst/>
          </a:prstGeom>
        </p:spPr>
        <p:txBody>
          <a:bodyPr anchor="t" anchorCtr="0"/>
          <a:lstStyle/>
          <a:p>
            <a:r>
              <a:rPr lang="en-US" sz="1200" b="0" i="1" u="none" dirty="0">
                <a:solidFill>
                  <a:srgbClr val="1B4D81"/>
                </a:solidFill>
                <a:latin typeface="Lato"/>
              </a:rPr>
              <a:t>Model geometry for the </a:t>
            </a:r>
            <a:r>
              <a:rPr lang="en-US" sz="1200" i="1" dirty="0">
                <a:solidFill>
                  <a:srgbClr val="1B4D81"/>
                </a:solidFill>
                <a:latin typeface="Lato"/>
              </a:rPr>
              <a:t>3</a:t>
            </a:r>
            <a:r>
              <a:rPr lang="en-US" sz="1200" b="0" i="1" u="none" dirty="0">
                <a:solidFill>
                  <a:srgbClr val="1B4D81"/>
                </a:solidFill>
                <a:latin typeface="Lato"/>
              </a:rPr>
              <a:t> modeling approaches, and boundary conditions </a:t>
            </a:r>
          </a:p>
        </p:txBody>
      </p:sp>
      <p:sp>
        <p:nvSpPr>
          <p:cNvPr id="53" name="Espace réservé du texte 6">
            <a:extLst>
              <a:ext uri="{FF2B5EF4-FFF2-40B4-BE49-F238E27FC236}">
                <a16:creationId xmlns:a16="http://schemas.microsoft.com/office/drawing/2014/main" id="{FE33F106-714F-4428-9598-0FE39B75BEF1}"/>
              </a:ext>
            </a:extLst>
          </p:cNvPr>
          <p:cNvSpPr txBox="1">
            <a:spLocks/>
          </p:cNvSpPr>
          <p:nvPr/>
        </p:nvSpPr>
        <p:spPr>
          <a:xfrm>
            <a:off x="5560363" y="1592703"/>
            <a:ext cx="1406637"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Heat flux, P=1e3 W</a:t>
            </a:r>
          </a:p>
        </p:txBody>
      </p:sp>
      <p:pic>
        <p:nvPicPr>
          <p:cNvPr id="7" name="Image 6">
            <a:extLst>
              <a:ext uri="{FF2B5EF4-FFF2-40B4-BE49-F238E27FC236}">
                <a16:creationId xmlns:a16="http://schemas.microsoft.com/office/drawing/2014/main" id="{46F9EAEC-B812-4FBF-A4B9-CAC54D301C2C}"/>
              </a:ext>
            </a:extLst>
          </p:cNvPr>
          <p:cNvPicPr>
            <a:picLocks noChangeAspect="1"/>
          </p:cNvPicPr>
          <p:nvPr/>
        </p:nvPicPr>
        <p:blipFill rotWithShape="1">
          <a:blip r:embed="rId2">
            <a:extLst>
              <a:ext uri="{28A0092B-C50C-407E-A947-70E740481C1C}">
                <a14:useLocalDpi xmlns:a14="http://schemas.microsoft.com/office/drawing/2010/main" val="0"/>
              </a:ext>
            </a:extLst>
          </a:blip>
          <a:srcRect l="16924" t="10550" r="24590" b="18781"/>
          <a:stretch/>
        </p:blipFill>
        <p:spPr>
          <a:xfrm>
            <a:off x="7222415" y="413257"/>
            <a:ext cx="2617818" cy="1948380"/>
          </a:xfrm>
          <a:prstGeom prst="rect">
            <a:avLst/>
          </a:prstGeom>
        </p:spPr>
      </p:pic>
      <p:sp>
        <p:nvSpPr>
          <p:cNvPr id="23" name="Espace réservé du texte 6">
            <a:extLst>
              <a:ext uri="{FF2B5EF4-FFF2-40B4-BE49-F238E27FC236}">
                <a16:creationId xmlns:a16="http://schemas.microsoft.com/office/drawing/2014/main" id="{7BD88531-75B3-44B4-B646-DF5319FED369}"/>
              </a:ext>
            </a:extLst>
          </p:cNvPr>
          <p:cNvSpPr txBox="1">
            <a:spLocks/>
          </p:cNvSpPr>
          <p:nvPr/>
        </p:nvSpPr>
        <p:spPr>
          <a:xfrm>
            <a:off x="7744711" y="166044"/>
            <a:ext cx="953833"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Steel</a:t>
            </a:r>
          </a:p>
        </p:txBody>
      </p:sp>
      <p:sp>
        <p:nvSpPr>
          <p:cNvPr id="27" name="Espace réservé du texte 6">
            <a:extLst>
              <a:ext uri="{FF2B5EF4-FFF2-40B4-BE49-F238E27FC236}">
                <a16:creationId xmlns:a16="http://schemas.microsoft.com/office/drawing/2014/main" id="{572873B6-C910-4898-82C5-55A8D4BE9B95}"/>
              </a:ext>
            </a:extLst>
          </p:cNvPr>
          <p:cNvSpPr txBox="1">
            <a:spLocks/>
          </p:cNvSpPr>
          <p:nvPr/>
        </p:nvSpPr>
        <p:spPr>
          <a:xfrm>
            <a:off x="6888782" y="176824"/>
            <a:ext cx="953833"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Aluminum</a:t>
            </a:r>
          </a:p>
        </p:txBody>
      </p:sp>
      <p:sp>
        <p:nvSpPr>
          <p:cNvPr id="31" name="Espace réservé du texte 6">
            <a:extLst>
              <a:ext uri="{FF2B5EF4-FFF2-40B4-BE49-F238E27FC236}">
                <a16:creationId xmlns:a16="http://schemas.microsoft.com/office/drawing/2014/main" id="{8E79316C-2CC1-4356-910E-62590579CC82}"/>
              </a:ext>
            </a:extLst>
          </p:cNvPr>
          <p:cNvSpPr txBox="1">
            <a:spLocks/>
          </p:cNvSpPr>
          <p:nvPr/>
        </p:nvSpPr>
        <p:spPr>
          <a:xfrm>
            <a:off x="10627511" y="1561189"/>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Thermal insulation</a:t>
            </a:r>
          </a:p>
        </p:txBody>
      </p:sp>
      <p:cxnSp>
        <p:nvCxnSpPr>
          <p:cNvPr id="32" name="Connecteur droit 31">
            <a:extLst>
              <a:ext uri="{FF2B5EF4-FFF2-40B4-BE49-F238E27FC236}">
                <a16:creationId xmlns:a16="http://schemas.microsoft.com/office/drawing/2014/main" id="{FF872015-C13A-497C-8BEA-BB035E6C4C64}"/>
              </a:ext>
            </a:extLst>
          </p:cNvPr>
          <p:cNvCxnSpPr>
            <a:cxnSpLocks/>
            <a:endCxn id="33" idx="1"/>
          </p:cNvCxnSpPr>
          <p:nvPr/>
        </p:nvCxnSpPr>
        <p:spPr>
          <a:xfrm>
            <a:off x="9496338" y="867492"/>
            <a:ext cx="113117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Espace réservé du texte 6">
            <a:extLst>
              <a:ext uri="{FF2B5EF4-FFF2-40B4-BE49-F238E27FC236}">
                <a16:creationId xmlns:a16="http://schemas.microsoft.com/office/drawing/2014/main" id="{2B00F26C-A549-4B24-9C7E-B1083C71C5AF}"/>
              </a:ext>
            </a:extLst>
          </p:cNvPr>
          <p:cNvSpPr txBox="1">
            <a:spLocks/>
          </p:cNvSpPr>
          <p:nvPr/>
        </p:nvSpPr>
        <p:spPr>
          <a:xfrm>
            <a:off x="10627511" y="750103"/>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070" dirty="0">
                <a:solidFill>
                  <a:srgbClr val="0070C0"/>
                </a:solidFill>
              </a:rPr>
              <a:t>T=20°C</a:t>
            </a:r>
          </a:p>
        </p:txBody>
      </p:sp>
      <p:cxnSp>
        <p:nvCxnSpPr>
          <p:cNvPr id="34" name="Connecteur droit 33">
            <a:extLst>
              <a:ext uri="{FF2B5EF4-FFF2-40B4-BE49-F238E27FC236}">
                <a16:creationId xmlns:a16="http://schemas.microsoft.com/office/drawing/2014/main" id="{F50CAE66-A086-41BB-8BB5-57A517525900}"/>
              </a:ext>
            </a:extLst>
          </p:cNvPr>
          <p:cNvCxnSpPr>
            <a:cxnSpLocks/>
            <a:stCxn id="53" idx="3"/>
          </p:cNvCxnSpPr>
          <p:nvPr/>
        </p:nvCxnSpPr>
        <p:spPr>
          <a:xfrm>
            <a:off x="6967000" y="1710092"/>
            <a:ext cx="17512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 en angle 12">
            <a:extLst>
              <a:ext uri="{FF2B5EF4-FFF2-40B4-BE49-F238E27FC236}">
                <a16:creationId xmlns:a16="http://schemas.microsoft.com/office/drawing/2014/main" id="{82E817B7-7DF2-4D5C-8932-91D2B4D2C116}"/>
              </a:ext>
            </a:extLst>
          </p:cNvPr>
          <p:cNvCxnSpPr>
            <a:cxnSpLocks/>
          </p:cNvCxnSpPr>
          <p:nvPr/>
        </p:nvCxnSpPr>
        <p:spPr>
          <a:xfrm rot="10800000" flipV="1">
            <a:off x="9370503" y="984880"/>
            <a:ext cx="1257008" cy="97689"/>
          </a:xfrm>
          <a:prstGeom prst="bentConnector3">
            <a:avLst>
              <a:gd name="adj1" fmla="val -53"/>
            </a:avLst>
          </a:prstGeom>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EABD167B-4D75-4239-8EE0-DD5635D972B7}"/>
              </a:ext>
            </a:extLst>
          </p:cNvPr>
          <p:cNvCxnSpPr>
            <a:cxnSpLocks/>
            <a:stCxn id="31" idx="1"/>
          </p:cNvCxnSpPr>
          <p:nvPr/>
        </p:nvCxnSpPr>
        <p:spPr>
          <a:xfrm flipH="1">
            <a:off x="9583405" y="1678578"/>
            <a:ext cx="1044106" cy="0"/>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Image 19">
            <a:extLst>
              <a:ext uri="{FF2B5EF4-FFF2-40B4-BE49-F238E27FC236}">
                <a16:creationId xmlns:a16="http://schemas.microsoft.com/office/drawing/2014/main" id="{E3B2602B-A2CA-4728-9472-84241BF3288B}"/>
              </a:ext>
            </a:extLst>
          </p:cNvPr>
          <p:cNvPicPr>
            <a:picLocks noChangeAspect="1"/>
          </p:cNvPicPr>
          <p:nvPr/>
        </p:nvPicPr>
        <p:blipFill rotWithShape="1">
          <a:blip r:embed="rId3">
            <a:extLst>
              <a:ext uri="{28A0092B-C50C-407E-A947-70E740481C1C}">
                <a14:useLocalDpi xmlns:a14="http://schemas.microsoft.com/office/drawing/2010/main" val="0"/>
              </a:ext>
            </a:extLst>
          </a:blip>
          <a:srcRect l="14573" t="6795" r="22152" b="19570"/>
          <a:stretch/>
        </p:blipFill>
        <p:spPr>
          <a:xfrm>
            <a:off x="7293030" y="2425048"/>
            <a:ext cx="2355232" cy="1688266"/>
          </a:xfrm>
          <a:prstGeom prst="rect">
            <a:avLst/>
          </a:prstGeom>
        </p:spPr>
      </p:pic>
      <p:pic>
        <p:nvPicPr>
          <p:cNvPr id="41" name="Image 40">
            <a:extLst>
              <a:ext uri="{FF2B5EF4-FFF2-40B4-BE49-F238E27FC236}">
                <a16:creationId xmlns:a16="http://schemas.microsoft.com/office/drawing/2014/main" id="{CE80689F-A85F-4ED4-8C66-C0631ED5B0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0017" y="4324680"/>
            <a:ext cx="2355232" cy="1450751"/>
          </a:xfrm>
          <a:prstGeom prst="rect">
            <a:avLst/>
          </a:prstGeom>
        </p:spPr>
      </p:pic>
      <p:sp>
        <p:nvSpPr>
          <p:cNvPr id="54" name="Espace réservé du texte 6">
            <a:extLst>
              <a:ext uri="{FF2B5EF4-FFF2-40B4-BE49-F238E27FC236}">
                <a16:creationId xmlns:a16="http://schemas.microsoft.com/office/drawing/2014/main" id="{B6765958-AF35-4C3F-A209-C515D75136B9}"/>
              </a:ext>
            </a:extLst>
          </p:cNvPr>
          <p:cNvSpPr txBox="1">
            <a:spLocks/>
          </p:cNvSpPr>
          <p:nvPr/>
        </p:nvSpPr>
        <p:spPr>
          <a:xfrm>
            <a:off x="5318021" y="732392"/>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1</a:t>
            </a:r>
          </a:p>
        </p:txBody>
      </p:sp>
      <p:sp>
        <p:nvSpPr>
          <p:cNvPr id="55" name="Espace réservé du texte 6">
            <a:extLst>
              <a:ext uri="{FF2B5EF4-FFF2-40B4-BE49-F238E27FC236}">
                <a16:creationId xmlns:a16="http://schemas.microsoft.com/office/drawing/2014/main" id="{2BF6AD3A-9D7E-4A0A-84E4-232AAB21A583}"/>
              </a:ext>
            </a:extLst>
          </p:cNvPr>
          <p:cNvSpPr txBox="1">
            <a:spLocks/>
          </p:cNvSpPr>
          <p:nvPr/>
        </p:nvSpPr>
        <p:spPr>
          <a:xfrm>
            <a:off x="5316385" y="2911626"/>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2</a:t>
            </a:r>
          </a:p>
        </p:txBody>
      </p:sp>
      <p:sp>
        <p:nvSpPr>
          <p:cNvPr id="56" name="Espace réservé du texte 6">
            <a:extLst>
              <a:ext uri="{FF2B5EF4-FFF2-40B4-BE49-F238E27FC236}">
                <a16:creationId xmlns:a16="http://schemas.microsoft.com/office/drawing/2014/main" id="{F0944485-7FF3-496B-B32F-455DE8CA078F}"/>
              </a:ext>
            </a:extLst>
          </p:cNvPr>
          <p:cNvSpPr txBox="1">
            <a:spLocks/>
          </p:cNvSpPr>
          <p:nvPr/>
        </p:nvSpPr>
        <p:spPr>
          <a:xfrm>
            <a:off x="5318020" y="4878593"/>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3</a:t>
            </a:r>
          </a:p>
        </p:txBody>
      </p:sp>
      <p:cxnSp>
        <p:nvCxnSpPr>
          <p:cNvPr id="8" name="Connecteur : en angle 7">
            <a:extLst>
              <a:ext uri="{FF2B5EF4-FFF2-40B4-BE49-F238E27FC236}">
                <a16:creationId xmlns:a16="http://schemas.microsoft.com/office/drawing/2014/main" id="{EBEC7B07-09D4-4CAF-84C3-6312DCF5AD91}"/>
              </a:ext>
            </a:extLst>
          </p:cNvPr>
          <p:cNvCxnSpPr>
            <a:stCxn id="7" idx="0"/>
          </p:cNvCxnSpPr>
          <p:nvPr/>
        </p:nvCxnSpPr>
        <p:spPr>
          <a:xfrm rot="16200000" flipH="1">
            <a:off x="8363041" y="581540"/>
            <a:ext cx="336846" cy="280"/>
          </a:xfrm>
          <a:prstGeom prst="bentConnector3">
            <a:avLst>
              <a:gd name="adj1" fmla="val -623"/>
            </a:avLst>
          </a:prstGeom>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B3E6D045-3768-40F4-938C-6C96D7B3A033}"/>
              </a:ext>
            </a:extLst>
          </p:cNvPr>
          <p:cNvCxnSpPr>
            <a:cxnSpLocks/>
          </p:cNvCxnSpPr>
          <p:nvPr/>
        </p:nvCxnSpPr>
        <p:spPr>
          <a:xfrm>
            <a:off x="7365698" y="411602"/>
            <a:ext cx="0" cy="667089"/>
          </a:xfrm>
          <a:prstGeom prst="line">
            <a:avLst/>
          </a:prstGeom>
        </p:spPr>
        <p:style>
          <a:lnRef idx="1">
            <a:schemeClr val="accent1"/>
          </a:lnRef>
          <a:fillRef idx="0">
            <a:schemeClr val="accent1"/>
          </a:fillRef>
          <a:effectRef idx="0">
            <a:schemeClr val="accent1"/>
          </a:effectRef>
          <a:fontRef idx="minor">
            <a:schemeClr val="tx1"/>
          </a:fontRef>
        </p:style>
      </p:cxnSp>
      <p:sp>
        <p:nvSpPr>
          <p:cNvPr id="30" name="Espace réservé du texte 6">
            <a:extLst>
              <a:ext uri="{FF2B5EF4-FFF2-40B4-BE49-F238E27FC236}">
                <a16:creationId xmlns:a16="http://schemas.microsoft.com/office/drawing/2014/main" id="{315D74BC-104A-4FEE-BF37-912490D8D7F3}"/>
              </a:ext>
            </a:extLst>
          </p:cNvPr>
          <p:cNvSpPr txBox="1">
            <a:spLocks/>
          </p:cNvSpPr>
          <p:nvPr/>
        </p:nvSpPr>
        <p:spPr>
          <a:xfrm>
            <a:off x="5106719" y="1208425"/>
            <a:ext cx="1866818"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Heat source, Q=1e3 W/m3</a:t>
            </a:r>
          </a:p>
        </p:txBody>
      </p:sp>
      <p:cxnSp>
        <p:nvCxnSpPr>
          <p:cNvPr id="28" name="Connecteur droit 27">
            <a:extLst>
              <a:ext uri="{FF2B5EF4-FFF2-40B4-BE49-F238E27FC236}">
                <a16:creationId xmlns:a16="http://schemas.microsoft.com/office/drawing/2014/main" id="{76330F0A-6437-4315-A4B0-543E2923BB1E}"/>
              </a:ext>
            </a:extLst>
          </p:cNvPr>
          <p:cNvCxnSpPr>
            <a:cxnSpLocks/>
            <a:stCxn id="30" idx="3"/>
          </p:cNvCxnSpPr>
          <p:nvPr/>
        </p:nvCxnSpPr>
        <p:spPr>
          <a:xfrm>
            <a:off x="6973537" y="1325814"/>
            <a:ext cx="559777"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br>
              <a:rPr lang="en-US" dirty="0"/>
            </a:br>
            <a:r>
              <a:rPr lang="en-US" sz="2000" dirty="0">
                <a:solidFill>
                  <a:schemeClr val="accent4"/>
                </a:solidFill>
              </a:rPr>
              <a:t>Geometry</a:t>
            </a:r>
            <a:endParaRPr lang="en-US" dirty="0">
              <a:solidFill>
                <a:schemeClr val="accent4"/>
              </a:solidFill>
            </a:endParaRP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fontScale="85000" lnSpcReduction="20000"/>
          </a:bodyPr>
          <a:lstStyle/>
          <a:p>
            <a:pPr marL="234945" lvl="0" indent="-234945" algn="l">
              <a:lnSpc>
                <a:spcPct val="100000"/>
              </a:lnSpc>
              <a:spcBef>
                <a:spcPts val="1333"/>
              </a:spcBef>
              <a:buFont typeface="Wingdings"/>
              <a:buChar char="§"/>
            </a:pPr>
            <a:r>
              <a:rPr lang="en-US" sz="1667" dirty="0">
                <a:solidFill>
                  <a:srgbClr val="393A39"/>
                </a:solidFill>
                <a:latin typeface="Lato"/>
              </a:rPr>
              <a:t>Geometry selections and features for </a:t>
            </a:r>
            <a:r>
              <a:rPr lang="en-US" sz="1667" b="0" i="0" u="none" dirty="0">
                <a:solidFill>
                  <a:srgbClr val="393A39"/>
                </a:solidFill>
                <a:latin typeface="Lato"/>
              </a:rPr>
              <a:t>the aluminum layer modeling</a:t>
            </a:r>
          </a:p>
          <a:p>
            <a:pPr marL="800100" lvl="1" indent="-342900">
              <a:spcBef>
                <a:spcPts val="1333"/>
              </a:spcBef>
              <a:buFont typeface="+mj-lt"/>
              <a:buAutoNum type="arabicPeriod"/>
            </a:pPr>
            <a:r>
              <a:rPr lang="en-US" sz="1667" b="0" i="0" u="none" dirty="0">
                <a:solidFill>
                  <a:srgbClr val="393A39"/>
                </a:solidFill>
                <a:latin typeface="Lato"/>
              </a:rPr>
              <a:t>Domain selection with </a:t>
            </a:r>
            <a:r>
              <a:rPr lang="en-US" sz="1667" b="1" i="0" u="none" dirty="0">
                <a:solidFill>
                  <a:srgbClr val="393A39"/>
                </a:solidFill>
                <a:latin typeface="Lato"/>
              </a:rPr>
              <a:t>Solid</a:t>
            </a:r>
            <a:r>
              <a:rPr lang="en-US" sz="1667" b="0" i="0" u="none" dirty="0">
                <a:solidFill>
                  <a:srgbClr val="393A39"/>
                </a:solidFill>
                <a:latin typeface="Lato"/>
              </a:rPr>
              <a:t> feature</a:t>
            </a:r>
          </a:p>
          <a:p>
            <a:pPr marL="800100" lvl="1" indent="-342900">
              <a:spcBef>
                <a:spcPts val="1333"/>
              </a:spcBef>
              <a:buFont typeface="+mj-lt"/>
              <a:buAutoNum type="arabicPeriod"/>
            </a:pPr>
            <a:r>
              <a:rPr lang="en-US" sz="1667" b="0" i="0" u="none" dirty="0">
                <a:solidFill>
                  <a:srgbClr val="393A39"/>
                </a:solidFill>
                <a:latin typeface="Lato"/>
              </a:rPr>
              <a:t>Boundary selection with </a:t>
            </a:r>
            <a:r>
              <a:rPr lang="en-US" sz="1667" b="1" i="0" u="none" dirty="0">
                <a:solidFill>
                  <a:srgbClr val="393A39"/>
                </a:solidFill>
                <a:latin typeface="Lato"/>
              </a:rPr>
              <a:t>Thin Layer</a:t>
            </a:r>
            <a:r>
              <a:rPr lang="en-US" sz="1667" b="0" i="0" u="none" dirty="0">
                <a:solidFill>
                  <a:srgbClr val="393A39"/>
                </a:solidFill>
                <a:latin typeface="Lato"/>
              </a:rPr>
              <a:t> feature (</a:t>
            </a:r>
            <a:r>
              <a:rPr lang="en-US" sz="1667" dirty="0">
                <a:solidFill>
                  <a:srgbClr val="393A39"/>
                </a:solidFill>
                <a:latin typeface="Lato"/>
              </a:rPr>
              <a:t>using the Layered Material</a:t>
            </a:r>
            <a:r>
              <a:rPr lang="en-US" sz="1667" b="0" i="0" u="none" dirty="0">
                <a:solidFill>
                  <a:srgbClr val="393A39"/>
                </a:solidFill>
                <a:latin typeface="Lato"/>
              </a:rPr>
              <a:t> technology)</a:t>
            </a:r>
          </a:p>
          <a:p>
            <a:pPr marL="800100" lvl="1" indent="-342900">
              <a:spcBef>
                <a:spcPts val="1333"/>
              </a:spcBef>
              <a:buFont typeface="+mj-lt"/>
              <a:buAutoNum type="arabicPeriod"/>
            </a:pPr>
            <a:r>
              <a:rPr lang="en-US" sz="1667" b="0" i="0" u="none" dirty="0">
                <a:solidFill>
                  <a:srgbClr val="393A39"/>
                </a:solidFill>
                <a:latin typeface="Lato"/>
              </a:rPr>
              <a:t>Boundary selection with </a:t>
            </a:r>
            <a:r>
              <a:rPr lang="en-US" sz="1667" b="1" i="0" u="none" dirty="0">
                <a:solidFill>
                  <a:srgbClr val="393A39"/>
                </a:solidFill>
                <a:latin typeface="Lato"/>
              </a:rPr>
              <a:t>Solid</a:t>
            </a:r>
            <a:r>
              <a:rPr lang="en-US" sz="1667" b="0" i="0" u="none" dirty="0">
                <a:solidFill>
                  <a:srgbClr val="393A39"/>
                </a:solidFill>
                <a:latin typeface="Lato"/>
              </a:rPr>
              <a:t> feature (</a:t>
            </a:r>
            <a:r>
              <a:rPr lang="en-US" sz="1667" dirty="0">
                <a:solidFill>
                  <a:srgbClr val="393A39"/>
                </a:solidFill>
                <a:latin typeface="Lato"/>
              </a:rPr>
              <a:t>using the Layered Material</a:t>
            </a:r>
            <a:r>
              <a:rPr lang="en-US" sz="1667" b="0" i="0" u="none" dirty="0">
                <a:solidFill>
                  <a:srgbClr val="393A39"/>
                </a:solidFill>
                <a:latin typeface="Lato"/>
              </a:rPr>
              <a:t> technology)</a:t>
            </a:r>
          </a:p>
          <a:p>
            <a:pPr marL="234945" indent="-234945">
              <a:spcBef>
                <a:spcPts val="1333"/>
              </a:spcBef>
              <a:buFont typeface="Wingdings"/>
              <a:buChar char="§"/>
            </a:pPr>
            <a:r>
              <a:rPr lang="en-US" sz="1667" dirty="0">
                <a:solidFill>
                  <a:srgbClr val="393A39"/>
                </a:solidFill>
                <a:latin typeface="Lato"/>
              </a:rPr>
              <a:t>Layered Material technology</a:t>
            </a:r>
          </a:p>
          <a:p>
            <a:pPr marL="692145" lvl="1" indent="-234945">
              <a:spcBef>
                <a:spcPts val="1333"/>
              </a:spcBef>
              <a:buFont typeface="Wingdings"/>
              <a:buChar char="§"/>
            </a:pPr>
            <a:r>
              <a:rPr lang="en-US" sz="1667" dirty="0">
                <a:solidFill>
                  <a:srgbClr val="393A39"/>
                </a:solidFill>
                <a:latin typeface="Lato"/>
              </a:rPr>
              <a:t>The specific layer’s properties are encapsulated in the </a:t>
            </a:r>
            <a:r>
              <a:rPr lang="en-US" sz="1667" b="1" dirty="0">
                <a:solidFill>
                  <a:srgbClr val="393A39"/>
                </a:solidFill>
                <a:latin typeface="Lato"/>
              </a:rPr>
              <a:t>Layered Material</a:t>
            </a:r>
            <a:r>
              <a:rPr lang="en-US" sz="1667" dirty="0">
                <a:solidFill>
                  <a:srgbClr val="393A39"/>
                </a:solidFill>
                <a:latin typeface="Lato"/>
              </a:rPr>
              <a:t>.</a:t>
            </a:r>
          </a:p>
          <a:p>
            <a:pPr marL="692145" lvl="1" indent="-234945">
              <a:spcBef>
                <a:spcPts val="1333"/>
              </a:spcBef>
              <a:buFont typeface="Wingdings"/>
              <a:buChar char="§"/>
            </a:pPr>
            <a:r>
              <a:rPr lang="en-US" sz="1667" dirty="0">
                <a:solidFill>
                  <a:srgbClr val="393A39"/>
                </a:solidFill>
                <a:latin typeface="Lato"/>
              </a:rPr>
              <a:t>A 1D </a:t>
            </a:r>
            <a:r>
              <a:rPr lang="en-US" sz="1667" dirty="0" err="1">
                <a:solidFill>
                  <a:srgbClr val="393A39"/>
                </a:solidFill>
                <a:latin typeface="Lato"/>
              </a:rPr>
              <a:t>extradimension</a:t>
            </a:r>
            <a:r>
              <a:rPr lang="en-US" sz="1667" dirty="0">
                <a:solidFill>
                  <a:srgbClr val="393A39"/>
                </a:solidFill>
                <a:latin typeface="Lato"/>
              </a:rPr>
              <a:t> is used to describe the shell thickness.</a:t>
            </a:r>
          </a:p>
          <a:p>
            <a:pPr marL="692145" lvl="1" indent="-234945">
              <a:spcBef>
                <a:spcPts val="1333"/>
              </a:spcBef>
              <a:buFont typeface="Wingdings"/>
              <a:buChar char="§"/>
            </a:pPr>
            <a:r>
              <a:rPr lang="en-US" sz="1667" dirty="0">
                <a:solidFill>
                  <a:srgbClr val="393A39"/>
                </a:solidFill>
                <a:latin typeface="Lato"/>
              </a:rPr>
              <a:t>Degrees of freedom through the thickness of the layers are added to capture the temperature gradients.</a:t>
            </a:r>
            <a:endParaRPr lang="en-US" sz="1667" b="0" i="0" u="none" dirty="0">
              <a:solidFill>
                <a:srgbClr val="393A39"/>
              </a:solidFill>
              <a:latin typeface="Lato"/>
            </a:endParaRPr>
          </a:p>
          <a:p>
            <a:pPr marL="234945" indent="-234945">
              <a:spcBef>
                <a:spcPts val="1333"/>
              </a:spcBef>
              <a:buFont typeface="Wingdings"/>
              <a:buChar char="§"/>
            </a:pPr>
            <a:endParaRPr lang="en-US" sz="1667" b="0" i="0" u="none" dirty="0">
              <a:solidFill>
                <a:srgbClr val="393A39"/>
              </a:solidFill>
              <a:latin typeface="Lato"/>
            </a:endParaRPr>
          </a:p>
          <a:p>
            <a:pPr marL="692145" lvl="1" indent="-234945">
              <a:spcBef>
                <a:spcPts val="1333"/>
              </a:spcBef>
              <a:buFont typeface="Wingdings"/>
              <a:buChar char="§"/>
            </a:pPr>
            <a:endParaRPr lang="en-US" sz="1667" b="0" i="0" u="none" dirty="0">
              <a:solidFill>
                <a:srgbClr val="393A39"/>
              </a:solidFill>
              <a:latin typeface="Lato"/>
            </a:endParaRPr>
          </a:p>
          <a:p>
            <a:pPr marL="234945" lvl="0" indent="-234945" algn="l">
              <a:lnSpc>
                <a:spcPct val="100000"/>
              </a:lnSpc>
              <a:spcBef>
                <a:spcPts val="1333"/>
              </a:spcBef>
              <a:buFont typeface="Wingdings"/>
              <a:buChar char="§"/>
            </a:pPr>
            <a:endParaRPr lang="en-US" sz="1667" b="0" i="0" u="none" dirty="0">
              <a:solidFill>
                <a:srgbClr val="393A39"/>
              </a:solidFill>
              <a:latin typeface="Lato"/>
            </a:endParaRPr>
          </a:p>
        </p:txBody>
      </p:sp>
      <p:sp>
        <p:nvSpPr>
          <p:cNvPr id="4" name="AutoShape 4"/>
          <p:cNvSpPr/>
          <p:nvPr/>
        </p:nvSpPr>
        <p:spPr>
          <a:xfrm>
            <a:off x="5400000" y="6300000"/>
            <a:ext cx="6065241" cy="341886"/>
          </a:xfrm>
          <a:prstGeom prst="rect">
            <a:avLst/>
          </a:prstGeom>
        </p:spPr>
        <p:txBody>
          <a:bodyPr anchor="t" anchorCtr="0"/>
          <a:lstStyle/>
          <a:p>
            <a:r>
              <a:rPr lang="en-US" sz="1200" b="0" i="1" u="none" dirty="0">
                <a:solidFill>
                  <a:srgbClr val="1B4D81"/>
                </a:solidFill>
                <a:latin typeface="Lato"/>
              </a:rPr>
              <a:t>Selection of the geometry corresponding to the aluminum layer with the </a:t>
            </a:r>
            <a:r>
              <a:rPr lang="en-US" sz="1200" i="1" dirty="0">
                <a:solidFill>
                  <a:srgbClr val="1B4D81"/>
                </a:solidFill>
                <a:latin typeface="Lato"/>
              </a:rPr>
              <a:t>3</a:t>
            </a:r>
            <a:r>
              <a:rPr lang="en-US" sz="1200" b="0" i="1" u="none" dirty="0">
                <a:solidFill>
                  <a:srgbClr val="1B4D81"/>
                </a:solidFill>
                <a:latin typeface="Lato"/>
              </a:rPr>
              <a:t> modeling approaches</a:t>
            </a:r>
          </a:p>
        </p:txBody>
      </p:sp>
      <p:pic>
        <p:nvPicPr>
          <p:cNvPr id="11" name="Image 10">
            <a:extLst>
              <a:ext uri="{FF2B5EF4-FFF2-40B4-BE49-F238E27FC236}">
                <a16:creationId xmlns:a16="http://schemas.microsoft.com/office/drawing/2014/main" id="{CBD92CB7-AE7E-4B3C-AB1F-294FD172DCF7}"/>
              </a:ext>
            </a:extLst>
          </p:cNvPr>
          <p:cNvPicPr>
            <a:picLocks noChangeAspect="1"/>
          </p:cNvPicPr>
          <p:nvPr/>
        </p:nvPicPr>
        <p:blipFill rotWithShape="1">
          <a:blip r:embed="rId2">
            <a:extLst>
              <a:ext uri="{28A0092B-C50C-407E-A947-70E740481C1C}">
                <a14:useLocalDpi xmlns:a14="http://schemas.microsoft.com/office/drawing/2010/main" val="0"/>
              </a:ext>
            </a:extLst>
          </a:blip>
          <a:srcRect l="38244" t="3743" r="34928" b="61112"/>
          <a:stretch/>
        </p:blipFill>
        <p:spPr>
          <a:xfrm>
            <a:off x="7695539" y="830839"/>
            <a:ext cx="2345275" cy="1892464"/>
          </a:xfrm>
          <a:prstGeom prst="rect">
            <a:avLst/>
          </a:prstGeom>
        </p:spPr>
      </p:pic>
      <p:pic>
        <p:nvPicPr>
          <p:cNvPr id="14" name="Image 13">
            <a:extLst>
              <a:ext uri="{FF2B5EF4-FFF2-40B4-BE49-F238E27FC236}">
                <a16:creationId xmlns:a16="http://schemas.microsoft.com/office/drawing/2014/main" id="{6F32FF95-D214-4FD6-9237-2EC354EFCEE1}"/>
              </a:ext>
            </a:extLst>
          </p:cNvPr>
          <p:cNvPicPr>
            <a:picLocks noChangeAspect="1"/>
          </p:cNvPicPr>
          <p:nvPr/>
        </p:nvPicPr>
        <p:blipFill rotWithShape="1">
          <a:blip r:embed="rId3">
            <a:extLst>
              <a:ext uri="{28A0092B-C50C-407E-A947-70E740481C1C}">
                <a14:useLocalDpi xmlns:a14="http://schemas.microsoft.com/office/drawing/2010/main" val="0"/>
              </a:ext>
            </a:extLst>
          </a:blip>
          <a:srcRect l="39627" t="36999" r="37459" b="30567"/>
          <a:stretch/>
        </p:blipFill>
        <p:spPr>
          <a:xfrm>
            <a:off x="7800715" y="2432807"/>
            <a:ext cx="2090421" cy="1822669"/>
          </a:xfrm>
          <a:prstGeom prst="rect">
            <a:avLst/>
          </a:prstGeom>
        </p:spPr>
      </p:pic>
      <p:pic>
        <p:nvPicPr>
          <p:cNvPr id="16" name="Image 15">
            <a:extLst>
              <a:ext uri="{FF2B5EF4-FFF2-40B4-BE49-F238E27FC236}">
                <a16:creationId xmlns:a16="http://schemas.microsoft.com/office/drawing/2014/main" id="{1841476D-9B66-4889-A471-D7A79E7E4E0C}"/>
              </a:ext>
            </a:extLst>
          </p:cNvPr>
          <p:cNvPicPr>
            <a:picLocks noChangeAspect="1"/>
          </p:cNvPicPr>
          <p:nvPr/>
        </p:nvPicPr>
        <p:blipFill rotWithShape="1">
          <a:blip r:embed="rId4">
            <a:extLst>
              <a:ext uri="{28A0092B-C50C-407E-A947-70E740481C1C}">
                <a14:useLocalDpi xmlns:a14="http://schemas.microsoft.com/office/drawing/2010/main" val="0"/>
              </a:ext>
            </a:extLst>
          </a:blip>
          <a:srcRect l="37459" t="69881" r="35713" b="5562"/>
          <a:stretch/>
        </p:blipFill>
        <p:spPr>
          <a:xfrm>
            <a:off x="7645205" y="3934438"/>
            <a:ext cx="2237962" cy="1261816"/>
          </a:xfrm>
          <a:prstGeom prst="rect">
            <a:avLst/>
          </a:prstGeom>
        </p:spPr>
      </p:pic>
      <p:sp>
        <p:nvSpPr>
          <p:cNvPr id="12" name="Espace réservé du texte 6">
            <a:extLst>
              <a:ext uri="{FF2B5EF4-FFF2-40B4-BE49-F238E27FC236}">
                <a16:creationId xmlns:a16="http://schemas.microsoft.com/office/drawing/2014/main" id="{15B15299-B6ED-4381-AAAF-20D6BCD31A32}"/>
              </a:ext>
            </a:extLst>
          </p:cNvPr>
          <p:cNvSpPr txBox="1">
            <a:spLocks/>
          </p:cNvSpPr>
          <p:nvPr/>
        </p:nvSpPr>
        <p:spPr>
          <a:xfrm>
            <a:off x="5318021" y="732392"/>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1</a:t>
            </a:r>
          </a:p>
        </p:txBody>
      </p:sp>
      <p:sp>
        <p:nvSpPr>
          <p:cNvPr id="13" name="Espace réservé du texte 6">
            <a:extLst>
              <a:ext uri="{FF2B5EF4-FFF2-40B4-BE49-F238E27FC236}">
                <a16:creationId xmlns:a16="http://schemas.microsoft.com/office/drawing/2014/main" id="{5150C330-8D70-4439-9D80-2604ADD7ECA0}"/>
              </a:ext>
            </a:extLst>
          </p:cNvPr>
          <p:cNvSpPr txBox="1">
            <a:spLocks/>
          </p:cNvSpPr>
          <p:nvPr/>
        </p:nvSpPr>
        <p:spPr>
          <a:xfrm>
            <a:off x="5316385" y="2911626"/>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2</a:t>
            </a:r>
          </a:p>
        </p:txBody>
      </p:sp>
      <p:sp>
        <p:nvSpPr>
          <p:cNvPr id="15" name="Espace réservé du texte 6">
            <a:extLst>
              <a:ext uri="{FF2B5EF4-FFF2-40B4-BE49-F238E27FC236}">
                <a16:creationId xmlns:a16="http://schemas.microsoft.com/office/drawing/2014/main" id="{33855228-E232-46E1-A9B5-6FC6D880C5C5}"/>
              </a:ext>
            </a:extLst>
          </p:cNvPr>
          <p:cNvSpPr txBox="1">
            <a:spLocks/>
          </p:cNvSpPr>
          <p:nvPr/>
        </p:nvSpPr>
        <p:spPr>
          <a:xfrm>
            <a:off x="5318020" y="4878593"/>
            <a:ext cx="1118752"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Approach 3</a:t>
            </a:r>
          </a:p>
        </p:txBody>
      </p:sp>
    </p:spTree>
    <p:extLst>
      <p:ext uri="{BB962C8B-B14F-4D97-AF65-F5344CB8AC3E}">
        <p14:creationId xmlns:p14="http://schemas.microsoft.com/office/powerpoint/2010/main" val="974505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br>
              <a:rPr lang="en-US" dirty="0"/>
            </a:br>
            <a:r>
              <a:rPr lang="en-US" sz="2000" dirty="0">
                <a:solidFill>
                  <a:schemeClr val="accent4"/>
                </a:solidFill>
              </a:rPr>
              <a:t>Approach 2</a:t>
            </a:r>
            <a:endParaRPr lang="en-US" dirty="0">
              <a:solidFill>
                <a:schemeClr val="accent4"/>
              </a:solidFill>
            </a:endParaRP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indent="-234945">
              <a:lnSpc>
                <a:spcPct val="80000"/>
              </a:lnSpc>
              <a:spcBef>
                <a:spcPts val="667"/>
              </a:spcBef>
              <a:buFont typeface="Wingdings"/>
              <a:buChar char="§"/>
            </a:pPr>
            <a:r>
              <a:rPr lang="en-US" sz="1400" dirty="0">
                <a:solidFill>
                  <a:srgbClr val="393A39"/>
                </a:solidFill>
                <a:latin typeface="Lato"/>
              </a:rPr>
              <a:t>The </a:t>
            </a:r>
            <a:r>
              <a:rPr lang="en-US" sz="1400" b="1" dirty="0">
                <a:solidFill>
                  <a:srgbClr val="393A39"/>
                </a:solidFill>
                <a:latin typeface="Lato"/>
              </a:rPr>
              <a:t>Layered Material </a:t>
            </a:r>
            <a:r>
              <a:rPr lang="en-US" sz="1400" dirty="0">
                <a:solidFill>
                  <a:srgbClr val="393A39"/>
                </a:solidFill>
                <a:latin typeface="Lato"/>
              </a:rPr>
              <a:t>node defines</a:t>
            </a:r>
          </a:p>
          <a:p>
            <a:pPr marL="692145" lvl="1" indent="-234945">
              <a:lnSpc>
                <a:spcPct val="110000"/>
              </a:lnSpc>
              <a:spcBef>
                <a:spcPts val="667"/>
              </a:spcBef>
              <a:buFont typeface="Wingdings"/>
              <a:buChar char="§"/>
            </a:pPr>
            <a:r>
              <a:rPr lang="en-US" sz="1400" dirty="0">
                <a:solidFill>
                  <a:srgbClr val="393A39"/>
                </a:solidFill>
                <a:latin typeface="Lato"/>
              </a:rPr>
              <a:t>The layer’s material: aluminum</a:t>
            </a:r>
          </a:p>
          <a:p>
            <a:pPr marL="692145" lvl="1" indent="-234945">
              <a:lnSpc>
                <a:spcPct val="110000"/>
              </a:lnSpc>
              <a:spcBef>
                <a:spcPts val="667"/>
              </a:spcBef>
              <a:buFont typeface="Wingdings"/>
              <a:buChar char="§"/>
            </a:pPr>
            <a:r>
              <a:rPr lang="en-US" sz="1400" dirty="0">
                <a:solidFill>
                  <a:srgbClr val="393A39"/>
                </a:solidFill>
                <a:latin typeface="Lato"/>
              </a:rPr>
              <a:t>The layer’s thickness:  </a:t>
            </a:r>
            <a:r>
              <a:rPr lang="en-US" sz="1400" dirty="0" err="1">
                <a:solidFill>
                  <a:srgbClr val="393A39"/>
                </a:solidFill>
                <a:latin typeface="Lato"/>
              </a:rPr>
              <a:t>d_layer</a:t>
            </a:r>
            <a:endParaRPr lang="en-US" sz="1400" dirty="0">
              <a:solidFill>
                <a:srgbClr val="393A39"/>
              </a:solidFill>
              <a:latin typeface="Lato"/>
            </a:endParaRPr>
          </a:p>
          <a:p>
            <a:pPr marL="692145" lvl="1" indent="-234945">
              <a:lnSpc>
                <a:spcPct val="110000"/>
              </a:lnSpc>
              <a:spcBef>
                <a:spcPts val="667"/>
              </a:spcBef>
              <a:buFont typeface="Wingdings"/>
              <a:buChar char="§"/>
            </a:pPr>
            <a:r>
              <a:rPr lang="en-US" sz="1400" dirty="0">
                <a:solidFill>
                  <a:srgbClr val="393A39"/>
                </a:solidFill>
                <a:latin typeface="Lato"/>
              </a:rPr>
              <a:t>The number of mesh elements through the thickness: </a:t>
            </a:r>
            <a:r>
              <a:rPr lang="en-US" sz="1400" dirty="0" err="1">
                <a:solidFill>
                  <a:srgbClr val="393A39"/>
                </a:solidFill>
                <a:latin typeface="Lato"/>
              </a:rPr>
              <a:t>h_layer</a:t>
            </a:r>
            <a:r>
              <a:rPr lang="en-US" sz="1400" dirty="0">
                <a:solidFill>
                  <a:srgbClr val="393A39"/>
                </a:solidFill>
                <a:latin typeface="Lato"/>
              </a:rPr>
              <a:t> </a:t>
            </a:r>
          </a:p>
          <a:p>
            <a:pPr marL="234945" indent="-234945">
              <a:spcBef>
                <a:spcPts val="667"/>
              </a:spcBef>
              <a:buFont typeface="Wingdings"/>
              <a:buChar char="§"/>
            </a:pPr>
            <a:r>
              <a:rPr lang="en-US" sz="1400" dirty="0">
                <a:solidFill>
                  <a:srgbClr val="393A39"/>
                </a:solidFill>
                <a:latin typeface="Lato"/>
              </a:rPr>
              <a:t>The </a:t>
            </a:r>
            <a:r>
              <a:rPr lang="en-US" sz="1400" b="1" dirty="0">
                <a:solidFill>
                  <a:srgbClr val="393A39"/>
                </a:solidFill>
                <a:latin typeface="Lato"/>
              </a:rPr>
              <a:t>Layered Material Link </a:t>
            </a:r>
            <a:r>
              <a:rPr lang="en-US" sz="1400" dirty="0">
                <a:solidFill>
                  <a:srgbClr val="393A39"/>
                </a:solidFill>
                <a:latin typeface="Lato"/>
              </a:rPr>
              <a:t>node defines</a:t>
            </a:r>
          </a:p>
          <a:p>
            <a:pPr marL="692145" lvl="1" indent="-234945">
              <a:lnSpc>
                <a:spcPct val="110000"/>
              </a:lnSpc>
              <a:spcBef>
                <a:spcPts val="667"/>
              </a:spcBef>
              <a:buFont typeface="Wingdings"/>
              <a:buChar char="§"/>
            </a:pPr>
            <a:r>
              <a:rPr lang="en-US" sz="1400" dirty="0">
                <a:solidFill>
                  <a:srgbClr val="393A39"/>
                </a:solidFill>
                <a:latin typeface="Lato"/>
              </a:rPr>
              <a:t>The boundary selection</a:t>
            </a:r>
          </a:p>
          <a:p>
            <a:pPr marL="692145" lvl="1" indent="-234945">
              <a:lnSpc>
                <a:spcPct val="110000"/>
              </a:lnSpc>
              <a:spcBef>
                <a:spcPts val="667"/>
              </a:spcBef>
              <a:buFont typeface="Wingdings"/>
              <a:buChar char="§"/>
            </a:pPr>
            <a:r>
              <a:rPr lang="en-US" sz="1400" dirty="0">
                <a:solidFill>
                  <a:srgbClr val="393A39"/>
                </a:solidFill>
                <a:latin typeface="Lato"/>
              </a:rPr>
              <a:t>The position of the layer towards the boundary, depending on normal orientation</a:t>
            </a:r>
          </a:p>
          <a:p>
            <a:pPr marL="234945" indent="-234945">
              <a:spcBef>
                <a:spcPts val="667"/>
              </a:spcBef>
              <a:buFont typeface="Wingdings"/>
              <a:buChar char="§"/>
            </a:pPr>
            <a:r>
              <a:rPr lang="en-US" sz="1400" dirty="0">
                <a:solidFill>
                  <a:srgbClr val="393A39"/>
                </a:solidFill>
                <a:latin typeface="Lato"/>
              </a:rPr>
              <a:t>The </a:t>
            </a:r>
            <a:r>
              <a:rPr lang="en-US" sz="1400" b="1" dirty="0">
                <a:solidFill>
                  <a:srgbClr val="393A39"/>
                </a:solidFill>
                <a:latin typeface="Lato"/>
              </a:rPr>
              <a:t>Thin Layer </a:t>
            </a:r>
            <a:r>
              <a:rPr lang="en-US" sz="1400" dirty="0">
                <a:solidFill>
                  <a:srgbClr val="393A39"/>
                </a:solidFill>
                <a:latin typeface="Lato"/>
              </a:rPr>
              <a:t>node (and </a:t>
            </a:r>
            <a:r>
              <a:rPr lang="en-US" sz="1400" dirty="0" err="1">
                <a:solidFill>
                  <a:srgbClr val="393A39"/>
                </a:solidFill>
                <a:latin typeface="Lato"/>
              </a:rPr>
              <a:t>subnodes</a:t>
            </a:r>
            <a:r>
              <a:rPr lang="en-US" sz="1400" dirty="0">
                <a:solidFill>
                  <a:srgbClr val="393A39"/>
                </a:solidFill>
                <a:latin typeface="Lato"/>
              </a:rPr>
              <a:t>) defines the physics.</a:t>
            </a:r>
            <a:endParaRPr lang="en-US" sz="1400" b="0" i="0" u="none" dirty="0">
              <a:solidFill>
                <a:srgbClr val="393A39"/>
              </a:solidFill>
              <a:latin typeface="Lato"/>
            </a:endParaRPr>
          </a:p>
        </p:txBody>
      </p:sp>
      <p:sp>
        <p:nvSpPr>
          <p:cNvPr id="4" name="AutoShape 4"/>
          <p:cNvSpPr/>
          <p:nvPr/>
        </p:nvSpPr>
        <p:spPr>
          <a:xfrm>
            <a:off x="8748000" y="4680000"/>
            <a:ext cx="3258642" cy="1696872"/>
          </a:xfrm>
          <a:prstGeom prst="rect">
            <a:avLst/>
          </a:prstGeom>
        </p:spPr>
        <p:txBody>
          <a:bodyPr anchor="t" anchorCtr="0"/>
          <a:lstStyle/>
          <a:p>
            <a:r>
              <a:rPr lang="en-US" sz="1200" i="1" dirty="0">
                <a:solidFill>
                  <a:srgbClr val="1B4D81"/>
                </a:solidFill>
                <a:latin typeface="Lato"/>
              </a:rPr>
              <a:t>Settings for Approach 2</a:t>
            </a:r>
            <a:endParaRPr lang="en-US" sz="1200" b="0" i="1" u="none" dirty="0">
              <a:solidFill>
                <a:srgbClr val="1B4D81"/>
              </a:solidFill>
              <a:latin typeface="Lato"/>
            </a:endParaRPr>
          </a:p>
          <a:p>
            <a:r>
              <a:rPr lang="en-US" sz="1200" i="1" dirty="0">
                <a:solidFill>
                  <a:srgbClr val="1B4D81"/>
                </a:solidFill>
                <a:latin typeface="Lato"/>
              </a:rPr>
              <a:t>Top image: preview showing the aluminum layer and the orientation of the normal to the boundary (red arrow), to be compared with the plot of the same normal on the selected geometry (bottom image). When Position is set to Bottom side on boundary in the Layered Material Link, the layered material and the normal are on the same side of the boundary.</a:t>
            </a:r>
          </a:p>
        </p:txBody>
      </p:sp>
      <p:sp>
        <p:nvSpPr>
          <p:cNvPr id="41" name="Forme libre : forme 40">
            <a:extLst>
              <a:ext uri="{FF2B5EF4-FFF2-40B4-BE49-F238E27FC236}">
                <a16:creationId xmlns:a16="http://schemas.microsoft.com/office/drawing/2014/main" id="{53D92796-ABDD-4A22-9121-AB1E41BF8191}"/>
              </a:ext>
            </a:extLst>
          </p:cNvPr>
          <p:cNvSpPr/>
          <p:nvPr/>
        </p:nvSpPr>
        <p:spPr>
          <a:xfrm>
            <a:off x="10795518" y="3359020"/>
            <a:ext cx="798987" cy="802486"/>
          </a:xfrm>
          <a:custGeom>
            <a:avLst/>
            <a:gdLst>
              <a:gd name="connsiteX0" fmla="*/ 653143 w 798987"/>
              <a:gd name="connsiteY0" fmla="*/ 0 h 802486"/>
              <a:gd name="connsiteX1" fmla="*/ 774441 w 798987"/>
              <a:gd name="connsiteY1" fmla="*/ 167951 h 802486"/>
              <a:gd name="connsiteX2" fmla="*/ 793102 w 798987"/>
              <a:gd name="connsiteY2" fmla="*/ 419878 h 802486"/>
              <a:gd name="connsiteX3" fmla="*/ 699796 w 798987"/>
              <a:gd name="connsiteY3" fmla="*/ 597160 h 802486"/>
              <a:gd name="connsiteX4" fmla="*/ 531845 w 798987"/>
              <a:gd name="connsiteY4" fmla="*/ 737119 h 802486"/>
              <a:gd name="connsiteX5" fmla="*/ 298580 w 798987"/>
              <a:gd name="connsiteY5" fmla="*/ 802433 h 802486"/>
              <a:gd name="connsiteX6" fmla="*/ 139960 w 798987"/>
              <a:gd name="connsiteY6" fmla="*/ 746449 h 802486"/>
              <a:gd name="connsiteX7" fmla="*/ 0 w 798987"/>
              <a:gd name="connsiteY7" fmla="*/ 653143 h 802486"/>
              <a:gd name="connsiteX8" fmla="*/ 0 w 798987"/>
              <a:gd name="connsiteY8" fmla="*/ 653143 h 802486"/>
              <a:gd name="connsiteX9" fmla="*/ 0 w 798987"/>
              <a:gd name="connsiteY9" fmla="*/ 653143 h 80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987" h="802486">
                <a:moveTo>
                  <a:pt x="653143" y="0"/>
                </a:moveTo>
                <a:cubicBezTo>
                  <a:pt x="702128" y="48985"/>
                  <a:pt x="751114" y="97971"/>
                  <a:pt x="774441" y="167951"/>
                </a:cubicBezTo>
                <a:cubicBezTo>
                  <a:pt x="797768" y="237931"/>
                  <a:pt x="805543" y="348343"/>
                  <a:pt x="793102" y="419878"/>
                </a:cubicBezTo>
                <a:cubicBezTo>
                  <a:pt x="780661" y="491413"/>
                  <a:pt x="743339" y="544287"/>
                  <a:pt x="699796" y="597160"/>
                </a:cubicBezTo>
                <a:cubicBezTo>
                  <a:pt x="656253" y="650034"/>
                  <a:pt x="598714" y="702907"/>
                  <a:pt x="531845" y="737119"/>
                </a:cubicBezTo>
                <a:cubicBezTo>
                  <a:pt x="464976" y="771331"/>
                  <a:pt x="363894" y="800878"/>
                  <a:pt x="298580" y="802433"/>
                </a:cubicBezTo>
                <a:cubicBezTo>
                  <a:pt x="233266" y="803988"/>
                  <a:pt x="189723" y="771331"/>
                  <a:pt x="139960" y="746449"/>
                </a:cubicBezTo>
                <a:cubicBezTo>
                  <a:pt x="90197" y="721567"/>
                  <a:pt x="0" y="653143"/>
                  <a:pt x="0" y="653143"/>
                </a:cubicBezTo>
                <a:lnTo>
                  <a:pt x="0" y="653143"/>
                </a:lnTo>
                <a:lnTo>
                  <a:pt x="0" y="653143"/>
                </a:lnTo>
              </a:path>
            </a:pathLst>
          </a:cu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a:extLst>
              <a:ext uri="{FF2B5EF4-FFF2-40B4-BE49-F238E27FC236}">
                <a16:creationId xmlns:a16="http://schemas.microsoft.com/office/drawing/2014/main" id="{A0987249-C205-4977-AC76-CC10C11BF7B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364000" y="144000"/>
            <a:ext cx="3240000" cy="1057021"/>
          </a:xfrm>
          <a:prstGeom prst="rect">
            <a:avLst/>
          </a:prstGeom>
        </p:spPr>
      </p:pic>
      <p:pic>
        <p:nvPicPr>
          <p:cNvPr id="11" name="Image 10">
            <a:extLst>
              <a:ext uri="{FF2B5EF4-FFF2-40B4-BE49-F238E27FC236}">
                <a16:creationId xmlns:a16="http://schemas.microsoft.com/office/drawing/2014/main" id="{66A02DB4-4449-492B-9668-34ED297FA2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63696" y="1713725"/>
            <a:ext cx="3240000" cy="3107872"/>
          </a:xfrm>
          <a:prstGeom prst="rect">
            <a:avLst/>
          </a:prstGeom>
        </p:spPr>
      </p:pic>
      <p:sp>
        <p:nvSpPr>
          <p:cNvPr id="24" name="Espace réservé du texte 6">
            <a:extLst>
              <a:ext uri="{FF2B5EF4-FFF2-40B4-BE49-F238E27FC236}">
                <a16:creationId xmlns:a16="http://schemas.microsoft.com/office/drawing/2014/main" id="{64460C63-728F-4F50-8453-C4EB319A7DE8}"/>
              </a:ext>
            </a:extLst>
          </p:cNvPr>
          <p:cNvSpPr txBox="1">
            <a:spLocks/>
          </p:cNvSpPr>
          <p:nvPr/>
        </p:nvSpPr>
        <p:spPr>
          <a:xfrm>
            <a:off x="7158656" y="3060021"/>
            <a:ext cx="685551" cy="415383"/>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Preview buttons</a:t>
            </a:r>
          </a:p>
        </p:txBody>
      </p:sp>
      <p:cxnSp>
        <p:nvCxnSpPr>
          <p:cNvPr id="25" name="Connecteur droit avec flèche 24">
            <a:extLst>
              <a:ext uri="{FF2B5EF4-FFF2-40B4-BE49-F238E27FC236}">
                <a16:creationId xmlns:a16="http://schemas.microsoft.com/office/drawing/2014/main" id="{230642CB-2947-4660-87B0-A15B4B4DCD6C}"/>
              </a:ext>
            </a:extLst>
          </p:cNvPr>
          <p:cNvCxnSpPr>
            <a:cxnSpLocks/>
          </p:cNvCxnSpPr>
          <p:nvPr/>
        </p:nvCxnSpPr>
        <p:spPr>
          <a:xfrm flipV="1">
            <a:off x="6983695" y="1419280"/>
            <a:ext cx="2" cy="2168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EAD3C3A6-B60D-4141-8043-3158ECECE0F5}"/>
              </a:ext>
            </a:extLst>
          </p:cNvPr>
          <p:cNvCxnSpPr>
            <a:cxnSpLocks/>
          </p:cNvCxnSpPr>
          <p:nvPr/>
        </p:nvCxnSpPr>
        <p:spPr>
          <a:xfrm flipH="1" flipV="1">
            <a:off x="6983696" y="4899157"/>
            <a:ext cx="1" cy="2388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 en angle 26">
            <a:extLst>
              <a:ext uri="{FF2B5EF4-FFF2-40B4-BE49-F238E27FC236}">
                <a16:creationId xmlns:a16="http://schemas.microsoft.com/office/drawing/2014/main" id="{0BA3204F-FFC7-4F93-B833-F38FFA736E5C}"/>
              </a:ext>
            </a:extLst>
          </p:cNvPr>
          <p:cNvCxnSpPr>
            <a:stCxn id="24" idx="3"/>
          </p:cNvCxnSpPr>
          <p:nvPr/>
        </p:nvCxnSpPr>
        <p:spPr>
          <a:xfrm>
            <a:off x="7844207" y="3267713"/>
            <a:ext cx="336010" cy="207691"/>
          </a:xfrm>
          <a:prstGeom prst="bentConnector3">
            <a:avLst>
              <a:gd name="adj1" fmla="val 99984"/>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088FD4A0-6DF5-4D56-83BB-6F96E1781B2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63696" y="5220000"/>
            <a:ext cx="3240000" cy="1453404"/>
          </a:xfrm>
          <a:prstGeom prst="rect">
            <a:avLst/>
          </a:prstGeom>
        </p:spPr>
      </p:pic>
      <p:pic>
        <p:nvPicPr>
          <p:cNvPr id="17" name="Image 16">
            <a:extLst>
              <a:ext uri="{FF2B5EF4-FFF2-40B4-BE49-F238E27FC236}">
                <a16:creationId xmlns:a16="http://schemas.microsoft.com/office/drawing/2014/main" id="{BC2FE8D3-8E8A-4DF0-A2C5-99C2116414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92036" y="1862292"/>
            <a:ext cx="2542959" cy="1400982"/>
          </a:xfrm>
          <a:prstGeom prst="rect">
            <a:avLst/>
          </a:prstGeom>
        </p:spPr>
      </p:pic>
      <p:sp>
        <p:nvSpPr>
          <p:cNvPr id="35" name="Espace réservé du texte 6">
            <a:extLst>
              <a:ext uri="{FF2B5EF4-FFF2-40B4-BE49-F238E27FC236}">
                <a16:creationId xmlns:a16="http://schemas.microsoft.com/office/drawing/2014/main" id="{0400AFAD-EB5D-453B-824F-8BAA923286A9}"/>
              </a:ext>
            </a:extLst>
          </p:cNvPr>
          <p:cNvSpPr txBox="1">
            <a:spLocks/>
          </p:cNvSpPr>
          <p:nvPr/>
        </p:nvSpPr>
        <p:spPr>
          <a:xfrm>
            <a:off x="9647853" y="3215109"/>
            <a:ext cx="767246"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Boundary</a:t>
            </a:r>
          </a:p>
        </p:txBody>
      </p:sp>
      <p:cxnSp>
        <p:nvCxnSpPr>
          <p:cNvPr id="36" name="Connecteur droit 35">
            <a:extLst>
              <a:ext uri="{FF2B5EF4-FFF2-40B4-BE49-F238E27FC236}">
                <a16:creationId xmlns:a16="http://schemas.microsoft.com/office/drawing/2014/main" id="{29B19D6F-2D60-45FE-BB12-4717ACCC5F66}"/>
              </a:ext>
            </a:extLst>
          </p:cNvPr>
          <p:cNvCxnSpPr/>
          <p:nvPr/>
        </p:nvCxnSpPr>
        <p:spPr>
          <a:xfrm>
            <a:off x="9306868" y="2793534"/>
            <a:ext cx="2605499"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37" name="Connecteur : en angle 36">
            <a:extLst>
              <a:ext uri="{FF2B5EF4-FFF2-40B4-BE49-F238E27FC236}">
                <a16:creationId xmlns:a16="http://schemas.microsoft.com/office/drawing/2014/main" id="{10D30378-2201-416C-8AFC-5BC49B112468}"/>
              </a:ext>
            </a:extLst>
          </p:cNvPr>
          <p:cNvCxnSpPr>
            <a:cxnSpLocks/>
            <a:stCxn id="35" idx="1"/>
          </p:cNvCxnSpPr>
          <p:nvPr/>
        </p:nvCxnSpPr>
        <p:spPr>
          <a:xfrm rot="10800000">
            <a:off x="9377267" y="2802678"/>
            <a:ext cx="270586" cy="5298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79249058-6592-451E-B42F-C99185C1AB0A}"/>
              </a:ext>
            </a:extLst>
          </p:cNvPr>
          <p:cNvCxnSpPr>
            <a:stCxn id="35" idx="2"/>
          </p:cNvCxnSpPr>
          <p:nvPr/>
        </p:nvCxnSpPr>
        <p:spPr>
          <a:xfrm rot="16200000" flipH="1">
            <a:off x="10720187" y="2761175"/>
            <a:ext cx="95746" cy="147316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39" name="Image 38">
            <a:extLst>
              <a:ext uri="{FF2B5EF4-FFF2-40B4-BE49-F238E27FC236}">
                <a16:creationId xmlns:a16="http://schemas.microsoft.com/office/drawing/2014/main" id="{E8FB50BC-4207-438C-A79E-74DA8B3443C1}"/>
              </a:ext>
            </a:extLst>
          </p:cNvPr>
          <p:cNvPicPr>
            <a:picLocks noChangeAspect="1"/>
          </p:cNvPicPr>
          <p:nvPr/>
        </p:nvPicPr>
        <p:blipFill rotWithShape="1">
          <a:blip r:embed="rId6">
            <a:extLst>
              <a:ext uri="{28A0092B-C50C-407E-A947-70E740481C1C}">
                <a14:useLocalDpi xmlns:a14="http://schemas.microsoft.com/office/drawing/2010/main" val="0"/>
              </a:ext>
            </a:extLst>
          </a:blip>
          <a:srcRect l="41806" t="43423" r="41399" b="24994"/>
          <a:stretch/>
        </p:blipFill>
        <p:spPr>
          <a:xfrm>
            <a:off x="10729058" y="3279973"/>
            <a:ext cx="1021000" cy="1279343"/>
          </a:xfrm>
          <a:prstGeom prst="rect">
            <a:avLst/>
          </a:prstGeom>
        </p:spPr>
      </p:pic>
    </p:spTree>
    <p:extLst>
      <p:ext uri="{BB962C8B-B14F-4D97-AF65-F5344CB8AC3E}">
        <p14:creationId xmlns:p14="http://schemas.microsoft.com/office/powerpoint/2010/main" val="102198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br>
              <a:rPr lang="en-US" dirty="0"/>
            </a:br>
            <a:r>
              <a:rPr lang="en-US" sz="2000" dirty="0">
                <a:solidFill>
                  <a:schemeClr val="accent4"/>
                </a:solidFill>
              </a:rPr>
              <a:t>Approach 3</a:t>
            </a:r>
            <a:endParaRPr lang="en-US" dirty="0">
              <a:solidFill>
                <a:schemeClr val="accent4"/>
              </a:solidFill>
            </a:endParaRPr>
          </a:p>
        </p:txBody>
      </p:sp>
      <p:sp>
        <p:nvSpPr>
          <p:cNvPr id="2" name="AutoShape 2"/>
          <p:cNvSpPr/>
          <p:nvPr/>
        </p:nvSpPr>
        <p:spPr>
          <a:xfrm>
            <a:off x="840318" y="2057400"/>
            <a:ext cx="4068913" cy="4216400"/>
          </a:xfrm>
          <a:prstGeom prst="rect">
            <a:avLst/>
          </a:prstGeom>
          <a:noFill/>
          <a:ln>
            <a:noFill/>
            <a:headEnd type="none" w="med" len="med"/>
            <a:tailEnd type="none" w="med" len="med"/>
          </a:ln>
        </p:spPr>
        <p:txBody>
          <a:bodyPr vert="horz" wrap="square" lIns="91440" tIns="45720" rIns="91440" bIns="45720" anchor="t" anchorCtr="0">
            <a:noAutofit/>
          </a:bodyPr>
          <a:lstStyle/>
          <a:p>
            <a:pPr marL="234945" indent="-234945">
              <a:lnSpc>
                <a:spcPct val="80000"/>
              </a:lnSpc>
              <a:spcBef>
                <a:spcPts val="1333"/>
              </a:spcBef>
              <a:buFont typeface="Wingdings"/>
              <a:buChar char="§"/>
            </a:pPr>
            <a:r>
              <a:rPr lang="en-US" sz="1400" dirty="0">
                <a:solidFill>
                  <a:srgbClr val="393A39"/>
                </a:solidFill>
                <a:latin typeface="Lato"/>
              </a:rPr>
              <a:t>The </a:t>
            </a:r>
            <a:r>
              <a:rPr lang="en-US" sz="1400" b="1" dirty="0">
                <a:solidFill>
                  <a:srgbClr val="393A39"/>
                </a:solidFill>
                <a:latin typeface="Lato"/>
              </a:rPr>
              <a:t>Layered Material </a:t>
            </a:r>
            <a:r>
              <a:rPr lang="en-US" sz="1400" dirty="0">
                <a:solidFill>
                  <a:srgbClr val="393A39"/>
                </a:solidFill>
                <a:latin typeface="Lato"/>
              </a:rPr>
              <a:t>node defines</a:t>
            </a:r>
          </a:p>
          <a:p>
            <a:pPr marL="692145" lvl="1" indent="-234945">
              <a:lnSpc>
                <a:spcPct val="110000"/>
              </a:lnSpc>
              <a:spcBef>
                <a:spcPts val="667"/>
              </a:spcBef>
              <a:buFont typeface="Wingdings"/>
              <a:buChar char="§"/>
            </a:pPr>
            <a:r>
              <a:rPr lang="en-US" sz="1400" dirty="0">
                <a:solidFill>
                  <a:srgbClr val="393A39"/>
                </a:solidFill>
                <a:latin typeface="Lato"/>
              </a:rPr>
              <a:t>The layers’ material: aluminum and steel</a:t>
            </a:r>
          </a:p>
          <a:p>
            <a:pPr marL="692145" lvl="1" indent="-234945">
              <a:lnSpc>
                <a:spcPct val="110000"/>
              </a:lnSpc>
              <a:spcBef>
                <a:spcPts val="667"/>
              </a:spcBef>
              <a:buFont typeface="Wingdings"/>
              <a:buChar char="§"/>
            </a:pPr>
            <a:r>
              <a:rPr lang="en-US" sz="1400" dirty="0">
                <a:solidFill>
                  <a:srgbClr val="393A39"/>
                </a:solidFill>
                <a:latin typeface="Lato"/>
              </a:rPr>
              <a:t>The layers’ thickness:  </a:t>
            </a:r>
            <a:r>
              <a:rPr lang="en-US" sz="1400" dirty="0" err="1">
                <a:solidFill>
                  <a:srgbClr val="393A39"/>
                </a:solidFill>
                <a:latin typeface="Lato"/>
              </a:rPr>
              <a:t>d_layer</a:t>
            </a:r>
            <a:r>
              <a:rPr lang="en-US" sz="1400" dirty="0">
                <a:solidFill>
                  <a:srgbClr val="393A39"/>
                </a:solidFill>
                <a:latin typeface="Lato"/>
              </a:rPr>
              <a:t> and 2*</a:t>
            </a:r>
            <a:r>
              <a:rPr lang="en-US" sz="1400" dirty="0" err="1">
                <a:solidFill>
                  <a:srgbClr val="393A39"/>
                </a:solidFill>
                <a:latin typeface="Lato"/>
              </a:rPr>
              <a:t>d_layer</a:t>
            </a:r>
            <a:endParaRPr lang="en-US" sz="1400" dirty="0">
              <a:solidFill>
                <a:srgbClr val="393A39"/>
              </a:solidFill>
              <a:latin typeface="Lato"/>
            </a:endParaRPr>
          </a:p>
          <a:p>
            <a:pPr marL="692145" lvl="1" indent="-234945">
              <a:lnSpc>
                <a:spcPct val="110000"/>
              </a:lnSpc>
              <a:spcBef>
                <a:spcPts val="667"/>
              </a:spcBef>
              <a:buFont typeface="Wingdings"/>
              <a:buChar char="§"/>
            </a:pPr>
            <a:r>
              <a:rPr lang="en-US" sz="1400" dirty="0">
                <a:solidFill>
                  <a:srgbClr val="393A39"/>
                </a:solidFill>
                <a:latin typeface="Lato"/>
              </a:rPr>
              <a:t>The number of mesh elements through the thickness: </a:t>
            </a:r>
            <a:r>
              <a:rPr lang="en-US" sz="1400" dirty="0" err="1">
                <a:solidFill>
                  <a:srgbClr val="393A39"/>
                </a:solidFill>
                <a:latin typeface="Lato"/>
              </a:rPr>
              <a:t>h_layer</a:t>
            </a:r>
            <a:r>
              <a:rPr lang="en-US" sz="1400" dirty="0">
                <a:solidFill>
                  <a:srgbClr val="393A39"/>
                </a:solidFill>
                <a:latin typeface="Lato"/>
              </a:rPr>
              <a:t> and 2*</a:t>
            </a:r>
            <a:r>
              <a:rPr lang="en-US" sz="1400" dirty="0" err="1">
                <a:solidFill>
                  <a:srgbClr val="393A39"/>
                </a:solidFill>
                <a:latin typeface="Lato"/>
              </a:rPr>
              <a:t>h_layer</a:t>
            </a:r>
            <a:endParaRPr lang="en-US" sz="1400" dirty="0">
              <a:solidFill>
                <a:srgbClr val="393A39"/>
              </a:solidFill>
              <a:latin typeface="Lato"/>
            </a:endParaRPr>
          </a:p>
          <a:p>
            <a:pPr marL="234945" indent="-234945">
              <a:spcBef>
                <a:spcPts val="667"/>
              </a:spcBef>
              <a:buFont typeface="Wingdings"/>
              <a:buChar char="§"/>
            </a:pPr>
            <a:r>
              <a:rPr lang="en-US" sz="1400" dirty="0">
                <a:solidFill>
                  <a:srgbClr val="393A39"/>
                </a:solidFill>
                <a:latin typeface="Lato"/>
              </a:rPr>
              <a:t>The </a:t>
            </a:r>
            <a:r>
              <a:rPr lang="en-US" sz="1400" b="1" dirty="0">
                <a:solidFill>
                  <a:srgbClr val="393A39"/>
                </a:solidFill>
                <a:latin typeface="Lato"/>
              </a:rPr>
              <a:t>Layered Material Link </a:t>
            </a:r>
            <a:r>
              <a:rPr lang="en-US" sz="1400" dirty="0">
                <a:solidFill>
                  <a:srgbClr val="393A39"/>
                </a:solidFill>
                <a:latin typeface="Lato"/>
              </a:rPr>
              <a:t>node defines</a:t>
            </a:r>
          </a:p>
          <a:p>
            <a:pPr marL="692145" lvl="1" indent="-234945">
              <a:lnSpc>
                <a:spcPct val="110000"/>
              </a:lnSpc>
              <a:spcBef>
                <a:spcPts val="667"/>
              </a:spcBef>
              <a:buFont typeface="Wingdings"/>
              <a:buChar char="§"/>
            </a:pPr>
            <a:r>
              <a:rPr lang="en-US" sz="1400" dirty="0">
                <a:solidFill>
                  <a:srgbClr val="393A39"/>
                </a:solidFill>
                <a:latin typeface="Lato"/>
              </a:rPr>
              <a:t>The boundary selection</a:t>
            </a:r>
          </a:p>
          <a:p>
            <a:pPr marL="692145" lvl="1" indent="-234945">
              <a:lnSpc>
                <a:spcPct val="110000"/>
              </a:lnSpc>
              <a:spcBef>
                <a:spcPts val="667"/>
              </a:spcBef>
              <a:buFont typeface="Wingdings"/>
              <a:buChar char="§"/>
            </a:pPr>
            <a:r>
              <a:rPr lang="en-US" sz="1400" dirty="0">
                <a:solidFill>
                  <a:srgbClr val="393A39"/>
                </a:solidFill>
                <a:latin typeface="Lato"/>
              </a:rPr>
              <a:t>The position of the layered material towards the boundary, depending on </a:t>
            </a:r>
            <a:r>
              <a:rPr lang="en-US" sz="1400" dirty="0" err="1">
                <a:solidFill>
                  <a:srgbClr val="393A39"/>
                </a:solidFill>
                <a:latin typeface="Lato"/>
              </a:rPr>
              <a:t>normal’s</a:t>
            </a:r>
            <a:r>
              <a:rPr lang="en-US" sz="1400" dirty="0">
                <a:solidFill>
                  <a:srgbClr val="393A39"/>
                </a:solidFill>
                <a:latin typeface="Lato"/>
              </a:rPr>
              <a:t> orientation</a:t>
            </a:r>
          </a:p>
          <a:p>
            <a:pPr marL="234945" indent="-234945">
              <a:spcBef>
                <a:spcPts val="667"/>
              </a:spcBef>
              <a:buFont typeface="Wingdings"/>
              <a:buChar char="§"/>
            </a:pPr>
            <a:r>
              <a:rPr lang="en-US" sz="1400" dirty="0">
                <a:solidFill>
                  <a:srgbClr val="393A39"/>
                </a:solidFill>
                <a:latin typeface="Lato"/>
              </a:rPr>
              <a:t>The </a:t>
            </a:r>
            <a:r>
              <a:rPr lang="en-US" sz="1400" b="1" dirty="0">
                <a:solidFill>
                  <a:srgbClr val="393A39"/>
                </a:solidFill>
                <a:latin typeface="Lato"/>
              </a:rPr>
              <a:t>Heat Transfer in Shells</a:t>
            </a:r>
            <a:r>
              <a:rPr lang="en-US" sz="1400" dirty="0">
                <a:solidFill>
                  <a:srgbClr val="393A39"/>
                </a:solidFill>
                <a:latin typeface="Lato"/>
              </a:rPr>
              <a:t> interface (and </a:t>
            </a:r>
            <a:r>
              <a:rPr lang="en-US" sz="1400" dirty="0" err="1">
                <a:solidFill>
                  <a:srgbClr val="393A39"/>
                </a:solidFill>
                <a:latin typeface="Lato"/>
              </a:rPr>
              <a:t>subnodes</a:t>
            </a:r>
            <a:r>
              <a:rPr lang="en-US" sz="1400" dirty="0">
                <a:solidFill>
                  <a:srgbClr val="393A39"/>
                </a:solidFill>
                <a:latin typeface="Lato"/>
              </a:rPr>
              <a:t>) defines the physics.</a:t>
            </a:r>
            <a:endParaRPr lang="en-US" sz="1400" b="0" i="0" u="none" dirty="0">
              <a:solidFill>
                <a:srgbClr val="393A39"/>
              </a:solidFill>
              <a:latin typeface="Lato"/>
            </a:endParaRPr>
          </a:p>
        </p:txBody>
      </p:sp>
      <p:sp>
        <p:nvSpPr>
          <p:cNvPr id="69" name="AutoShape 4">
            <a:extLst>
              <a:ext uri="{FF2B5EF4-FFF2-40B4-BE49-F238E27FC236}">
                <a16:creationId xmlns:a16="http://schemas.microsoft.com/office/drawing/2014/main" id="{45114049-F1F1-4E55-9428-C5D05B1B1699}"/>
              </a:ext>
            </a:extLst>
          </p:cNvPr>
          <p:cNvSpPr/>
          <p:nvPr/>
        </p:nvSpPr>
        <p:spPr>
          <a:xfrm>
            <a:off x="8748000" y="4680000"/>
            <a:ext cx="3258642" cy="1696872"/>
          </a:xfrm>
          <a:prstGeom prst="rect">
            <a:avLst/>
          </a:prstGeom>
        </p:spPr>
        <p:txBody>
          <a:bodyPr anchor="t" anchorCtr="0"/>
          <a:lstStyle/>
          <a:p>
            <a:r>
              <a:rPr lang="en-US" sz="1200" i="1" dirty="0">
                <a:solidFill>
                  <a:srgbClr val="1B4D81"/>
                </a:solidFill>
                <a:latin typeface="Lato"/>
              </a:rPr>
              <a:t>Settings for Approach 3</a:t>
            </a:r>
            <a:endParaRPr lang="en-US" sz="1200" b="0" i="1" u="none" dirty="0">
              <a:solidFill>
                <a:srgbClr val="1B4D81"/>
              </a:solidFill>
              <a:latin typeface="Lato"/>
            </a:endParaRPr>
          </a:p>
          <a:p>
            <a:r>
              <a:rPr lang="en-US" sz="1200" i="1" dirty="0">
                <a:solidFill>
                  <a:srgbClr val="1B4D81"/>
                </a:solidFill>
                <a:latin typeface="Lato"/>
              </a:rPr>
              <a:t>Top image: preview showing layer 1 (aluminum) and layer 2 (steel), and the orientation of the normal to the boundary (red arrow), to be compared with the plot of the same normal on the selected geometry (bottom image). When Position is set to Top side on boundary in the Layered Material Link, the layered material and the normal are on the opposite sides of the boundary.</a:t>
            </a:r>
          </a:p>
        </p:txBody>
      </p:sp>
      <p:pic>
        <p:nvPicPr>
          <p:cNvPr id="4" name="Image 3">
            <a:extLst>
              <a:ext uri="{FF2B5EF4-FFF2-40B4-BE49-F238E27FC236}">
                <a16:creationId xmlns:a16="http://schemas.microsoft.com/office/drawing/2014/main" id="{DC13E6A1-5AB4-4228-83FB-3BD1D2CF5647}"/>
              </a:ext>
            </a:extLst>
          </p:cNvPr>
          <p:cNvPicPr>
            <a:picLocks noChangeAspect="1"/>
          </p:cNvPicPr>
          <p:nvPr/>
        </p:nvPicPr>
        <p:blipFill rotWithShape="1">
          <a:blip r:embed="rId2">
            <a:extLst>
              <a:ext uri="{28A0092B-C50C-407E-A947-70E740481C1C}">
                <a14:useLocalDpi xmlns:a14="http://schemas.microsoft.com/office/drawing/2010/main" val="0"/>
              </a:ext>
            </a:extLst>
          </a:blip>
          <a:srcRect t="713"/>
          <a:stretch/>
        </p:blipFill>
        <p:spPr>
          <a:xfrm>
            <a:off x="5364000" y="144000"/>
            <a:ext cx="3240000" cy="1169259"/>
          </a:xfrm>
          <a:prstGeom prst="rect">
            <a:avLst/>
          </a:prstGeom>
        </p:spPr>
      </p:pic>
      <p:cxnSp>
        <p:nvCxnSpPr>
          <p:cNvPr id="25" name="Connecteur droit avec flèche 24">
            <a:extLst>
              <a:ext uri="{FF2B5EF4-FFF2-40B4-BE49-F238E27FC236}">
                <a16:creationId xmlns:a16="http://schemas.microsoft.com/office/drawing/2014/main" id="{1C24C913-464D-429B-8DF8-EC68214DF69C}"/>
              </a:ext>
            </a:extLst>
          </p:cNvPr>
          <p:cNvCxnSpPr>
            <a:cxnSpLocks/>
          </p:cNvCxnSpPr>
          <p:nvPr/>
        </p:nvCxnSpPr>
        <p:spPr>
          <a:xfrm flipV="1">
            <a:off x="5655323" y="1319626"/>
            <a:ext cx="0" cy="204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F5DC9620-67B7-45D5-B48A-831CC7BADE5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61611" y="1845608"/>
            <a:ext cx="3240000" cy="3102127"/>
          </a:xfrm>
          <a:prstGeom prst="rect">
            <a:avLst/>
          </a:prstGeom>
        </p:spPr>
      </p:pic>
      <p:cxnSp>
        <p:nvCxnSpPr>
          <p:cNvPr id="28" name="Connecteur droit avec flèche 27">
            <a:extLst>
              <a:ext uri="{FF2B5EF4-FFF2-40B4-BE49-F238E27FC236}">
                <a16:creationId xmlns:a16="http://schemas.microsoft.com/office/drawing/2014/main" id="{B3E72289-4C41-45D4-B2DC-96548031B2FB}"/>
              </a:ext>
            </a:extLst>
          </p:cNvPr>
          <p:cNvCxnSpPr>
            <a:cxnSpLocks/>
          </p:cNvCxnSpPr>
          <p:nvPr/>
        </p:nvCxnSpPr>
        <p:spPr>
          <a:xfrm flipH="1" flipV="1">
            <a:off x="6978832" y="4972468"/>
            <a:ext cx="5558" cy="188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Espace réservé du texte 6">
            <a:extLst>
              <a:ext uri="{FF2B5EF4-FFF2-40B4-BE49-F238E27FC236}">
                <a16:creationId xmlns:a16="http://schemas.microsoft.com/office/drawing/2014/main" id="{C2A8738B-9462-41D4-80DC-E087DD9828DB}"/>
              </a:ext>
            </a:extLst>
          </p:cNvPr>
          <p:cNvSpPr txBox="1">
            <a:spLocks/>
          </p:cNvSpPr>
          <p:nvPr/>
        </p:nvSpPr>
        <p:spPr>
          <a:xfrm>
            <a:off x="7112615" y="3303782"/>
            <a:ext cx="685551" cy="362401"/>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Preview buttons</a:t>
            </a:r>
          </a:p>
        </p:txBody>
      </p:sp>
      <p:cxnSp>
        <p:nvCxnSpPr>
          <p:cNvPr id="30" name="Connecteur : en angle 29">
            <a:extLst>
              <a:ext uri="{FF2B5EF4-FFF2-40B4-BE49-F238E27FC236}">
                <a16:creationId xmlns:a16="http://schemas.microsoft.com/office/drawing/2014/main" id="{8004B5FC-1CD7-4E1E-9491-12F9E2506664}"/>
              </a:ext>
            </a:extLst>
          </p:cNvPr>
          <p:cNvCxnSpPr/>
          <p:nvPr/>
        </p:nvCxnSpPr>
        <p:spPr>
          <a:xfrm>
            <a:off x="7798166" y="3478589"/>
            <a:ext cx="382159" cy="187594"/>
          </a:xfrm>
          <a:prstGeom prst="bentConnector3">
            <a:avLst>
              <a:gd name="adj1" fmla="val 9883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Espace réservé du texte 6">
            <a:extLst>
              <a:ext uri="{FF2B5EF4-FFF2-40B4-BE49-F238E27FC236}">
                <a16:creationId xmlns:a16="http://schemas.microsoft.com/office/drawing/2014/main" id="{7932A439-651D-42FD-B4E7-502A09F562A3}"/>
              </a:ext>
            </a:extLst>
          </p:cNvPr>
          <p:cNvSpPr txBox="1">
            <a:spLocks/>
          </p:cNvSpPr>
          <p:nvPr/>
        </p:nvSpPr>
        <p:spPr>
          <a:xfrm>
            <a:off x="5141043" y="1476178"/>
            <a:ext cx="1788454" cy="362401"/>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The layers are numbered  from bottom to top.</a:t>
            </a:r>
          </a:p>
        </p:txBody>
      </p:sp>
      <p:cxnSp>
        <p:nvCxnSpPr>
          <p:cNvPr id="32" name="Connecteur droit avec flèche 31">
            <a:extLst>
              <a:ext uri="{FF2B5EF4-FFF2-40B4-BE49-F238E27FC236}">
                <a16:creationId xmlns:a16="http://schemas.microsoft.com/office/drawing/2014/main" id="{7016AA81-8865-44A4-A8DD-F99AC7BB1133}"/>
              </a:ext>
            </a:extLst>
          </p:cNvPr>
          <p:cNvCxnSpPr>
            <a:cxnSpLocks/>
          </p:cNvCxnSpPr>
          <p:nvPr/>
        </p:nvCxnSpPr>
        <p:spPr>
          <a:xfrm flipV="1">
            <a:off x="6981611" y="1344359"/>
            <a:ext cx="0" cy="4765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Image 8">
            <a:extLst>
              <a:ext uri="{FF2B5EF4-FFF2-40B4-BE49-F238E27FC236}">
                <a16:creationId xmlns:a16="http://schemas.microsoft.com/office/drawing/2014/main" id="{2084CD25-C861-454E-8532-3F74C1F75CF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61611" y="5220000"/>
            <a:ext cx="3240000" cy="1585532"/>
          </a:xfrm>
          <a:prstGeom prst="rect">
            <a:avLst/>
          </a:prstGeom>
        </p:spPr>
      </p:pic>
      <p:pic>
        <p:nvPicPr>
          <p:cNvPr id="13" name="Image 12">
            <a:extLst>
              <a:ext uri="{FF2B5EF4-FFF2-40B4-BE49-F238E27FC236}">
                <a16:creationId xmlns:a16="http://schemas.microsoft.com/office/drawing/2014/main" id="{03C7A0E3-8A2C-4BA2-BE4B-0AADE48CCF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0876" y="2095170"/>
            <a:ext cx="2928497" cy="1613385"/>
          </a:xfrm>
          <a:prstGeom prst="rect">
            <a:avLst/>
          </a:prstGeom>
        </p:spPr>
      </p:pic>
      <p:sp>
        <p:nvSpPr>
          <p:cNvPr id="38" name="Espace réservé du texte 6">
            <a:extLst>
              <a:ext uri="{FF2B5EF4-FFF2-40B4-BE49-F238E27FC236}">
                <a16:creationId xmlns:a16="http://schemas.microsoft.com/office/drawing/2014/main" id="{D398FD90-2F73-44CB-8BC6-84FC8B4BFB10}"/>
              </a:ext>
            </a:extLst>
          </p:cNvPr>
          <p:cNvSpPr txBox="1">
            <a:spLocks/>
          </p:cNvSpPr>
          <p:nvPr/>
        </p:nvSpPr>
        <p:spPr>
          <a:xfrm>
            <a:off x="9654712" y="3412356"/>
            <a:ext cx="767246"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Boundary</a:t>
            </a:r>
          </a:p>
        </p:txBody>
      </p:sp>
      <p:cxnSp>
        <p:nvCxnSpPr>
          <p:cNvPr id="40" name="Connecteur droit 39">
            <a:extLst>
              <a:ext uri="{FF2B5EF4-FFF2-40B4-BE49-F238E27FC236}">
                <a16:creationId xmlns:a16="http://schemas.microsoft.com/office/drawing/2014/main" id="{2B72E0F3-B537-42B7-9115-B1BDCB4BC925}"/>
              </a:ext>
            </a:extLst>
          </p:cNvPr>
          <p:cNvCxnSpPr>
            <a:cxnSpLocks/>
          </p:cNvCxnSpPr>
          <p:nvPr/>
        </p:nvCxnSpPr>
        <p:spPr>
          <a:xfrm flipV="1">
            <a:off x="8949814" y="2693819"/>
            <a:ext cx="3136349" cy="9143"/>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41" name="Connecteur : en angle 40">
            <a:extLst>
              <a:ext uri="{FF2B5EF4-FFF2-40B4-BE49-F238E27FC236}">
                <a16:creationId xmlns:a16="http://schemas.microsoft.com/office/drawing/2014/main" id="{EC0497DF-70F4-4098-AF90-051E12F6CD4B}"/>
              </a:ext>
            </a:extLst>
          </p:cNvPr>
          <p:cNvCxnSpPr>
            <a:cxnSpLocks/>
            <a:stCxn id="38" idx="1"/>
          </p:cNvCxnSpPr>
          <p:nvPr/>
        </p:nvCxnSpPr>
        <p:spPr>
          <a:xfrm rot="10800000">
            <a:off x="9345336" y="2731245"/>
            <a:ext cx="309376" cy="7985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eur : en angle 42">
            <a:extLst>
              <a:ext uri="{FF2B5EF4-FFF2-40B4-BE49-F238E27FC236}">
                <a16:creationId xmlns:a16="http://schemas.microsoft.com/office/drawing/2014/main" id="{E8D6DAC1-50AA-4A86-89C6-EDA116E27902}"/>
              </a:ext>
            </a:extLst>
          </p:cNvPr>
          <p:cNvCxnSpPr>
            <a:cxnSpLocks/>
            <a:stCxn id="38" idx="2"/>
          </p:cNvCxnSpPr>
          <p:nvPr/>
        </p:nvCxnSpPr>
        <p:spPr>
          <a:xfrm rot="16200000" flipH="1">
            <a:off x="10306393" y="3379075"/>
            <a:ext cx="647807" cy="11839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80097F06-125E-4F37-855A-1A572854ED3E}"/>
              </a:ext>
            </a:extLst>
          </p:cNvPr>
          <p:cNvPicPr>
            <a:picLocks noChangeAspect="1"/>
          </p:cNvPicPr>
          <p:nvPr/>
        </p:nvPicPr>
        <p:blipFill rotWithShape="1">
          <a:blip r:embed="rId6">
            <a:extLst>
              <a:ext uri="{28A0092B-C50C-407E-A947-70E740481C1C}">
                <a14:useLocalDpi xmlns:a14="http://schemas.microsoft.com/office/drawing/2010/main" val="0"/>
              </a:ext>
            </a:extLst>
          </a:blip>
          <a:srcRect l="42248" t="82435" r="46354"/>
          <a:stretch/>
        </p:blipFill>
        <p:spPr>
          <a:xfrm>
            <a:off x="10793082" y="3529745"/>
            <a:ext cx="1031545" cy="1059203"/>
          </a:xfrm>
          <a:prstGeom prst="rect">
            <a:avLst/>
          </a:prstGeom>
        </p:spPr>
      </p:pic>
    </p:spTree>
    <p:extLst>
      <p:ext uri="{BB962C8B-B14F-4D97-AF65-F5344CB8AC3E}">
        <p14:creationId xmlns:p14="http://schemas.microsoft.com/office/powerpoint/2010/main" val="2038344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48838F8-5C8F-4CD9-BB8A-B31B580B2B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5526" y="2928572"/>
            <a:ext cx="5297820" cy="3530021"/>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br>
              <a:rPr lang="en-US" dirty="0"/>
            </a:br>
            <a:r>
              <a:rPr lang="en-US" sz="2000" dirty="0">
                <a:solidFill>
                  <a:schemeClr val="accent4"/>
                </a:solidFill>
              </a:rPr>
              <a:t>Mesh</a:t>
            </a:r>
            <a:endParaRPr lang="en-US" dirty="0">
              <a:solidFill>
                <a:schemeClr val="accent4"/>
              </a:solidFill>
            </a:endParaRP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indent="-234945">
              <a:lnSpc>
                <a:spcPct val="80000"/>
              </a:lnSpc>
              <a:spcBef>
                <a:spcPts val="1333"/>
              </a:spcBef>
              <a:buFont typeface="Wingdings"/>
              <a:buChar char="§"/>
            </a:pPr>
            <a:r>
              <a:rPr lang="en-US" sz="1600" dirty="0">
                <a:solidFill>
                  <a:srgbClr val="393A39"/>
                </a:solidFill>
                <a:latin typeface="Lato"/>
              </a:rPr>
              <a:t>Number of elements through  aluminum layer thickness: </a:t>
            </a:r>
            <a:r>
              <a:rPr lang="en-US" sz="1600" dirty="0" err="1">
                <a:solidFill>
                  <a:srgbClr val="393A39"/>
                </a:solidFill>
                <a:latin typeface="Lato"/>
              </a:rPr>
              <a:t>h_layer</a:t>
            </a:r>
            <a:r>
              <a:rPr lang="en-US" sz="1600" dirty="0">
                <a:solidFill>
                  <a:srgbClr val="393A39"/>
                </a:solidFill>
                <a:latin typeface="Lato"/>
              </a:rPr>
              <a:t> = 20</a:t>
            </a:r>
          </a:p>
          <a:p>
            <a:pPr marL="234945" indent="-234945">
              <a:spcBef>
                <a:spcPts val="1333"/>
              </a:spcBef>
              <a:buFont typeface="Wingdings"/>
              <a:buChar char="§"/>
            </a:pPr>
            <a:r>
              <a:rPr lang="en-US" sz="1600" dirty="0">
                <a:solidFill>
                  <a:srgbClr val="393A39"/>
                </a:solidFill>
                <a:latin typeface="Lato"/>
              </a:rPr>
              <a:t>Number of elements through steel layer thickness: 2*</a:t>
            </a:r>
            <a:r>
              <a:rPr lang="en-US" sz="1600" dirty="0" err="1">
                <a:solidFill>
                  <a:srgbClr val="393A39"/>
                </a:solidFill>
                <a:latin typeface="Lato"/>
              </a:rPr>
              <a:t>h_layer</a:t>
            </a:r>
            <a:r>
              <a:rPr lang="en-US" sz="1600" dirty="0">
                <a:solidFill>
                  <a:srgbClr val="393A39"/>
                </a:solidFill>
                <a:latin typeface="Lato"/>
              </a:rPr>
              <a:t> = 40 </a:t>
            </a:r>
          </a:p>
          <a:p>
            <a:pPr marL="234945" indent="-234945">
              <a:spcBef>
                <a:spcPts val="1333"/>
              </a:spcBef>
              <a:buFont typeface="Wingdings"/>
              <a:buChar char="§"/>
            </a:pPr>
            <a:r>
              <a:rPr lang="en-US" sz="1600" dirty="0">
                <a:solidFill>
                  <a:srgbClr val="393A39"/>
                </a:solidFill>
                <a:latin typeface="Lato"/>
              </a:rPr>
              <a:t>The </a:t>
            </a:r>
            <a:r>
              <a:rPr lang="en-US" sz="1600" b="1" dirty="0">
                <a:solidFill>
                  <a:srgbClr val="393A39"/>
                </a:solidFill>
                <a:latin typeface="Lato"/>
              </a:rPr>
              <a:t>Mesh elements </a:t>
            </a:r>
            <a:r>
              <a:rPr lang="en-US" sz="1600" dirty="0">
                <a:solidFill>
                  <a:srgbClr val="393A39"/>
                </a:solidFill>
                <a:latin typeface="Lato"/>
              </a:rPr>
              <a:t>settings in the </a:t>
            </a:r>
            <a:r>
              <a:rPr lang="en-US" sz="1600" b="1" dirty="0">
                <a:solidFill>
                  <a:srgbClr val="393A39"/>
                </a:solidFill>
                <a:latin typeface="Lato"/>
              </a:rPr>
              <a:t>Layered Material </a:t>
            </a:r>
            <a:r>
              <a:rPr lang="en-US" sz="1600" dirty="0">
                <a:solidFill>
                  <a:srgbClr val="393A39"/>
                </a:solidFill>
                <a:latin typeface="Lato"/>
              </a:rPr>
              <a:t>node</a:t>
            </a:r>
            <a:r>
              <a:rPr lang="en-US" sz="1600" b="1" dirty="0">
                <a:solidFill>
                  <a:srgbClr val="393A39"/>
                </a:solidFill>
                <a:latin typeface="Lato"/>
              </a:rPr>
              <a:t> </a:t>
            </a:r>
            <a:r>
              <a:rPr lang="en-US" sz="1600" dirty="0">
                <a:solidFill>
                  <a:srgbClr val="393A39"/>
                </a:solidFill>
                <a:latin typeface="Lato"/>
              </a:rPr>
              <a:t>allow to match the meshed domain with the product (meshed boundary x </a:t>
            </a:r>
            <a:r>
              <a:rPr lang="en-US" sz="1600" dirty="0" err="1">
                <a:solidFill>
                  <a:srgbClr val="393A39"/>
                </a:solidFill>
                <a:latin typeface="Lato"/>
              </a:rPr>
              <a:t>extradimension</a:t>
            </a:r>
            <a:r>
              <a:rPr lang="en-US" sz="1600" dirty="0">
                <a:solidFill>
                  <a:srgbClr val="393A39"/>
                </a:solidFill>
                <a:latin typeface="Lato"/>
              </a:rPr>
              <a:t>).</a:t>
            </a:r>
            <a:endParaRPr lang="en-US" sz="1600" b="0" i="0" u="none" dirty="0">
              <a:solidFill>
                <a:srgbClr val="393A39"/>
              </a:solidFill>
              <a:latin typeface="Lato"/>
            </a:endParaRPr>
          </a:p>
        </p:txBody>
      </p:sp>
      <p:sp>
        <p:nvSpPr>
          <p:cNvPr id="62" name="Espace réservé du texte 6">
            <a:extLst>
              <a:ext uri="{FF2B5EF4-FFF2-40B4-BE49-F238E27FC236}">
                <a16:creationId xmlns:a16="http://schemas.microsoft.com/office/drawing/2014/main" id="{1CA805B1-19FB-4413-97E4-5FA2F16809C9}"/>
              </a:ext>
            </a:extLst>
          </p:cNvPr>
          <p:cNvSpPr txBox="1">
            <a:spLocks/>
          </p:cNvSpPr>
          <p:nvPr/>
        </p:nvSpPr>
        <p:spPr>
          <a:xfrm>
            <a:off x="5302443" y="525056"/>
            <a:ext cx="1236151"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Domain mesh</a:t>
            </a:r>
          </a:p>
        </p:txBody>
      </p:sp>
      <p:sp>
        <p:nvSpPr>
          <p:cNvPr id="68" name="AutoShape 4">
            <a:extLst>
              <a:ext uri="{FF2B5EF4-FFF2-40B4-BE49-F238E27FC236}">
                <a16:creationId xmlns:a16="http://schemas.microsoft.com/office/drawing/2014/main" id="{CD067851-330C-4660-ACB5-5DD4ABBD6033}"/>
              </a:ext>
            </a:extLst>
          </p:cNvPr>
          <p:cNvSpPr/>
          <p:nvPr/>
        </p:nvSpPr>
        <p:spPr>
          <a:xfrm>
            <a:off x="5400000" y="6300000"/>
            <a:ext cx="3825381" cy="323864"/>
          </a:xfrm>
          <a:prstGeom prst="rect">
            <a:avLst/>
          </a:prstGeom>
        </p:spPr>
        <p:txBody>
          <a:bodyPr anchor="t" anchorCtr="0"/>
          <a:lstStyle/>
          <a:p>
            <a:r>
              <a:rPr lang="en-US" sz="1200" i="1" dirty="0">
                <a:solidFill>
                  <a:srgbClr val="1B4D81"/>
                </a:solidFill>
                <a:latin typeface="Lato"/>
              </a:rPr>
              <a:t>Meshes of Approach 1 (Top) and Approach 3 (Bottom)</a:t>
            </a:r>
            <a:endParaRPr lang="en-US" sz="1200" b="0" i="1" u="none" dirty="0">
              <a:solidFill>
                <a:srgbClr val="1B4D81"/>
              </a:solidFill>
              <a:latin typeface="Lato"/>
            </a:endParaRPr>
          </a:p>
        </p:txBody>
      </p:sp>
      <p:sp>
        <p:nvSpPr>
          <p:cNvPr id="29" name="Espace réservé du texte 6">
            <a:extLst>
              <a:ext uri="{FF2B5EF4-FFF2-40B4-BE49-F238E27FC236}">
                <a16:creationId xmlns:a16="http://schemas.microsoft.com/office/drawing/2014/main" id="{B53F524B-C13A-4C80-A5B7-758CCD55D422}"/>
              </a:ext>
            </a:extLst>
          </p:cNvPr>
          <p:cNvSpPr txBox="1">
            <a:spLocks/>
          </p:cNvSpPr>
          <p:nvPr/>
        </p:nvSpPr>
        <p:spPr>
          <a:xfrm>
            <a:off x="5297726" y="3916028"/>
            <a:ext cx="1298343"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a:solidFill>
                  <a:schemeClr val="accent1"/>
                </a:solidFill>
              </a:rPr>
              <a:t>Boundary mesh</a:t>
            </a:r>
          </a:p>
        </p:txBody>
      </p:sp>
      <p:sp>
        <p:nvSpPr>
          <p:cNvPr id="30" name="Espace réservé du texte 6">
            <a:extLst>
              <a:ext uri="{FF2B5EF4-FFF2-40B4-BE49-F238E27FC236}">
                <a16:creationId xmlns:a16="http://schemas.microsoft.com/office/drawing/2014/main" id="{F1249556-CEC1-4488-BEF2-0F3DB84BB759}"/>
              </a:ext>
            </a:extLst>
          </p:cNvPr>
          <p:cNvSpPr txBox="1">
            <a:spLocks/>
          </p:cNvSpPr>
          <p:nvPr/>
        </p:nvSpPr>
        <p:spPr>
          <a:xfrm>
            <a:off x="8406062" y="3919203"/>
            <a:ext cx="1845316"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200" b="1" dirty="0" err="1">
                <a:solidFill>
                  <a:schemeClr val="accent1"/>
                </a:solidFill>
              </a:rPr>
              <a:t>Extradimension</a:t>
            </a:r>
            <a:r>
              <a:rPr lang="en-US" sz="1200" b="1" dirty="0">
                <a:solidFill>
                  <a:schemeClr val="accent1"/>
                </a:solidFill>
              </a:rPr>
              <a:t> mesh</a:t>
            </a:r>
          </a:p>
        </p:txBody>
      </p:sp>
      <p:grpSp>
        <p:nvGrpSpPr>
          <p:cNvPr id="9" name="Group 8">
            <a:extLst>
              <a:ext uri="{FF2B5EF4-FFF2-40B4-BE49-F238E27FC236}">
                <a16:creationId xmlns:a16="http://schemas.microsoft.com/office/drawing/2014/main" id="{134CEF41-EE1B-445B-B9E7-8A3800E0E5BA}"/>
              </a:ext>
            </a:extLst>
          </p:cNvPr>
          <p:cNvGrpSpPr/>
          <p:nvPr/>
        </p:nvGrpSpPr>
        <p:grpSpPr>
          <a:xfrm>
            <a:off x="7468104" y="36798"/>
            <a:ext cx="4259705" cy="3194779"/>
            <a:chOff x="8562532" y="395989"/>
            <a:chExt cx="4259705" cy="3194779"/>
          </a:xfrm>
        </p:grpSpPr>
        <p:pic>
          <p:nvPicPr>
            <p:cNvPr id="5" name="Picture 4">
              <a:extLst>
                <a:ext uri="{FF2B5EF4-FFF2-40B4-BE49-F238E27FC236}">
                  <a16:creationId xmlns:a16="http://schemas.microsoft.com/office/drawing/2014/main" id="{DD38E52D-87B8-45C5-AC2F-37122F834EE2}"/>
                </a:ext>
              </a:extLst>
            </p:cNvPr>
            <p:cNvPicPr>
              <a:picLocks noChangeAspect="1"/>
            </p:cNvPicPr>
            <p:nvPr/>
          </p:nvPicPr>
          <p:blipFill>
            <a:blip r:embed="rId3"/>
            <a:stretch>
              <a:fillRect/>
            </a:stretch>
          </p:blipFill>
          <p:spPr>
            <a:xfrm>
              <a:off x="8562532" y="395989"/>
              <a:ext cx="4259705" cy="3194779"/>
            </a:xfrm>
            <a:prstGeom prst="rect">
              <a:avLst/>
            </a:prstGeom>
          </p:spPr>
        </p:pic>
        <p:cxnSp>
          <p:nvCxnSpPr>
            <p:cNvPr id="36" name="Connecteur droit avec flèche 35">
              <a:extLst>
                <a:ext uri="{FF2B5EF4-FFF2-40B4-BE49-F238E27FC236}">
                  <a16:creationId xmlns:a16="http://schemas.microsoft.com/office/drawing/2014/main" id="{F1539CCA-7F9E-422C-81D6-3EA025BDB655}"/>
                </a:ext>
              </a:extLst>
            </p:cNvPr>
            <p:cNvCxnSpPr>
              <a:cxnSpLocks/>
            </p:cNvCxnSpPr>
            <p:nvPr/>
          </p:nvCxnSpPr>
          <p:spPr>
            <a:xfrm flipV="1">
              <a:off x="9503734" y="1920968"/>
              <a:ext cx="522916" cy="50357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D6B13593-70BD-4DBB-BC23-7C86B9CCD76D}"/>
                </a:ext>
              </a:extLst>
            </p:cNvPr>
            <p:cNvCxnSpPr>
              <a:cxnSpLocks/>
            </p:cNvCxnSpPr>
            <p:nvPr/>
          </p:nvCxnSpPr>
          <p:spPr>
            <a:xfrm flipV="1">
              <a:off x="9223856" y="2417467"/>
              <a:ext cx="279878" cy="292267"/>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Espace réservé du texte 6">
              <a:extLst>
                <a:ext uri="{FF2B5EF4-FFF2-40B4-BE49-F238E27FC236}">
                  <a16:creationId xmlns:a16="http://schemas.microsoft.com/office/drawing/2014/main" id="{F7B58983-AAA8-4876-94B1-8152CDDC5745}"/>
                </a:ext>
              </a:extLst>
            </p:cNvPr>
            <p:cNvSpPr txBox="1">
              <a:spLocks/>
            </p:cNvSpPr>
            <p:nvPr/>
          </p:nvSpPr>
          <p:spPr>
            <a:xfrm>
              <a:off x="8739665" y="2310442"/>
              <a:ext cx="637864"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err="1">
                  <a:solidFill>
                    <a:srgbClr val="0070C0"/>
                  </a:solidFill>
                </a:rPr>
                <a:t>h_layer</a:t>
              </a:r>
              <a:endParaRPr lang="en-US" sz="1070" dirty="0">
                <a:solidFill>
                  <a:srgbClr val="0070C0"/>
                </a:solidFill>
              </a:endParaRPr>
            </a:p>
          </p:txBody>
        </p:sp>
        <p:sp>
          <p:nvSpPr>
            <p:cNvPr id="48" name="Espace réservé du texte 6">
              <a:extLst>
                <a:ext uri="{FF2B5EF4-FFF2-40B4-BE49-F238E27FC236}">
                  <a16:creationId xmlns:a16="http://schemas.microsoft.com/office/drawing/2014/main" id="{3063FE3D-B005-4FBD-BBB4-D4F39397F707}"/>
                </a:ext>
              </a:extLst>
            </p:cNvPr>
            <p:cNvSpPr txBox="1">
              <a:spLocks/>
            </p:cNvSpPr>
            <p:nvPr/>
          </p:nvSpPr>
          <p:spPr>
            <a:xfrm>
              <a:off x="9010771" y="1857995"/>
              <a:ext cx="800304"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2*</a:t>
              </a:r>
              <a:r>
                <a:rPr lang="en-US" sz="1070" dirty="0" err="1">
                  <a:solidFill>
                    <a:srgbClr val="0070C0"/>
                  </a:solidFill>
                </a:rPr>
                <a:t>h_layer</a:t>
              </a:r>
              <a:endParaRPr lang="en-US" sz="1070" dirty="0">
                <a:solidFill>
                  <a:srgbClr val="0070C0"/>
                </a:solidFill>
              </a:endParaRPr>
            </a:p>
          </p:txBody>
        </p:sp>
      </p:grpSp>
      <p:grpSp>
        <p:nvGrpSpPr>
          <p:cNvPr id="12" name="Group 11">
            <a:extLst>
              <a:ext uri="{FF2B5EF4-FFF2-40B4-BE49-F238E27FC236}">
                <a16:creationId xmlns:a16="http://schemas.microsoft.com/office/drawing/2014/main" id="{B4558E81-668B-4802-BFE2-40B0A5ECEAE5}"/>
              </a:ext>
            </a:extLst>
          </p:cNvPr>
          <p:cNvGrpSpPr/>
          <p:nvPr/>
        </p:nvGrpSpPr>
        <p:grpSpPr>
          <a:xfrm>
            <a:off x="8406062" y="4678232"/>
            <a:ext cx="3488163" cy="790788"/>
            <a:chOff x="8239646" y="5183129"/>
            <a:chExt cx="3488163" cy="790788"/>
          </a:xfrm>
        </p:grpSpPr>
        <p:cxnSp>
          <p:nvCxnSpPr>
            <p:cNvPr id="17" name="Connecteur droit avec flèche 16">
              <a:extLst>
                <a:ext uri="{FF2B5EF4-FFF2-40B4-BE49-F238E27FC236}">
                  <a16:creationId xmlns:a16="http://schemas.microsoft.com/office/drawing/2014/main" id="{79B59B74-BE0A-42D7-82EA-2418EBFB6692}"/>
                </a:ext>
              </a:extLst>
            </p:cNvPr>
            <p:cNvCxnSpPr>
              <a:cxnSpLocks/>
            </p:cNvCxnSpPr>
            <p:nvPr/>
          </p:nvCxnSpPr>
          <p:spPr>
            <a:xfrm>
              <a:off x="8313490" y="5687736"/>
              <a:ext cx="227341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72939BB3-FE36-48EA-9BF7-C53AAC1AD0C4}"/>
                </a:ext>
              </a:extLst>
            </p:cNvPr>
            <p:cNvCxnSpPr>
              <a:cxnSpLocks/>
            </p:cNvCxnSpPr>
            <p:nvPr/>
          </p:nvCxnSpPr>
          <p:spPr>
            <a:xfrm>
              <a:off x="10586906" y="5687736"/>
              <a:ext cx="1067649"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Espace réservé du texte 6">
              <a:extLst>
                <a:ext uri="{FF2B5EF4-FFF2-40B4-BE49-F238E27FC236}">
                  <a16:creationId xmlns:a16="http://schemas.microsoft.com/office/drawing/2014/main" id="{8CC5563C-1735-4800-BA58-AE338B5BDDD4}"/>
                </a:ext>
              </a:extLst>
            </p:cNvPr>
            <p:cNvSpPr txBox="1">
              <a:spLocks/>
            </p:cNvSpPr>
            <p:nvPr/>
          </p:nvSpPr>
          <p:spPr>
            <a:xfrm>
              <a:off x="11016691" y="5724345"/>
              <a:ext cx="637864"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err="1">
                  <a:solidFill>
                    <a:srgbClr val="0070C0"/>
                  </a:solidFill>
                </a:rPr>
                <a:t>h_layer</a:t>
              </a:r>
              <a:endParaRPr lang="en-US" sz="1070" dirty="0">
                <a:solidFill>
                  <a:srgbClr val="0070C0"/>
                </a:solidFill>
              </a:endParaRPr>
            </a:p>
          </p:txBody>
        </p:sp>
        <p:sp>
          <p:nvSpPr>
            <p:cNvPr id="49" name="Espace réservé du texte 6">
              <a:extLst>
                <a:ext uri="{FF2B5EF4-FFF2-40B4-BE49-F238E27FC236}">
                  <a16:creationId xmlns:a16="http://schemas.microsoft.com/office/drawing/2014/main" id="{562F31BE-3FE9-47AA-8E3B-C0B6108E24E7}"/>
                </a:ext>
              </a:extLst>
            </p:cNvPr>
            <p:cNvSpPr txBox="1">
              <a:spLocks/>
            </p:cNvSpPr>
            <p:nvPr/>
          </p:nvSpPr>
          <p:spPr>
            <a:xfrm>
              <a:off x="8984609" y="5715677"/>
              <a:ext cx="826466" cy="249572"/>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2*</a:t>
              </a:r>
              <a:r>
                <a:rPr lang="en-US" sz="1070" dirty="0" err="1">
                  <a:solidFill>
                    <a:srgbClr val="0070C0"/>
                  </a:solidFill>
                </a:rPr>
                <a:t>h_layer</a:t>
              </a:r>
              <a:endParaRPr lang="en-US" sz="1070" dirty="0">
                <a:solidFill>
                  <a:srgbClr val="0070C0"/>
                </a:solidFill>
              </a:endParaRPr>
            </a:p>
          </p:txBody>
        </p:sp>
        <p:pic>
          <p:nvPicPr>
            <p:cNvPr id="11" name="Image 10">
              <a:extLst>
                <a:ext uri="{FF2B5EF4-FFF2-40B4-BE49-F238E27FC236}">
                  <a16:creationId xmlns:a16="http://schemas.microsoft.com/office/drawing/2014/main" id="{F8CF05EC-73D6-471E-BB0E-7EF03516E9AA}"/>
                </a:ext>
              </a:extLst>
            </p:cNvPr>
            <p:cNvPicPr>
              <a:picLocks noChangeAspect="1"/>
            </p:cNvPicPr>
            <p:nvPr/>
          </p:nvPicPr>
          <p:blipFill rotWithShape="1">
            <a:blip r:embed="rId4">
              <a:extLst>
                <a:ext uri="{28A0092B-C50C-407E-A947-70E740481C1C}">
                  <a14:useLocalDpi xmlns:a14="http://schemas.microsoft.com/office/drawing/2010/main" val="0"/>
                </a:ext>
              </a:extLst>
            </a:blip>
            <a:srcRect t="45104" b="43587"/>
            <a:stretch/>
          </p:blipFill>
          <p:spPr>
            <a:xfrm>
              <a:off x="8239646" y="5183129"/>
              <a:ext cx="3488163" cy="383953"/>
            </a:xfrm>
            <a:prstGeom prst="rect">
              <a:avLst/>
            </a:prstGeom>
          </p:spPr>
        </p:pic>
      </p:grpSp>
    </p:spTree>
    <p:extLst>
      <p:ext uri="{BB962C8B-B14F-4D97-AF65-F5344CB8AC3E}">
        <p14:creationId xmlns:p14="http://schemas.microsoft.com/office/powerpoint/2010/main" val="1765071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Model Definition</a:t>
            </a:r>
          </a:p>
        </p:txBody>
      </p:sp>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52A519F2-7A04-4B76-9E19-3EC472D359BF}"/>
                  </a:ext>
                </a:extLst>
              </p:cNvPr>
              <p:cNvSpPr>
                <a:spLocks noGrp="1"/>
              </p:cNvSpPr>
              <p:nvPr>
                <p:ph idx="1"/>
              </p:nvPr>
            </p:nvSpPr>
            <p:spPr/>
            <p:txBody>
              <a:bodyPr>
                <a:normAutofit/>
              </a:bodyPr>
              <a:lstStyle/>
              <a:p>
                <a:pPr marL="234945" indent="-234945">
                  <a:spcBef>
                    <a:spcPts val="1333"/>
                  </a:spcBef>
                  <a:buFont typeface="Wingdings"/>
                  <a:buChar char="§"/>
                </a:pPr>
                <a:r>
                  <a:rPr lang="en-US" sz="1667" dirty="0">
                    <a:solidFill>
                      <a:srgbClr val="393A39"/>
                    </a:solidFill>
                    <a:latin typeface="Lato"/>
                  </a:rPr>
                  <a:t>Handling of layered shell curvature and axisymmetric volume factor</a:t>
                </a:r>
              </a:p>
              <a:p>
                <a:pPr marL="692145" lvl="1" indent="-234945">
                  <a:spcBef>
                    <a:spcPts val="1333"/>
                  </a:spcBef>
                  <a:buFont typeface="Wingdings"/>
                  <a:buChar char="§"/>
                </a:pPr>
                <a:r>
                  <a:rPr lang="en-US" sz="1667" dirty="0">
                    <a:solidFill>
                      <a:srgbClr val="393A39"/>
                    </a:solidFill>
                    <a:latin typeface="Lato"/>
                  </a:rPr>
                  <a:t>The </a:t>
                </a:r>
                <a:r>
                  <a:rPr lang="en-US" sz="1667" b="1" dirty="0">
                    <a:solidFill>
                      <a:srgbClr val="393A39"/>
                    </a:solidFill>
                    <a:latin typeface="Lato"/>
                  </a:rPr>
                  <a:t>Heat Transfer in Shells </a:t>
                </a:r>
                <a:r>
                  <a:rPr lang="en-US" sz="1667" dirty="0">
                    <a:solidFill>
                      <a:srgbClr val="393A39"/>
                    </a:solidFill>
                    <a:latin typeface="Lato"/>
                  </a:rPr>
                  <a:t>interface is applied on the inner circular boundary, but computes the temperature distribution through the aluminum and steel layers thanks to the </a:t>
                </a:r>
                <a:r>
                  <a:rPr lang="en-US" sz="1667" dirty="0" err="1">
                    <a:solidFill>
                      <a:srgbClr val="393A39"/>
                    </a:solidFill>
                    <a:latin typeface="Lato"/>
                  </a:rPr>
                  <a:t>extradimension</a:t>
                </a:r>
                <a:r>
                  <a:rPr lang="en-US" sz="1667" dirty="0">
                    <a:solidFill>
                      <a:srgbClr val="393A39"/>
                    </a:solidFill>
                    <a:latin typeface="Lato"/>
                  </a:rPr>
                  <a:t>.</a:t>
                </a:r>
              </a:p>
              <a:p>
                <a:pPr marL="692145" lvl="1" indent="-234945">
                  <a:spcBef>
                    <a:spcPts val="1333"/>
                  </a:spcBef>
                  <a:buFont typeface="Wingdings"/>
                  <a:buChar char="§"/>
                </a:pPr>
                <a:r>
                  <a:rPr lang="en-US" sz="1667" dirty="0">
                    <a:solidFill>
                      <a:srgbClr val="393A39"/>
                    </a:solidFill>
                    <a:latin typeface="Lato"/>
                  </a:rPr>
                  <a:t>When applying a heat flux or a heat source in the layered shell’s thickness, a scaling is applied to account for area or length variation through the thickness due to curvature. In this model, an area scaling is applied in the </a:t>
                </a:r>
                <a:r>
                  <a:rPr lang="en-US" sz="1667" b="1" dirty="0">
                    <a:solidFill>
                      <a:srgbClr val="393A39"/>
                    </a:solidFill>
                    <a:latin typeface="Lato"/>
                  </a:rPr>
                  <a:t>Heat Source, Interface </a:t>
                </a:r>
                <a:r>
                  <a:rPr lang="en-US" sz="1667" dirty="0">
                    <a:solidFill>
                      <a:srgbClr val="393A39"/>
                    </a:solidFill>
                    <a:latin typeface="Lato"/>
                  </a:rPr>
                  <a:t>feature (Approach 3).</a:t>
                </a:r>
              </a:p>
              <a:p>
                <a:pPr marL="692145" lvl="1" indent="-234945">
                  <a:spcBef>
                    <a:spcPts val="1333"/>
                  </a:spcBef>
                  <a:buFont typeface="Wingdings"/>
                  <a:buChar char="§"/>
                </a:pPr>
                <a:r>
                  <a:rPr lang="en-US" sz="1667" dirty="0">
                    <a:latin typeface="Lato"/>
                  </a:rPr>
                  <a:t>In addition, when reconstructing the results of the 3D axisymmetric geometry from the results on the 2D computational domain, the volume factor accounts for the position through the layered shell’s thickness: </a:t>
                </a:r>
                <a:r>
                  <a:rPr lang="en-US" sz="1667" dirty="0"/>
                  <a:t> </a:t>
                </a:r>
                <a14:m>
                  <m:oMath xmlns:m="http://schemas.openxmlformats.org/officeDocument/2006/math">
                    <m:sSub>
                      <m:sSubPr>
                        <m:ctrlPr>
                          <a:rPr lang="en-US" sz="1667" i="1">
                            <a:latin typeface="Cambria Math" panose="02040503050406030204" pitchFamily="18" charset="0"/>
                          </a:rPr>
                        </m:ctrlPr>
                      </m:sSubPr>
                      <m:e>
                        <m:r>
                          <a:rPr lang="fr-FR" sz="1667" b="0" i="1" smtClean="0">
                            <a:latin typeface="Cambria Math" panose="02040503050406030204" pitchFamily="18" charset="0"/>
                          </a:rPr>
                          <m:t>2</m:t>
                        </m:r>
                        <m:r>
                          <a:rPr lang="fr-FR" sz="1667" b="0" i="1" smtClean="0">
                            <a:latin typeface="Cambria Math" panose="02040503050406030204" pitchFamily="18" charset="0"/>
                            <a:ea typeface="Cambria Math" panose="02040503050406030204" pitchFamily="18" charset="0"/>
                          </a:rPr>
                          <m:t>𝜋</m:t>
                        </m:r>
                        <m:r>
                          <a:rPr lang="fr-FR" sz="1667" b="0" i="1" smtClean="0">
                            <a:latin typeface="Cambria Math" panose="02040503050406030204" pitchFamily="18" charset="0"/>
                            <a:ea typeface="Cambria Math" panose="02040503050406030204" pitchFamily="18" charset="0"/>
                          </a:rPr>
                          <m:t>(</m:t>
                        </m:r>
                        <m:r>
                          <a:rPr lang="fr-FR" sz="1667" b="0" i="1" smtClean="0">
                            <a:latin typeface="Cambria Math" panose="02040503050406030204" pitchFamily="18" charset="0"/>
                            <a:ea typeface="Cambria Math" panose="02040503050406030204" pitchFamily="18" charset="0"/>
                          </a:rPr>
                          <m:t>𝑟</m:t>
                        </m:r>
                        <m:r>
                          <a:rPr lang="fr-FR" sz="1667" b="0" i="1" smtClean="0">
                            <a:latin typeface="Cambria Math" panose="02040503050406030204" pitchFamily="18" charset="0"/>
                            <a:ea typeface="Cambria Math" panose="02040503050406030204" pitchFamily="18" charset="0"/>
                          </a:rPr>
                          <m:t>+</m:t>
                        </m:r>
                        <m:r>
                          <a:rPr lang="fr-FR" sz="1667" b="0" i="1" smtClean="0">
                            <a:latin typeface="Cambria Math" panose="02040503050406030204" pitchFamily="18" charset="0"/>
                            <a:ea typeface="Cambria Math" panose="02040503050406030204" pitchFamily="18" charset="0"/>
                          </a:rPr>
                          <m:t>𝑥</m:t>
                        </m:r>
                      </m:e>
                      <m:sub>
                        <m:r>
                          <a:rPr lang="fr-FR" sz="1667" b="0" i="1" smtClean="0">
                            <a:latin typeface="Cambria Math" panose="02040503050406030204" pitchFamily="18" charset="0"/>
                          </a:rPr>
                          <m:t>𝑠h𝑒𝑙𝑙</m:t>
                        </m:r>
                      </m:sub>
                    </m:sSub>
                    <m:r>
                      <a:rPr lang="fr-FR" sz="1667" b="0" i="1" smtClean="0">
                        <a:latin typeface="Cambria Math" panose="02040503050406030204" pitchFamily="18" charset="0"/>
                      </a:rPr>
                      <m:t>)</m:t>
                    </m:r>
                  </m:oMath>
                </a14:m>
                <a:r>
                  <a:rPr lang="en-US" sz="1667" dirty="0">
                    <a:latin typeface="Lato"/>
                  </a:rPr>
                  <a:t>, where </a:t>
                </a:r>
                <a14:m>
                  <m:oMath xmlns:m="http://schemas.openxmlformats.org/officeDocument/2006/math">
                    <m:sSub>
                      <m:sSubPr>
                        <m:ctrlPr>
                          <a:rPr lang="en-US" sz="1667" i="1">
                            <a:latin typeface="Cambria Math" panose="02040503050406030204" pitchFamily="18" charset="0"/>
                          </a:rPr>
                        </m:ctrlPr>
                      </m:sSubPr>
                      <m:e>
                        <m:r>
                          <a:rPr lang="fr-FR" sz="1667" i="1">
                            <a:latin typeface="Cambria Math" panose="02040503050406030204" pitchFamily="18" charset="0"/>
                            <a:ea typeface="Cambria Math" panose="02040503050406030204" pitchFamily="18" charset="0"/>
                          </a:rPr>
                          <m:t>𝑥</m:t>
                        </m:r>
                      </m:e>
                      <m:sub>
                        <m:r>
                          <a:rPr lang="fr-FR" sz="1667" i="1">
                            <a:latin typeface="Cambria Math" panose="02040503050406030204" pitchFamily="18" charset="0"/>
                          </a:rPr>
                          <m:t>𝑠h𝑒𝑙𝑙</m:t>
                        </m:r>
                      </m:sub>
                    </m:sSub>
                  </m:oMath>
                </a14:m>
                <a:r>
                  <a:rPr lang="en-US" sz="1667" dirty="0">
                    <a:latin typeface="Lato"/>
                  </a:rPr>
                  <a:t> is the location through the thickness. In this model, this is applied to evaluate the axisymmetric surface area </a:t>
                </a:r>
                <a14:m>
                  <m:oMath xmlns:m="http://schemas.openxmlformats.org/officeDocument/2006/math">
                    <m:r>
                      <a:rPr lang="fr-FR" sz="1667" i="1">
                        <a:latin typeface="Cambria Math" panose="02040503050406030204" pitchFamily="18" charset="0"/>
                      </a:rPr>
                      <m:t>𝐴</m:t>
                    </m:r>
                    <m:r>
                      <a:rPr lang="fr-FR" sz="1667" i="1">
                        <a:latin typeface="Cambria Math" panose="02040503050406030204" pitchFamily="18" charset="0"/>
                      </a:rPr>
                      <m:t> </m:t>
                    </m:r>
                  </m:oMath>
                </a14:m>
                <a:r>
                  <a:rPr lang="en-US" sz="1667" dirty="0">
                    <a:latin typeface="Lato"/>
                  </a:rPr>
                  <a:t>used for the definition of the heat flux </a:t>
                </a:r>
                <a14:m>
                  <m:oMath xmlns:m="http://schemas.openxmlformats.org/officeDocument/2006/math">
                    <m:sSub>
                      <m:sSubPr>
                        <m:ctrlPr>
                          <a:rPr lang="en-US" sz="1667" i="1">
                            <a:latin typeface="Cambria Math" panose="02040503050406030204" pitchFamily="18" charset="0"/>
                          </a:rPr>
                        </m:ctrlPr>
                      </m:sSubPr>
                      <m:e>
                        <m:r>
                          <a:rPr lang="fr-FR" sz="1667" i="1">
                            <a:latin typeface="Cambria Math" panose="02040503050406030204" pitchFamily="18" charset="0"/>
                          </a:rPr>
                          <m:t>𝑞</m:t>
                        </m:r>
                      </m:e>
                      <m:sub>
                        <m:r>
                          <a:rPr lang="fr-FR" sz="1667" i="1">
                            <a:latin typeface="Cambria Math" panose="02040503050406030204" pitchFamily="18" charset="0"/>
                          </a:rPr>
                          <m:t>0</m:t>
                        </m:r>
                      </m:sub>
                    </m:sSub>
                  </m:oMath>
                </a14:m>
                <a:r>
                  <a:rPr lang="en-US" sz="1667" dirty="0">
                    <a:latin typeface="Lato"/>
                  </a:rPr>
                  <a:t> from the heat rate </a:t>
                </a:r>
                <a14:m>
                  <m:oMath xmlns:m="http://schemas.openxmlformats.org/officeDocument/2006/math">
                    <m:sSub>
                      <m:sSubPr>
                        <m:ctrlPr>
                          <a:rPr lang="en-US" sz="1667" i="1" smtClean="0">
                            <a:latin typeface="Cambria Math" panose="02040503050406030204" pitchFamily="18" charset="0"/>
                          </a:rPr>
                        </m:ctrlPr>
                      </m:sSubPr>
                      <m:e>
                        <m:r>
                          <a:rPr lang="fr-FR" sz="1667" i="1">
                            <a:latin typeface="Cambria Math" panose="02040503050406030204" pitchFamily="18" charset="0"/>
                          </a:rPr>
                          <m:t>𝑃</m:t>
                        </m:r>
                      </m:e>
                      <m:sub>
                        <m:r>
                          <a:rPr lang="fr-FR" sz="1667" i="1">
                            <a:latin typeface="Cambria Math" panose="02040503050406030204" pitchFamily="18" charset="0"/>
                          </a:rPr>
                          <m:t>0</m:t>
                        </m:r>
                      </m:sub>
                    </m:sSub>
                    <m:r>
                      <a:rPr lang="fr-FR" sz="1667" i="1">
                        <a:latin typeface="Cambria Math" panose="02040503050406030204" pitchFamily="18" charset="0"/>
                      </a:rPr>
                      <m:t> </m:t>
                    </m:r>
                  </m:oMath>
                </a14:m>
                <a:r>
                  <a:rPr lang="en-US" sz="1667" dirty="0">
                    <a:latin typeface="Lato"/>
                  </a:rPr>
                  <a:t>in the </a:t>
                </a:r>
                <a:r>
                  <a:rPr lang="en-US" sz="1667" b="1" dirty="0">
                    <a:latin typeface="Lato"/>
                  </a:rPr>
                  <a:t>Heat Flux</a:t>
                </a:r>
                <a:r>
                  <a:rPr lang="en-US" sz="1667" dirty="0">
                    <a:latin typeface="Lato"/>
                  </a:rPr>
                  <a:t> edges features in Approaches 2 and 3.</a:t>
                </a:r>
                <a:endParaRPr lang="en-US" sz="1667" dirty="0">
                  <a:solidFill>
                    <a:srgbClr val="393A39"/>
                  </a:solidFill>
                  <a:latin typeface="Lato"/>
                </a:endParaRPr>
              </a:p>
              <a:p>
                <a:pPr marL="692145" lvl="1" indent="-234945">
                  <a:spcBef>
                    <a:spcPts val="1333"/>
                  </a:spcBef>
                  <a:buFont typeface="Wingdings"/>
                  <a:buChar char="§"/>
                </a:pPr>
                <a:endParaRPr lang="en-US" sz="1667" dirty="0">
                  <a:solidFill>
                    <a:srgbClr val="393A39"/>
                  </a:solidFill>
                  <a:latin typeface="Lato"/>
                </a:endParaRPr>
              </a:p>
              <a:p>
                <a:endParaRPr lang="fr-FR" dirty="0"/>
              </a:p>
            </p:txBody>
          </p:sp>
        </mc:Choice>
        <mc:Fallback xmlns="">
          <p:sp>
            <p:nvSpPr>
              <p:cNvPr id="3" name="Espace réservé du contenu 2">
                <a:extLst>
                  <a:ext uri="{FF2B5EF4-FFF2-40B4-BE49-F238E27FC236}">
                    <a16:creationId xmlns:a16="http://schemas.microsoft.com/office/drawing/2014/main" id="{52A519F2-7A04-4B76-9E19-3EC472D359BF}"/>
                  </a:ext>
                </a:extLst>
              </p:cNvPr>
              <p:cNvSpPr>
                <a:spLocks noGrp="1" noRot="1" noChangeAspect="1" noMove="1" noResize="1" noEditPoints="1" noAdjustHandles="1" noChangeArrowheads="1" noChangeShapeType="1" noTextEdit="1"/>
              </p:cNvSpPr>
              <p:nvPr>
                <p:ph idx="1"/>
              </p:nvPr>
            </p:nvSpPr>
            <p:spPr>
              <a:blipFill>
                <a:blip r:embed="rId2"/>
                <a:stretch>
                  <a:fillRect l="-284" t="-487" r="-397"/>
                </a:stretch>
              </a:blipFill>
            </p:spPr>
            <p:txBody>
              <a:bodyPr/>
              <a:lstStyle/>
              <a:p>
                <a:r>
                  <a:rPr lang="fr-FR">
                    <a:noFill/>
                  </a:rPr>
                  <a:t> </a:t>
                </a:r>
              </a:p>
            </p:txBody>
          </p:sp>
        </mc:Fallback>
      </mc:AlternateContent>
    </p:spTree>
    <p:extLst>
      <p:ext uri="{BB962C8B-B14F-4D97-AF65-F5344CB8AC3E}">
        <p14:creationId xmlns:p14="http://schemas.microsoft.com/office/powerpoint/2010/main" val="2850263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B82A6D3-519D-4FB6-AF39-6BCB434BCCC8}"/>
              </a:ext>
            </a:extLst>
          </p:cNvPr>
          <p:cNvSpPr>
            <a:spLocks noGrp="1"/>
          </p:cNvSpPr>
          <p:nvPr>
            <p:ph type="title"/>
          </p:nvPr>
        </p:nvSpPr>
        <p:spPr/>
        <p:txBody>
          <a:bodyPr/>
          <a:lstStyle/>
          <a:p>
            <a:r>
              <a:rPr lang="fr-FR" dirty="0" err="1"/>
              <a:t>Integration</a:t>
            </a:r>
            <a:r>
              <a:rPr lang="fr-FR" dirty="0"/>
              <a:t> in </a:t>
            </a:r>
            <a:r>
              <a:rPr lang="fr-FR" dirty="0" err="1"/>
              <a:t>layered</a:t>
            </a:r>
            <a:r>
              <a:rPr lang="fr-FR" dirty="0"/>
              <a:t> </a:t>
            </a:r>
            <a:r>
              <a:rPr lang="fr-FR" dirty="0" err="1"/>
              <a:t>shells</a:t>
            </a:r>
            <a:br>
              <a:rPr lang="fr-FR" dirty="0"/>
            </a:br>
            <a:endParaRPr lang="fr-FR" dirty="0"/>
          </a:p>
        </p:txBody>
      </p:sp>
      <p:sp>
        <p:nvSpPr>
          <p:cNvPr id="6" name="Espace réservé du contenu 5">
            <a:extLst>
              <a:ext uri="{FF2B5EF4-FFF2-40B4-BE49-F238E27FC236}">
                <a16:creationId xmlns:a16="http://schemas.microsoft.com/office/drawing/2014/main" id="{CB39B80E-A14A-45EB-BF20-80DEB2C79D2E}"/>
              </a:ext>
            </a:extLst>
          </p:cNvPr>
          <p:cNvSpPr>
            <a:spLocks noGrp="1"/>
          </p:cNvSpPr>
          <p:nvPr>
            <p:ph sz="half" idx="10"/>
          </p:nvPr>
        </p:nvSpPr>
        <p:spPr/>
        <p:txBody>
          <a:bodyPr>
            <a:normAutofit/>
          </a:bodyPr>
          <a:lstStyle/>
          <a:p>
            <a:r>
              <a:rPr lang="fr-FR" dirty="0" err="1"/>
              <a:t>Integration</a:t>
            </a:r>
            <a:r>
              <a:rPr lang="fr-FR" dirty="0"/>
              <a:t> </a:t>
            </a:r>
            <a:r>
              <a:rPr lang="fr-FR" dirty="0" err="1"/>
              <a:t>through</a:t>
            </a:r>
            <a:r>
              <a:rPr lang="fr-FR" dirty="0"/>
              <a:t> the </a:t>
            </a:r>
            <a:r>
              <a:rPr lang="fr-FR" dirty="0" err="1"/>
              <a:t>layer’s</a:t>
            </a:r>
            <a:r>
              <a:rPr lang="fr-FR" dirty="0"/>
              <a:t> </a:t>
            </a:r>
            <a:r>
              <a:rPr lang="fr-FR" dirty="0" err="1"/>
              <a:t>thickness</a:t>
            </a:r>
            <a:r>
              <a:rPr lang="fr-FR" dirty="0"/>
              <a:t>: </a:t>
            </a:r>
          </a:p>
          <a:p>
            <a:pPr lvl="1"/>
            <a:r>
              <a:rPr lang="fr-FR" b="1" dirty="0" err="1"/>
              <a:t>xdintopall</a:t>
            </a:r>
            <a:r>
              <a:rPr lang="fr-FR" dirty="0"/>
              <a:t> </a:t>
            </a:r>
            <a:r>
              <a:rPr lang="fr-FR" dirty="0" err="1"/>
              <a:t>operator</a:t>
            </a:r>
            <a:endParaRPr lang="fr-FR" dirty="0"/>
          </a:p>
          <a:p>
            <a:pPr lvl="2"/>
            <a:r>
              <a:rPr lang="fr-FR" dirty="0" err="1"/>
              <a:t>available</a:t>
            </a:r>
            <a:r>
              <a:rPr lang="fr-FR" dirty="0"/>
              <a:t> at the </a:t>
            </a:r>
            <a:r>
              <a:rPr lang="fr-FR" dirty="0" err="1"/>
              <a:t>feature</a:t>
            </a:r>
            <a:r>
              <a:rPr lang="fr-FR" dirty="0"/>
              <a:t> </a:t>
            </a:r>
            <a:r>
              <a:rPr lang="fr-FR" dirty="0" err="1"/>
              <a:t>level</a:t>
            </a:r>
            <a:r>
              <a:rPr lang="fr-FR" dirty="0"/>
              <a:t>, for instance in </a:t>
            </a:r>
            <a:r>
              <a:rPr lang="fr-FR" b="1" dirty="0"/>
              <a:t>Solid</a:t>
            </a:r>
            <a:r>
              <a:rPr lang="fr-FR" dirty="0"/>
              <a:t> </a:t>
            </a:r>
            <a:r>
              <a:rPr lang="fr-FR" dirty="0" err="1"/>
              <a:t>feature</a:t>
            </a:r>
            <a:r>
              <a:rPr lang="fr-FR" dirty="0"/>
              <a:t>: htlsh.sls1.xdintopall(T3)</a:t>
            </a:r>
          </a:p>
          <a:p>
            <a:pPr lvl="2"/>
            <a:r>
              <a:rPr lang="fr-FR" dirty="0" err="1"/>
              <a:t>evaluated</a:t>
            </a:r>
            <a:r>
              <a:rPr lang="fr-FR" dirty="0"/>
              <a:t> at a point of the </a:t>
            </a:r>
            <a:r>
              <a:rPr lang="fr-FR" dirty="0" err="1"/>
              <a:t>boundary</a:t>
            </a:r>
            <a:r>
              <a:rPr lang="fr-FR" dirty="0"/>
              <a:t> (</a:t>
            </a:r>
            <a:r>
              <a:rPr lang="fr-FR" b="1" dirty="0"/>
              <a:t>Point Evaluation </a:t>
            </a:r>
            <a:r>
              <a:rPr lang="fr-FR" dirty="0" err="1"/>
              <a:t>with</a:t>
            </a:r>
            <a:r>
              <a:rPr lang="fr-FR" dirty="0"/>
              <a:t> </a:t>
            </a:r>
            <a:r>
              <a:rPr lang="fr-FR" b="1" dirty="0" err="1"/>
              <a:t>Layered</a:t>
            </a:r>
            <a:r>
              <a:rPr lang="fr-FR" b="1" dirty="0"/>
              <a:t> </a:t>
            </a:r>
            <a:r>
              <a:rPr lang="fr-FR" b="1" dirty="0" err="1"/>
              <a:t>Material</a:t>
            </a:r>
            <a:r>
              <a:rPr lang="fr-FR" b="1" dirty="0"/>
              <a:t> </a:t>
            </a:r>
            <a:r>
              <a:rPr lang="fr-FR" dirty="0" err="1"/>
              <a:t>dataset</a:t>
            </a:r>
            <a:r>
              <a:rPr lang="fr-FR" dirty="0"/>
              <a:t>)</a:t>
            </a:r>
          </a:p>
          <a:p>
            <a:pPr marL="392400" lvl="1" indent="0">
              <a:buNone/>
            </a:pPr>
            <a:endParaRPr lang="fr-FR" dirty="0"/>
          </a:p>
          <a:p>
            <a:pPr lvl="1"/>
            <a:endParaRPr lang="fr-FR" dirty="0"/>
          </a:p>
        </p:txBody>
      </p:sp>
      <p:pic>
        <p:nvPicPr>
          <p:cNvPr id="4" name="Image 3">
            <a:extLst>
              <a:ext uri="{FF2B5EF4-FFF2-40B4-BE49-F238E27FC236}">
                <a16:creationId xmlns:a16="http://schemas.microsoft.com/office/drawing/2014/main" id="{B0708776-1524-4BD3-A23D-579DAC8F9AFC}"/>
              </a:ext>
            </a:extLst>
          </p:cNvPr>
          <p:cNvPicPr>
            <a:picLocks noChangeAspect="1"/>
          </p:cNvPicPr>
          <p:nvPr/>
        </p:nvPicPr>
        <p:blipFill rotWithShape="1">
          <a:blip r:embed="rId2">
            <a:extLst>
              <a:ext uri="{28A0092B-C50C-407E-A947-70E740481C1C}">
                <a14:useLocalDpi xmlns:a14="http://schemas.microsoft.com/office/drawing/2010/main" val="0"/>
              </a:ext>
            </a:extLst>
          </a:blip>
          <a:srcRect l="36745" t="6740" r="36410" b="62834"/>
          <a:stretch/>
        </p:blipFill>
        <p:spPr>
          <a:xfrm>
            <a:off x="9324191" y="3362644"/>
            <a:ext cx="1921193" cy="2037900"/>
          </a:xfrm>
          <a:prstGeom prst="rect">
            <a:avLst/>
          </a:prstGeom>
        </p:spPr>
      </p:pic>
      <p:pic>
        <p:nvPicPr>
          <p:cNvPr id="10" name="Image 9">
            <a:extLst>
              <a:ext uri="{FF2B5EF4-FFF2-40B4-BE49-F238E27FC236}">
                <a16:creationId xmlns:a16="http://schemas.microsoft.com/office/drawing/2014/main" id="{37B34EF1-456E-412C-AB3F-F654DBF1FFDB}"/>
              </a:ext>
            </a:extLst>
          </p:cNvPr>
          <p:cNvPicPr>
            <a:picLocks noChangeAspect="1"/>
          </p:cNvPicPr>
          <p:nvPr/>
        </p:nvPicPr>
        <p:blipFill rotWithShape="1">
          <a:blip r:embed="rId3">
            <a:extLst>
              <a:ext uri="{28A0092B-C50C-407E-A947-70E740481C1C}">
                <a14:useLocalDpi xmlns:a14="http://schemas.microsoft.com/office/drawing/2010/main" val="0"/>
              </a:ext>
            </a:extLst>
          </a:blip>
          <a:srcRect l="33452" t="78406" r="31608"/>
          <a:stretch/>
        </p:blipFill>
        <p:spPr>
          <a:xfrm>
            <a:off x="9391417" y="1779609"/>
            <a:ext cx="1853967" cy="1289831"/>
          </a:xfrm>
          <a:prstGeom prst="rect">
            <a:avLst/>
          </a:prstGeom>
        </p:spPr>
      </p:pic>
      <p:sp>
        <p:nvSpPr>
          <p:cNvPr id="11" name="AutoShape 4">
            <a:extLst>
              <a:ext uri="{FF2B5EF4-FFF2-40B4-BE49-F238E27FC236}">
                <a16:creationId xmlns:a16="http://schemas.microsoft.com/office/drawing/2014/main" id="{751DE149-1802-4BB5-A761-778201CDB72C}"/>
              </a:ext>
            </a:extLst>
          </p:cNvPr>
          <p:cNvSpPr/>
          <p:nvPr/>
        </p:nvSpPr>
        <p:spPr>
          <a:xfrm>
            <a:off x="8352000" y="5940000"/>
            <a:ext cx="3679972" cy="904358"/>
          </a:xfrm>
          <a:prstGeom prst="rect">
            <a:avLst/>
          </a:prstGeom>
        </p:spPr>
        <p:txBody>
          <a:bodyPr anchor="t" anchorCtr="0"/>
          <a:lstStyle/>
          <a:p>
            <a:r>
              <a:rPr lang="en-US" sz="1200" b="0" i="1" u="none" dirty="0">
                <a:solidFill>
                  <a:srgbClr val="1B4D81"/>
                </a:solidFill>
                <a:latin typeface="Lato"/>
              </a:rPr>
              <a:t>Point selection to define the through thickness </a:t>
            </a:r>
            <a:r>
              <a:rPr lang="en-US" sz="1200" i="1" dirty="0">
                <a:solidFill>
                  <a:srgbClr val="1B4D81"/>
                </a:solidFill>
                <a:latin typeface="Lato"/>
              </a:rPr>
              <a:t>integration in Approach 3 (Top), and corresponding boundary in the geometry of Approach 1 (Bottom)</a:t>
            </a:r>
            <a:endParaRPr lang="en-US" sz="1200" b="0" i="1" u="none" dirty="0">
              <a:solidFill>
                <a:srgbClr val="1B4D81"/>
              </a:solidFill>
              <a:latin typeface="Lato"/>
            </a:endParaRPr>
          </a:p>
        </p:txBody>
      </p:sp>
    </p:spTree>
    <p:extLst>
      <p:ext uri="{BB962C8B-B14F-4D97-AF65-F5344CB8AC3E}">
        <p14:creationId xmlns:p14="http://schemas.microsoft.com/office/powerpoint/2010/main" val="759224988"/>
      </p:ext>
    </p:extLst>
  </p:cSld>
  <p:clrMapOvr>
    <a:masterClrMapping/>
  </p:clrMapOvr>
</p:sld>
</file>

<file path=ppt/theme/theme1.xml><?xml version="1.0" encoding="utf-8"?>
<a:theme xmlns:a="http://schemas.openxmlformats.org/drawingml/2006/main" name="comsol">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7569CD4-52D2-484B-AAAB-4FFE5CAEC282}" vid="{BB1EDD04-1425-43D3-85B7-345846F22A42}"/>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19044</TotalTime>
  <Words>1443</Words>
  <Application>Microsoft Office PowerPoint</Application>
  <PresentationFormat>Widescreen</PresentationFormat>
  <Paragraphs>116</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Cambria Math</vt:lpstr>
      <vt:lpstr>Lato</vt:lpstr>
      <vt:lpstr>Lato Light</vt:lpstr>
      <vt:lpstr>Wingdings</vt:lpstr>
      <vt:lpstr>comsol</vt:lpstr>
      <vt:lpstr>Heat Transfer in Curved  Layered Shells</vt:lpstr>
      <vt:lpstr>Motivation</vt:lpstr>
      <vt:lpstr>Model Definition Geometry</vt:lpstr>
      <vt:lpstr>Model Definition Geometry</vt:lpstr>
      <vt:lpstr>Model Definition Approach 2</vt:lpstr>
      <vt:lpstr>Model Definition Approach 3</vt:lpstr>
      <vt:lpstr>Model Definition Mesh</vt:lpstr>
      <vt:lpstr>Model Definition</vt:lpstr>
      <vt:lpstr>Integration in layered shells </vt:lpstr>
      <vt:lpstr>Integration in layered shells </vt:lpstr>
      <vt:lpstr>Integration in layered shells </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 Westerberg</dc:creator>
  <cp:lastModifiedBy>Sébastien Denis</cp:lastModifiedBy>
  <cp:revision>125</cp:revision>
  <cp:lastPrinted>2021-12-17T15:10:18Z</cp:lastPrinted>
  <dcterms:created xsi:type="dcterms:W3CDTF">2021-07-01T09:05:45Z</dcterms:created>
  <dcterms:modified xsi:type="dcterms:W3CDTF">2025-01-24T16:52:30Z</dcterms:modified>
</cp:coreProperties>
</file>