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88" r:id="rId3"/>
  </p:sldMasterIdLst>
  <p:notesMasterIdLst>
    <p:notesMasterId r:id="rId13"/>
  </p:notesMasterIdLst>
  <p:handoutMasterIdLst>
    <p:handoutMasterId r:id="rId14"/>
  </p:handoutMasterIdLst>
  <p:sldIdLst>
    <p:sldId id="266" r:id="rId4"/>
    <p:sldId id="257" r:id="rId5"/>
    <p:sldId id="258" r:id="rId6"/>
    <p:sldId id="259" r:id="rId7"/>
    <p:sldId id="260" r:id="rId8"/>
    <p:sldId id="265" r:id="rId9"/>
    <p:sldId id="261" r:id="rId10"/>
    <p:sldId id="267" r:id="rId11"/>
    <p:sldId id="263" r:id="rId12"/>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Lato" panose="020B0604020202020204" charset="0"/>
      <p:regular r:id="rId19"/>
      <p:bold r:id="rId20"/>
      <p:italic r:id="rId21"/>
      <p:boldItalic r:id="rId22"/>
    </p:embeddedFont>
    <p:embeddedFont>
      <p:font typeface="Lato Black" panose="020B0604020202020204" charset="0"/>
      <p:bold r:id="rId23"/>
      <p:boldItalic r:id="rId24"/>
    </p:embeddedFont>
    <p:embeddedFont>
      <p:font typeface="Lato Light" panose="020F0302020204030203"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79" autoAdjust="0"/>
    <p:restoredTop sz="92810" autoAdjust="0"/>
  </p:normalViewPr>
  <p:slideViewPr>
    <p:cSldViewPr>
      <p:cViewPr varScale="1">
        <p:scale>
          <a:sx n="213" d="100"/>
          <a:sy n="213" d="100"/>
        </p:scale>
        <p:origin x="128" y="15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Master" Target="slideMasters/slideMaster3.xml"/><Relationship Id="rId21" Type="http://schemas.openxmlformats.org/officeDocument/2006/relationships/font" Target="fonts/font7.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0.fntdata"/><Relationship Id="rId5" Type="http://schemas.openxmlformats.org/officeDocument/2006/relationships/slide" Target="slides/slide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1/20/2025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1/20/2025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omsol.com/blogs/model-cables-and-transmission-lines-in-comsol-multiphysic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comsol.com/blogs/model-cables-and-transmission-lines-in-comsol-multiphysic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model is also discussed in the following post on the COMSOL Blog:</a:t>
            </a:r>
          </a:p>
          <a:p>
            <a:r>
              <a:rPr lang="en-US" dirty="0">
                <a:hlinkClick r:id="rId3"/>
              </a:rPr>
              <a:t>https://www.comsol.com/blogs/model-cables-and-transmission-lines-in-comsol-multiphysics/</a:t>
            </a:r>
            <a:endParaRPr lang="en-US" dirty="0"/>
          </a:p>
          <a:p>
            <a:endParaRPr lang="sv-SE" dirty="0"/>
          </a:p>
        </p:txBody>
      </p:sp>
      <p:sp>
        <p:nvSpPr>
          <p:cNvPr id="4" name="Slide Number Placeholder 3"/>
          <p:cNvSpPr>
            <a:spLocks noGrp="1"/>
          </p:cNvSpPr>
          <p:nvPr>
            <p:ph type="sldNum" sz="quarter" idx="10"/>
          </p:nvPr>
        </p:nvSpPr>
        <p:spPr/>
        <p:txBody>
          <a:bodyPr/>
          <a:lstStyle/>
          <a:p>
            <a:fld id="{4D660AD0-3E2A-4045-96F9-927A9DFDDCC0}" type="slidenum">
              <a:rPr lang="sv-SE" smtClean="0"/>
              <a:t>1</a:t>
            </a:fld>
            <a:endParaRPr lang="sv-SE"/>
          </a:p>
        </p:txBody>
      </p:sp>
    </p:spTree>
    <p:extLst>
      <p:ext uri="{BB962C8B-B14F-4D97-AF65-F5344CB8AC3E}">
        <p14:creationId xmlns:p14="http://schemas.microsoft.com/office/powerpoint/2010/main" val="649553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details and discussion, refer to the COMSOL Blog post:</a:t>
            </a:r>
          </a:p>
          <a:p>
            <a:r>
              <a:rPr lang="en-US" dirty="0">
                <a:hlinkClick r:id="rId3"/>
              </a:rPr>
              <a:t>https://www.comsol.com/blogs/model-cables-and-transmission-lines-in-comsol-multiphysics/</a:t>
            </a:r>
            <a:endParaRPr lang="en-US" dirty="0"/>
          </a:p>
          <a:p>
            <a:endParaRPr lang="sv-SE" dirty="0"/>
          </a:p>
        </p:txBody>
      </p:sp>
      <p:sp>
        <p:nvSpPr>
          <p:cNvPr id="4" name="Slide Number Placeholder 3"/>
          <p:cNvSpPr>
            <a:spLocks noGrp="1"/>
          </p:cNvSpPr>
          <p:nvPr>
            <p:ph type="sldNum" sz="quarter" idx="10"/>
          </p:nvPr>
        </p:nvSpPr>
        <p:spPr/>
        <p:txBody>
          <a:bodyPr/>
          <a:lstStyle/>
          <a:p>
            <a:fld id="{4D660AD0-3E2A-4045-96F9-927A9DFDDCC0}" type="slidenum">
              <a:rPr lang="sv-SE" smtClean="0"/>
              <a:t>5</a:t>
            </a:fld>
            <a:endParaRPr lang="sv-SE"/>
          </a:p>
        </p:txBody>
      </p:sp>
    </p:spTree>
    <p:extLst>
      <p:ext uri="{BB962C8B-B14F-4D97-AF65-F5344CB8AC3E}">
        <p14:creationId xmlns:p14="http://schemas.microsoft.com/office/powerpoint/2010/main" val="2692986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787949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72528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325338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477239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043513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34998430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15632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94461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695722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073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3068840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3540504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04484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95765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583129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41045950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6701518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339592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029697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775364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8383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568547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25707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999752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304324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24609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781944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355014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0728825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7766986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40449716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398494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22013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2494673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7384919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673755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310077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648945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633883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2182388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828911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2619247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6013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0054559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831087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40962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95448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9604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504192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852425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22954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650277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5945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115241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96388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09415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99669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025709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716655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3379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871715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849725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19287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24083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4382530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2416646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9134976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55691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3046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8.emf"/><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7.emf"/></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9" Type="http://schemas.openxmlformats.org/officeDocument/2006/relationships/slideLayout" Target="../slideLayouts/slideLayout67.xml"/><Relationship Id="rId21" Type="http://schemas.openxmlformats.org/officeDocument/2006/relationships/slideLayout" Target="../slideLayouts/slideLayout49.xml"/><Relationship Id="rId34" Type="http://schemas.openxmlformats.org/officeDocument/2006/relationships/slideLayout" Target="../slideLayouts/slideLayout62.xml"/><Relationship Id="rId42" Type="http://schemas.openxmlformats.org/officeDocument/2006/relationships/slideLayout" Target="../slideLayouts/slideLayout70.xml"/><Relationship Id="rId47" Type="http://schemas.openxmlformats.org/officeDocument/2006/relationships/slideLayout" Target="../slideLayouts/slideLayout75.xml"/><Relationship Id="rId50" Type="http://schemas.openxmlformats.org/officeDocument/2006/relationships/slideLayout" Target="../slideLayouts/slideLayout78.xml"/><Relationship Id="rId55" Type="http://schemas.openxmlformats.org/officeDocument/2006/relationships/slideLayout" Target="../slideLayouts/slideLayout83.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9" Type="http://schemas.openxmlformats.org/officeDocument/2006/relationships/slideLayout" Target="../slideLayouts/slideLayout57.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37" Type="http://schemas.openxmlformats.org/officeDocument/2006/relationships/slideLayout" Target="../slideLayouts/slideLayout65.xml"/><Relationship Id="rId40" Type="http://schemas.openxmlformats.org/officeDocument/2006/relationships/slideLayout" Target="../slideLayouts/slideLayout68.xml"/><Relationship Id="rId45" Type="http://schemas.openxmlformats.org/officeDocument/2006/relationships/slideLayout" Target="../slideLayouts/slideLayout73.xml"/><Relationship Id="rId53" Type="http://schemas.openxmlformats.org/officeDocument/2006/relationships/slideLayout" Target="../slideLayouts/slideLayout81.xml"/><Relationship Id="rId58" Type="http://schemas.openxmlformats.org/officeDocument/2006/relationships/theme" Target="../theme/theme3.xml"/><Relationship Id="rId5" Type="http://schemas.openxmlformats.org/officeDocument/2006/relationships/slideLayout" Target="../slideLayouts/slideLayout33.xml"/><Relationship Id="rId61" Type="http://schemas.openxmlformats.org/officeDocument/2006/relationships/image" Target="../media/image2.png"/><Relationship Id="rId19" Type="http://schemas.openxmlformats.org/officeDocument/2006/relationships/slideLayout" Target="../slideLayouts/slideLayout4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slideLayout" Target="../slideLayouts/slideLayout63.xml"/><Relationship Id="rId43" Type="http://schemas.openxmlformats.org/officeDocument/2006/relationships/slideLayout" Target="../slideLayouts/slideLayout71.xml"/><Relationship Id="rId48" Type="http://schemas.openxmlformats.org/officeDocument/2006/relationships/slideLayout" Target="../slideLayouts/slideLayout76.xml"/><Relationship Id="rId56" Type="http://schemas.openxmlformats.org/officeDocument/2006/relationships/slideLayout" Target="../slideLayouts/slideLayout84.xml"/><Relationship Id="rId8" Type="http://schemas.openxmlformats.org/officeDocument/2006/relationships/slideLayout" Target="../slideLayouts/slideLayout36.xml"/><Relationship Id="rId51" Type="http://schemas.openxmlformats.org/officeDocument/2006/relationships/slideLayout" Target="../slideLayouts/slideLayout79.xml"/><Relationship Id="rId3" Type="http://schemas.openxmlformats.org/officeDocument/2006/relationships/slideLayout" Target="../slideLayouts/slideLayout31.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38" Type="http://schemas.openxmlformats.org/officeDocument/2006/relationships/slideLayout" Target="../slideLayouts/slideLayout66.xml"/><Relationship Id="rId46" Type="http://schemas.openxmlformats.org/officeDocument/2006/relationships/slideLayout" Target="../slideLayouts/slideLayout74.xml"/><Relationship Id="rId59" Type="http://schemas.openxmlformats.org/officeDocument/2006/relationships/image" Target="../media/image8.emf"/><Relationship Id="rId20" Type="http://schemas.openxmlformats.org/officeDocument/2006/relationships/slideLayout" Target="../slideLayouts/slideLayout48.xml"/><Relationship Id="rId41" Type="http://schemas.openxmlformats.org/officeDocument/2006/relationships/slideLayout" Target="../slideLayouts/slideLayout69.xml"/><Relationship Id="rId54" Type="http://schemas.openxmlformats.org/officeDocument/2006/relationships/slideLayout" Target="../slideLayouts/slideLayout8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36" Type="http://schemas.openxmlformats.org/officeDocument/2006/relationships/slideLayout" Target="../slideLayouts/slideLayout64.xml"/><Relationship Id="rId49" Type="http://schemas.openxmlformats.org/officeDocument/2006/relationships/slideLayout" Target="../slideLayouts/slideLayout77.xml"/><Relationship Id="rId57" Type="http://schemas.openxmlformats.org/officeDocument/2006/relationships/slideLayout" Target="../slideLayouts/slideLayout85.xml"/><Relationship Id="rId10" Type="http://schemas.openxmlformats.org/officeDocument/2006/relationships/slideLayout" Target="../slideLayouts/slideLayout38.xml"/><Relationship Id="rId31" Type="http://schemas.openxmlformats.org/officeDocument/2006/relationships/slideLayout" Target="../slideLayouts/slideLayout59.xml"/><Relationship Id="rId44" Type="http://schemas.openxmlformats.org/officeDocument/2006/relationships/slideLayout" Target="../slideLayouts/slideLayout72.xml"/><Relationship Id="rId52" Type="http://schemas.openxmlformats.org/officeDocument/2006/relationships/slideLayout" Target="../slideLayouts/slideLayout80.xml"/><Relationship Id="rId60" Type="http://schemas.openxmlformats.org/officeDocument/2006/relationships/image" Target="../media/image7.emf"/><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742950" indent="-285750" algn="l" defTabSz="914400"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29571543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134484386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718" r:id="rId30"/>
    <p:sldLayoutId id="2147483719" r:id="rId31"/>
    <p:sldLayoutId id="2147483720" r:id="rId32"/>
    <p:sldLayoutId id="2147483721" r:id="rId33"/>
    <p:sldLayoutId id="2147483722" r:id="rId34"/>
    <p:sldLayoutId id="2147483723" r:id="rId35"/>
    <p:sldLayoutId id="2147483724" r:id="rId36"/>
    <p:sldLayoutId id="2147483725" r:id="rId37"/>
    <p:sldLayoutId id="2147483726" r:id="rId38"/>
    <p:sldLayoutId id="2147483727" r:id="rId39"/>
    <p:sldLayoutId id="2147483728" r:id="rId40"/>
    <p:sldLayoutId id="2147483729" r:id="rId41"/>
    <p:sldLayoutId id="2147483730" r:id="rId42"/>
    <p:sldLayoutId id="2147483731" r:id="rId43"/>
    <p:sldLayoutId id="2147483732" r:id="rId44"/>
    <p:sldLayoutId id="2147483733" r:id="rId45"/>
    <p:sldLayoutId id="2147483734" r:id="rId46"/>
    <p:sldLayoutId id="2147483735" r:id="rId47"/>
    <p:sldLayoutId id="2147483736" r:id="rId48"/>
    <p:sldLayoutId id="2147483737" r:id="rId49"/>
    <p:sldLayoutId id="2147483738" r:id="rId50"/>
    <p:sldLayoutId id="2147483739" r:id="rId51"/>
    <p:sldLayoutId id="2147483740" r:id="rId52"/>
    <p:sldLayoutId id="2147483741" r:id="rId53"/>
    <p:sldLayoutId id="2147483742" r:id="rId54"/>
    <p:sldLayoutId id="2147483743" r:id="rId55"/>
    <p:sldLayoutId id="2147483744" r:id="rId56"/>
    <p:sldLayoutId id="2147483745"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hyperlink" Target="https://www.comsol.com/blogs/model-cables-and-transmission-lines-in-comsol-multiphysics/" TargetMode="Externa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34.xml"/><Relationship Id="rId1" Type="http://schemas.openxmlformats.org/officeDocument/2006/relationships/vmlDrawing" Target="../drawings/vmlDrawing1.vml"/><Relationship Id="rId6" Type="http://schemas.openxmlformats.org/officeDocument/2006/relationships/image" Target="../media/image12.wmf"/><Relationship Id="rId5" Type="http://schemas.openxmlformats.org/officeDocument/2006/relationships/oleObject" Target="../embeddings/oleObject2.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4.wmf"/><Relationship Id="rId3" Type="http://schemas.openxmlformats.org/officeDocument/2006/relationships/notesSlide" Target="../notesSlides/notesSlide2.xml"/><Relationship Id="rId7" Type="http://schemas.openxmlformats.org/officeDocument/2006/relationships/image" Target="../media/image16.wmf"/><Relationship Id="rId12" Type="http://schemas.openxmlformats.org/officeDocument/2006/relationships/oleObject" Target="../embeddings/oleObject9.bin"/><Relationship Id="rId2" Type="http://schemas.openxmlformats.org/officeDocument/2006/relationships/slideLayout" Target="../slideLayouts/slideLayout34.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Characteristic </a:t>
            </a:r>
            <a:r>
              <a:rPr lang="en-US" sz="3200" noProof="0" dirty="0"/>
              <a:t>Parameters of a Coaxial Cable</a:t>
            </a:r>
          </a:p>
        </p:txBody>
      </p:sp>
    </p:spTree>
    <p:extLst>
      <p:ext uri="{BB962C8B-B14F-4D97-AF65-F5344CB8AC3E}">
        <p14:creationId xmlns:p14="http://schemas.microsoft.com/office/powerpoint/2010/main" val="842164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Characteristic Parameters</a:t>
            </a:r>
          </a:p>
        </p:txBody>
      </p:sp>
      <p:sp>
        <p:nvSpPr>
          <p:cNvPr id="3" name="Content Placeholder 2"/>
          <p:cNvSpPr>
            <a:spLocks noGrp="1"/>
          </p:cNvSpPr>
          <p:nvPr>
            <p:ph idx="1"/>
          </p:nvPr>
        </p:nvSpPr>
        <p:spPr/>
        <p:txBody>
          <a:bodyPr>
            <a:normAutofit fontScale="92500"/>
          </a:bodyPr>
          <a:lstStyle/>
          <a:p>
            <a:r>
              <a:rPr lang="en-US" dirty="0"/>
              <a:t>There are a number of characteristic parameters (R, L, Z, </a:t>
            </a:r>
            <a:r>
              <a:rPr lang="en-US" dirty="0" err="1"/>
              <a:t>etc</a:t>
            </a:r>
            <a:r>
              <a:rPr lang="en-US" dirty="0"/>
              <a:t>) that are commonly used to classify cables.</a:t>
            </a:r>
          </a:p>
          <a:p>
            <a:endParaRPr lang="en-US" dirty="0"/>
          </a:p>
          <a:p>
            <a:r>
              <a:rPr lang="en-US" dirty="0"/>
              <a:t>The parameters themselves are determined from various electromagnetic quantities.</a:t>
            </a:r>
          </a:p>
          <a:p>
            <a:pPr lvl="1"/>
            <a:endParaRPr lang="en-US" sz="1600" dirty="0"/>
          </a:p>
          <a:p>
            <a:r>
              <a:rPr lang="en-US" dirty="0"/>
              <a:t>This simulation calculates the a number of characteristic parameters for a coaxial cable and compares them to the analytical solutions in the DC and high frequency limit. Two different approaches are shown: </a:t>
            </a:r>
          </a:p>
          <a:p>
            <a:pPr lvl="1"/>
            <a:r>
              <a:rPr lang="en-US" dirty="0"/>
              <a:t>One using fully user-defined equations</a:t>
            </a:r>
          </a:p>
          <a:p>
            <a:pPr lvl="1"/>
            <a:r>
              <a:rPr lang="en-US" dirty="0"/>
              <a:t>One using built-in variables from the Coil and Terminal features and requires substantially less user-effort.</a:t>
            </a:r>
          </a:p>
          <a:p>
            <a:pPr lvl="1"/>
            <a:endParaRPr lang="en-US" dirty="0"/>
          </a:p>
          <a:p>
            <a:r>
              <a:rPr lang="en-US" dirty="0"/>
              <a:t>For additional information refer to COMSOL Blog post </a:t>
            </a:r>
            <a:r>
              <a:rPr lang="en-US" dirty="0">
                <a:hlinkClick r:id="rId2"/>
              </a:rPr>
              <a:t>“</a:t>
            </a:r>
            <a:r>
              <a:rPr lang="en-US" i="1" dirty="0">
                <a:hlinkClick r:id="rId2"/>
              </a:rPr>
              <a:t>Model Cables and Transmission Lines in COMSOL </a:t>
            </a:r>
            <a:r>
              <a:rPr lang="en-US" i="1" dirty="0" err="1">
                <a:hlinkClick r:id="rId2"/>
              </a:rPr>
              <a:t>Multiphyiscs</a:t>
            </a:r>
            <a:r>
              <a:rPr lang="en-US" dirty="0"/>
              <a:t>” </a:t>
            </a:r>
          </a:p>
          <a:p>
            <a:endParaRPr lang="en-US" dirty="0"/>
          </a:p>
        </p:txBody>
      </p:sp>
    </p:spTree>
    <p:extLst>
      <p:ext uri="{BB962C8B-B14F-4D97-AF65-F5344CB8AC3E}">
        <p14:creationId xmlns:p14="http://schemas.microsoft.com/office/powerpoint/2010/main" val="397703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The Simulation Geometry is the Cross Section of a Coaxial Cable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428750"/>
            <a:ext cx="4424558" cy="3257550"/>
          </a:xfrm>
        </p:spPr>
      </p:pic>
      <p:sp>
        <p:nvSpPr>
          <p:cNvPr id="5" name="TextBox 4"/>
          <p:cNvSpPr txBox="1"/>
          <p:nvPr/>
        </p:nvSpPr>
        <p:spPr>
          <a:xfrm>
            <a:off x="6937401" y="2226528"/>
            <a:ext cx="1335943" cy="807913"/>
          </a:xfrm>
          <a:prstGeom prst="rect">
            <a:avLst/>
          </a:prstGeom>
          <a:noFill/>
        </p:spPr>
        <p:txBody>
          <a:bodyPr wrap="none" lIns="68580" tIns="34290" rIns="68580" bIns="34290" rtlCol="0">
            <a:spAutoFit/>
          </a:bodyPr>
          <a:lstStyle/>
          <a:p>
            <a:r>
              <a:rPr lang="en-US" sz="1600" dirty="0">
                <a:latin typeface="Lato" panose="020F0502020204030203" pitchFamily="34" charset="0"/>
              </a:rPr>
              <a:t>a = 0.405 mm</a:t>
            </a:r>
          </a:p>
          <a:p>
            <a:r>
              <a:rPr lang="en-US" sz="1600" dirty="0">
                <a:latin typeface="Lato" panose="020F0502020204030203" pitchFamily="34" charset="0"/>
              </a:rPr>
              <a:t>b = 1.45 mm</a:t>
            </a:r>
          </a:p>
          <a:p>
            <a:r>
              <a:rPr lang="en-US" sz="1600" dirty="0">
                <a:latin typeface="Lato" panose="020F0502020204030203" pitchFamily="34" charset="0"/>
              </a:rPr>
              <a:t>t = 0.1 mm</a:t>
            </a:r>
          </a:p>
        </p:txBody>
      </p:sp>
      <p:sp>
        <p:nvSpPr>
          <p:cNvPr id="6" name="TextBox 5"/>
          <p:cNvSpPr txBox="1"/>
          <p:nvPr/>
        </p:nvSpPr>
        <p:spPr>
          <a:xfrm>
            <a:off x="956828" y="2572777"/>
            <a:ext cx="1610056" cy="561692"/>
          </a:xfrm>
          <a:prstGeom prst="rect">
            <a:avLst/>
          </a:prstGeom>
          <a:noFill/>
        </p:spPr>
        <p:txBody>
          <a:bodyPr wrap="none" lIns="68580" tIns="34290" rIns="68580" bIns="34290" rtlCol="0">
            <a:spAutoFit/>
          </a:bodyPr>
          <a:lstStyle/>
          <a:p>
            <a:r>
              <a:rPr lang="en-US" sz="1600" dirty="0" err="1">
                <a:latin typeface="Lato" panose="020F0502020204030203" pitchFamily="34" charset="0"/>
              </a:rPr>
              <a:t>ε</a:t>
            </a:r>
            <a:r>
              <a:rPr lang="en-US" sz="1600" baseline="-25000" dirty="0" err="1">
                <a:latin typeface="Lato" panose="020F0502020204030203" pitchFamily="34" charset="0"/>
              </a:rPr>
              <a:t>r</a:t>
            </a:r>
            <a:r>
              <a:rPr lang="en-US" sz="1600" dirty="0">
                <a:latin typeface="Lato" panose="020F0502020204030203" pitchFamily="34" charset="0"/>
              </a:rPr>
              <a:t> = 2.25 – j*0.01</a:t>
            </a:r>
          </a:p>
          <a:p>
            <a:r>
              <a:rPr lang="en-US" sz="1600" dirty="0">
                <a:latin typeface="Lato" panose="020F0502020204030203" pitchFamily="34" charset="0"/>
              </a:rPr>
              <a:t>σ = 5.98e7 S/m</a:t>
            </a:r>
          </a:p>
        </p:txBody>
      </p:sp>
    </p:spTree>
    <p:extLst>
      <p:ext uri="{BB962C8B-B14F-4D97-AF65-F5344CB8AC3E}">
        <p14:creationId xmlns:p14="http://schemas.microsoft.com/office/powerpoint/2010/main" val="1859574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Analytical Solutions for Various Parameters of a Coaxial Cable</a:t>
            </a:r>
          </a:p>
        </p:txBody>
      </p:sp>
      <p:graphicFrame>
        <p:nvGraphicFramePr>
          <p:cNvPr id="10" name="Object 9"/>
          <p:cNvGraphicFramePr>
            <a:graphicFrameLocks noChangeAspect="1"/>
          </p:cNvGraphicFramePr>
          <p:nvPr>
            <p:extLst>
              <p:ext uri="{D42A27DB-BD31-4B8C-83A1-F6EECF244321}">
                <p14:modId xmlns:p14="http://schemas.microsoft.com/office/powerpoint/2010/main" val="3170252187"/>
              </p:ext>
            </p:extLst>
          </p:nvPr>
        </p:nvGraphicFramePr>
        <p:xfrm>
          <a:off x="829104" y="3727865"/>
          <a:ext cx="1021556" cy="992981"/>
        </p:xfrm>
        <a:graphic>
          <a:graphicData uri="http://schemas.openxmlformats.org/presentationml/2006/ole">
            <mc:AlternateContent xmlns:mc="http://schemas.openxmlformats.org/markup-compatibility/2006">
              <mc:Choice xmlns:v="urn:schemas-microsoft-com:vml" Requires="v">
                <p:oleObj spid="_x0000_s1058" name="Equation" r:id="rId3" imgW="863280" imgH="863280" progId="Equation.3">
                  <p:embed/>
                </p:oleObj>
              </mc:Choice>
              <mc:Fallback>
                <p:oleObj name="Equation" r:id="rId3" imgW="863280" imgH="863280" progId="Equation.3">
                  <p:embed/>
                  <p:pic>
                    <p:nvPicPr>
                      <p:cNvPr id="0" name=""/>
                      <p:cNvPicPr>
                        <a:picLocks noChangeAspect="1" noChangeArrowheads="1"/>
                      </p:cNvPicPr>
                      <p:nvPr/>
                    </p:nvPicPr>
                    <p:blipFill>
                      <a:blip r:embed="rId4"/>
                      <a:srcRect/>
                      <a:stretch>
                        <a:fillRect/>
                      </a:stretch>
                    </p:blipFill>
                    <p:spPr bwMode="auto">
                      <a:xfrm>
                        <a:off x="829104" y="3727865"/>
                        <a:ext cx="1021556" cy="992981"/>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180175980"/>
              </p:ext>
            </p:extLst>
          </p:nvPr>
        </p:nvGraphicFramePr>
        <p:xfrm>
          <a:off x="5566653" y="3337156"/>
          <a:ext cx="2286000" cy="1503759"/>
        </p:xfrm>
        <a:graphic>
          <a:graphicData uri="http://schemas.openxmlformats.org/presentationml/2006/ole">
            <mc:AlternateContent xmlns:mc="http://schemas.openxmlformats.org/markup-compatibility/2006">
              <mc:Choice xmlns:v="urn:schemas-microsoft-com:vml" Requires="v">
                <p:oleObj spid="_x0000_s1059" name="Equation" r:id="rId5" imgW="1930320" imgH="1307880" progId="Equation.3">
                  <p:embed/>
                </p:oleObj>
              </mc:Choice>
              <mc:Fallback>
                <p:oleObj name="Equation" r:id="rId5" imgW="1930320" imgH="1307880" progId="Equation.3">
                  <p:embed/>
                  <p:pic>
                    <p:nvPicPr>
                      <p:cNvPr id="0" name=""/>
                      <p:cNvPicPr>
                        <a:picLocks noChangeAspect="1" noChangeArrowheads="1"/>
                      </p:cNvPicPr>
                      <p:nvPr/>
                    </p:nvPicPr>
                    <p:blipFill>
                      <a:blip r:embed="rId6"/>
                      <a:srcRect/>
                      <a:stretch>
                        <a:fillRect/>
                      </a:stretch>
                    </p:blipFill>
                    <p:spPr bwMode="auto">
                      <a:xfrm>
                        <a:off x="5566653" y="3337156"/>
                        <a:ext cx="2286000" cy="1503759"/>
                      </a:xfrm>
                      <a:prstGeom prst="rect">
                        <a:avLst/>
                      </a:prstGeom>
                      <a:noFill/>
                    </p:spPr>
                  </p:pic>
                </p:oleObj>
              </mc:Fallback>
            </mc:AlternateContent>
          </a:graphicData>
        </a:graphic>
      </p:graphicFrame>
      <p:sp>
        <p:nvSpPr>
          <p:cNvPr id="12" name="TextBox 11"/>
          <p:cNvSpPr txBox="1"/>
          <p:nvPr/>
        </p:nvSpPr>
        <p:spPr>
          <a:xfrm>
            <a:off x="783445" y="3375628"/>
            <a:ext cx="2176750" cy="315471"/>
          </a:xfrm>
          <a:prstGeom prst="rect">
            <a:avLst/>
          </a:prstGeom>
          <a:noFill/>
        </p:spPr>
        <p:txBody>
          <a:bodyPr wrap="none" lIns="68580" tIns="34290" rIns="68580" bIns="34290" rtlCol="0">
            <a:spAutoFit/>
          </a:bodyPr>
          <a:lstStyle/>
          <a:p>
            <a:r>
              <a:rPr lang="en-US" sz="1600" dirty="0"/>
              <a:t>Valid at any frequency:</a:t>
            </a:r>
          </a:p>
        </p:txBody>
      </p:sp>
      <p:sp>
        <p:nvSpPr>
          <p:cNvPr id="13" name="TextBox 12"/>
          <p:cNvSpPr txBox="1"/>
          <p:nvPr/>
        </p:nvSpPr>
        <p:spPr>
          <a:xfrm>
            <a:off x="777154" y="1247550"/>
            <a:ext cx="1643014" cy="315471"/>
          </a:xfrm>
          <a:prstGeom prst="rect">
            <a:avLst/>
          </a:prstGeom>
          <a:noFill/>
        </p:spPr>
        <p:txBody>
          <a:bodyPr wrap="none" lIns="68580" tIns="34290" rIns="68580" bIns="34290" rtlCol="0">
            <a:spAutoFit/>
          </a:bodyPr>
          <a:lstStyle/>
          <a:p>
            <a:r>
              <a:rPr lang="en-US" sz="1600" dirty="0"/>
              <a:t>Valid at DC limit:</a:t>
            </a:r>
          </a:p>
        </p:txBody>
      </p:sp>
      <p:sp>
        <p:nvSpPr>
          <p:cNvPr id="14" name="TextBox 13"/>
          <p:cNvSpPr txBox="1"/>
          <p:nvPr/>
        </p:nvSpPr>
        <p:spPr>
          <a:xfrm>
            <a:off x="5496435" y="3060157"/>
            <a:ext cx="2816412" cy="315471"/>
          </a:xfrm>
          <a:prstGeom prst="rect">
            <a:avLst/>
          </a:prstGeom>
          <a:noFill/>
        </p:spPr>
        <p:txBody>
          <a:bodyPr wrap="none" lIns="68580" tIns="34290" rIns="68580" bIns="34290" rtlCol="0">
            <a:spAutoFit/>
          </a:bodyPr>
          <a:lstStyle/>
          <a:p>
            <a:r>
              <a:rPr lang="en-US" sz="1600" dirty="0"/>
              <a:t>Valid when skin depth (</a:t>
            </a:r>
            <a:r>
              <a:rPr lang="el-GR" sz="1600" dirty="0"/>
              <a:t>δ</a:t>
            </a:r>
            <a:r>
              <a:rPr lang="en-US" sz="1600" dirty="0"/>
              <a:t>) &lt;&lt; t:</a:t>
            </a:r>
          </a:p>
        </p:txBody>
      </p:sp>
      <p:graphicFrame>
        <p:nvGraphicFramePr>
          <p:cNvPr id="16" name="Object 15"/>
          <p:cNvGraphicFramePr>
            <a:graphicFrameLocks noChangeAspect="1"/>
          </p:cNvGraphicFramePr>
          <p:nvPr>
            <p:extLst>
              <p:ext uri="{D42A27DB-BD31-4B8C-83A1-F6EECF244321}">
                <p14:modId xmlns:p14="http://schemas.microsoft.com/office/powerpoint/2010/main" val="2790447932"/>
              </p:ext>
            </p:extLst>
          </p:nvPr>
        </p:nvGraphicFramePr>
        <p:xfrm>
          <a:off x="829104" y="1519973"/>
          <a:ext cx="6020990" cy="1551384"/>
        </p:xfrm>
        <a:graphic>
          <a:graphicData uri="http://schemas.openxmlformats.org/presentationml/2006/ole">
            <mc:AlternateContent xmlns:mc="http://schemas.openxmlformats.org/markup-compatibility/2006">
              <mc:Choice xmlns:v="urn:schemas-microsoft-com:vml" Requires="v">
                <p:oleObj spid="_x0000_s1060" name="Equation" r:id="rId7" imgW="5359320" imgH="1422360" progId="Equation.3">
                  <p:embed/>
                </p:oleObj>
              </mc:Choice>
              <mc:Fallback>
                <p:oleObj name="Equation" r:id="rId7" imgW="5359320" imgH="1422360" progId="Equation.3">
                  <p:embed/>
                  <p:pic>
                    <p:nvPicPr>
                      <p:cNvPr id="0" name=""/>
                      <p:cNvPicPr>
                        <a:picLocks noChangeAspect="1" noChangeArrowheads="1"/>
                      </p:cNvPicPr>
                      <p:nvPr/>
                    </p:nvPicPr>
                    <p:blipFill>
                      <a:blip r:embed="rId8"/>
                      <a:srcRect/>
                      <a:stretch>
                        <a:fillRect/>
                      </a:stretch>
                    </p:blipFill>
                    <p:spPr bwMode="auto">
                      <a:xfrm>
                        <a:off x="829104" y="1519973"/>
                        <a:ext cx="6020990" cy="1551384"/>
                      </a:xfrm>
                      <a:prstGeom prst="rect">
                        <a:avLst/>
                      </a:prstGeom>
                      <a:noFill/>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967653120"/>
              </p:ext>
            </p:extLst>
          </p:nvPr>
        </p:nvGraphicFramePr>
        <p:xfrm>
          <a:off x="1994191" y="3686949"/>
          <a:ext cx="2095061" cy="932484"/>
        </p:xfrm>
        <a:graphic>
          <a:graphicData uri="http://schemas.openxmlformats.org/presentationml/2006/ole">
            <mc:AlternateContent xmlns:mc="http://schemas.openxmlformats.org/markup-compatibility/2006">
              <mc:Choice xmlns:v="urn:schemas-microsoft-com:vml" Requires="v">
                <p:oleObj spid="_x0000_s1061" name="Equation" r:id="rId9" imgW="1625600" imgH="736600" progId="Equation.3">
                  <p:embed/>
                </p:oleObj>
              </mc:Choice>
              <mc:Fallback>
                <p:oleObj name="Equation" r:id="rId9" imgW="1625600" imgH="736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94191" y="3686949"/>
                        <a:ext cx="2095061" cy="932484"/>
                      </a:xfrm>
                      <a:prstGeom prst="rect">
                        <a:avLst/>
                      </a:prstGeom>
                      <a:noFill/>
                    </p:spPr>
                  </p:pic>
                </p:oleObj>
              </mc:Fallback>
            </mc:AlternateContent>
          </a:graphicData>
        </a:graphic>
      </p:graphicFrame>
    </p:spTree>
    <p:extLst>
      <p:ext uri="{BB962C8B-B14F-4D97-AF65-F5344CB8AC3E}">
        <p14:creationId xmlns:p14="http://schemas.microsoft.com/office/powerpoint/2010/main" val="15374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RLGC from User-Defined Parameters</a:t>
            </a:r>
          </a:p>
        </p:txBody>
      </p:sp>
      <p:graphicFrame>
        <p:nvGraphicFramePr>
          <p:cNvPr id="18" name="Object 17"/>
          <p:cNvGraphicFramePr>
            <a:graphicFrameLocks noChangeAspect="1"/>
          </p:cNvGraphicFramePr>
          <p:nvPr>
            <p:extLst>
              <p:ext uri="{D42A27DB-BD31-4B8C-83A1-F6EECF244321}">
                <p14:modId xmlns:p14="http://schemas.microsoft.com/office/powerpoint/2010/main" val="3678902157"/>
              </p:ext>
            </p:extLst>
          </p:nvPr>
        </p:nvGraphicFramePr>
        <p:xfrm>
          <a:off x="864810" y="2576648"/>
          <a:ext cx="1234634" cy="1353711"/>
        </p:xfrm>
        <a:graphic>
          <a:graphicData uri="http://schemas.openxmlformats.org/presentationml/2006/ole">
            <mc:AlternateContent xmlns:mc="http://schemas.openxmlformats.org/markup-compatibility/2006">
              <mc:Choice xmlns:v="urn:schemas-microsoft-com:vml" Requires="v">
                <p:oleObj spid="_x0000_s2095" name="Equation" r:id="rId4" imgW="1257120" imgH="1333440" progId="Equation.3">
                  <p:embed/>
                </p:oleObj>
              </mc:Choice>
              <mc:Fallback>
                <p:oleObj name="Equation" r:id="rId4" imgW="1257120" imgH="1333440" progId="Equation.3">
                  <p:embed/>
                  <p:pic>
                    <p:nvPicPr>
                      <p:cNvPr id="0" name=""/>
                      <p:cNvPicPr>
                        <a:picLocks noChangeAspect="1" noChangeArrowheads="1"/>
                      </p:cNvPicPr>
                      <p:nvPr/>
                    </p:nvPicPr>
                    <p:blipFill>
                      <a:blip r:embed="rId5"/>
                      <a:srcRect/>
                      <a:stretch>
                        <a:fillRect/>
                      </a:stretch>
                    </p:blipFill>
                    <p:spPr bwMode="auto">
                      <a:xfrm>
                        <a:off x="864810" y="2576648"/>
                        <a:ext cx="1234634" cy="1353711"/>
                      </a:xfrm>
                      <a:prstGeom prst="rect">
                        <a:avLst/>
                      </a:prstGeom>
                      <a:noFill/>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530143004"/>
              </p:ext>
            </p:extLst>
          </p:nvPr>
        </p:nvGraphicFramePr>
        <p:xfrm>
          <a:off x="4766422" y="3591470"/>
          <a:ext cx="862631" cy="425714"/>
        </p:xfrm>
        <a:graphic>
          <a:graphicData uri="http://schemas.openxmlformats.org/presentationml/2006/ole">
            <mc:AlternateContent xmlns:mc="http://schemas.openxmlformats.org/markup-compatibility/2006">
              <mc:Choice xmlns:v="urn:schemas-microsoft-com:vml" Requires="v">
                <p:oleObj spid="_x0000_s2096" name="Equation" r:id="rId6" imgW="711000" imgH="393480" progId="Equation.3">
                  <p:embed/>
                </p:oleObj>
              </mc:Choice>
              <mc:Fallback>
                <p:oleObj name="Equation" r:id="rId6" imgW="711000" imgH="393480" progId="Equation.3">
                  <p:embed/>
                  <p:pic>
                    <p:nvPicPr>
                      <p:cNvPr id="0" name=""/>
                      <p:cNvPicPr>
                        <a:picLocks noChangeAspect="1" noChangeArrowheads="1"/>
                      </p:cNvPicPr>
                      <p:nvPr/>
                    </p:nvPicPr>
                    <p:blipFill>
                      <a:blip r:embed="rId7"/>
                      <a:srcRect/>
                      <a:stretch>
                        <a:fillRect/>
                      </a:stretch>
                    </p:blipFill>
                    <p:spPr bwMode="auto">
                      <a:xfrm>
                        <a:off x="4766422" y="3591470"/>
                        <a:ext cx="862631" cy="425714"/>
                      </a:xfrm>
                      <a:prstGeom prst="rect">
                        <a:avLst/>
                      </a:prstGeom>
                      <a:noFill/>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65972004"/>
              </p:ext>
            </p:extLst>
          </p:nvPr>
        </p:nvGraphicFramePr>
        <p:xfrm>
          <a:off x="2808675" y="2542840"/>
          <a:ext cx="1238857" cy="1358341"/>
        </p:xfrm>
        <a:graphic>
          <a:graphicData uri="http://schemas.openxmlformats.org/presentationml/2006/ole">
            <mc:AlternateContent xmlns:mc="http://schemas.openxmlformats.org/markup-compatibility/2006">
              <mc:Choice xmlns:v="urn:schemas-microsoft-com:vml" Requires="v">
                <p:oleObj spid="_x0000_s2097" name="Equation" r:id="rId8" imgW="1244520" imgH="1333440" progId="Equation.3">
                  <p:embed/>
                </p:oleObj>
              </mc:Choice>
              <mc:Fallback>
                <p:oleObj name="Equation" r:id="rId8" imgW="1244520" imgH="1333440" progId="Equation.3">
                  <p:embed/>
                  <p:pic>
                    <p:nvPicPr>
                      <p:cNvPr id="0" name=""/>
                      <p:cNvPicPr>
                        <a:picLocks noChangeAspect="1" noChangeArrowheads="1"/>
                      </p:cNvPicPr>
                      <p:nvPr/>
                    </p:nvPicPr>
                    <p:blipFill>
                      <a:blip r:embed="rId9"/>
                      <a:srcRect/>
                      <a:stretch>
                        <a:fillRect/>
                      </a:stretch>
                    </p:blipFill>
                    <p:spPr bwMode="auto">
                      <a:xfrm>
                        <a:off x="2808675" y="2542840"/>
                        <a:ext cx="1238857" cy="1358341"/>
                      </a:xfrm>
                      <a:prstGeom prst="rect">
                        <a:avLst/>
                      </a:prstGeom>
                      <a:noFill/>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3287190152"/>
              </p:ext>
            </p:extLst>
          </p:nvPr>
        </p:nvGraphicFramePr>
        <p:xfrm>
          <a:off x="4766422" y="2510408"/>
          <a:ext cx="1418034" cy="548879"/>
        </p:xfrm>
        <a:graphic>
          <a:graphicData uri="http://schemas.openxmlformats.org/presentationml/2006/ole">
            <mc:AlternateContent xmlns:mc="http://schemas.openxmlformats.org/markup-compatibility/2006">
              <mc:Choice xmlns:v="urn:schemas-microsoft-com:vml" Requires="v">
                <p:oleObj spid="_x0000_s2098" name="Equation" r:id="rId10" imgW="1168200" imgH="507960" progId="Equation.3">
                  <p:embed/>
                </p:oleObj>
              </mc:Choice>
              <mc:Fallback>
                <p:oleObj name="Equation" r:id="rId10" imgW="1168200" imgH="507960" progId="Equation.3">
                  <p:embed/>
                  <p:pic>
                    <p:nvPicPr>
                      <p:cNvPr id="0" name=""/>
                      <p:cNvPicPr>
                        <a:picLocks noChangeAspect="1" noChangeArrowheads="1"/>
                      </p:cNvPicPr>
                      <p:nvPr/>
                    </p:nvPicPr>
                    <p:blipFill>
                      <a:blip r:embed="rId11"/>
                      <a:srcRect/>
                      <a:stretch>
                        <a:fillRect/>
                      </a:stretch>
                    </p:blipFill>
                    <p:spPr bwMode="auto">
                      <a:xfrm>
                        <a:off x="4766422" y="2510408"/>
                        <a:ext cx="1418034" cy="548879"/>
                      </a:xfrm>
                      <a:prstGeom prst="rect">
                        <a:avLst/>
                      </a:prstGeom>
                      <a:noFill/>
                    </p:spPr>
                  </p:pic>
                </p:oleObj>
              </mc:Fallback>
            </mc:AlternateContent>
          </a:graphicData>
        </a:graphic>
      </p:graphicFrame>
      <p:sp>
        <p:nvSpPr>
          <p:cNvPr id="25" name="TextBox 24"/>
          <p:cNvSpPr txBox="1"/>
          <p:nvPr/>
        </p:nvSpPr>
        <p:spPr>
          <a:xfrm>
            <a:off x="864810" y="1784819"/>
            <a:ext cx="1300677" cy="315471"/>
          </a:xfrm>
          <a:prstGeom prst="rect">
            <a:avLst/>
          </a:prstGeom>
          <a:noFill/>
        </p:spPr>
        <p:txBody>
          <a:bodyPr wrap="none" lIns="68580" tIns="34290" rIns="68580" bIns="34290" rtlCol="0">
            <a:spAutoFit/>
          </a:bodyPr>
          <a:lstStyle/>
          <a:p>
            <a:r>
              <a:rPr lang="en-US" sz="1600" dirty="0"/>
              <a:t>Capacitance:</a:t>
            </a:r>
          </a:p>
        </p:txBody>
      </p:sp>
      <p:sp>
        <p:nvSpPr>
          <p:cNvPr id="26" name="TextBox 25"/>
          <p:cNvSpPr txBox="1"/>
          <p:nvPr/>
        </p:nvSpPr>
        <p:spPr>
          <a:xfrm>
            <a:off x="4766423" y="3280663"/>
            <a:ext cx="1382430" cy="315471"/>
          </a:xfrm>
          <a:prstGeom prst="rect">
            <a:avLst/>
          </a:prstGeom>
          <a:noFill/>
        </p:spPr>
        <p:txBody>
          <a:bodyPr wrap="none" lIns="68580" tIns="34290" rIns="68580" bIns="34290" rtlCol="0">
            <a:spAutoFit/>
          </a:bodyPr>
          <a:lstStyle/>
          <a:p>
            <a:r>
              <a:rPr lang="en-US" sz="1600" dirty="0"/>
              <a:t>Conductance:</a:t>
            </a:r>
          </a:p>
        </p:txBody>
      </p:sp>
      <p:sp>
        <p:nvSpPr>
          <p:cNvPr id="27" name="TextBox 26"/>
          <p:cNvSpPr txBox="1"/>
          <p:nvPr/>
        </p:nvSpPr>
        <p:spPr>
          <a:xfrm>
            <a:off x="2809701" y="1784819"/>
            <a:ext cx="1190069" cy="315471"/>
          </a:xfrm>
          <a:prstGeom prst="rect">
            <a:avLst/>
          </a:prstGeom>
          <a:noFill/>
        </p:spPr>
        <p:txBody>
          <a:bodyPr wrap="none" lIns="68580" tIns="34290" rIns="68580" bIns="34290" rtlCol="0">
            <a:spAutoFit/>
          </a:bodyPr>
          <a:lstStyle/>
          <a:p>
            <a:r>
              <a:rPr lang="en-US" sz="1600" dirty="0"/>
              <a:t>Inductance:</a:t>
            </a:r>
          </a:p>
        </p:txBody>
      </p:sp>
      <p:sp>
        <p:nvSpPr>
          <p:cNvPr id="28" name="TextBox 27"/>
          <p:cNvSpPr txBox="1"/>
          <p:nvPr/>
        </p:nvSpPr>
        <p:spPr>
          <a:xfrm>
            <a:off x="4766423" y="1784819"/>
            <a:ext cx="1159613" cy="315471"/>
          </a:xfrm>
          <a:prstGeom prst="rect">
            <a:avLst/>
          </a:prstGeom>
          <a:noFill/>
        </p:spPr>
        <p:txBody>
          <a:bodyPr wrap="none" lIns="68580" tIns="34290" rIns="68580" bIns="34290" rtlCol="0">
            <a:spAutoFit/>
          </a:bodyPr>
          <a:lstStyle/>
          <a:p>
            <a:r>
              <a:rPr lang="en-US" sz="1600" dirty="0"/>
              <a:t>Resistance:</a:t>
            </a:r>
          </a:p>
        </p:txBody>
      </p:sp>
      <p:graphicFrame>
        <p:nvGraphicFramePr>
          <p:cNvPr id="30" name="Object 29"/>
          <p:cNvGraphicFramePr>
            <a:graphicFrameLocks noChangeAspect="1"/>
          </p:cNvGraphicFramePr>
          <p:nvPr>
            <p:extLst>
              <p:ext uri="{D42A27DB-BD31-4B8C-83A1-F6EECF244321}">
                <p14:modId xmlns:p14="http://schemas.microsoft.com/office/powerpoint/2010/main" val="2789651138"/>
              </p:ext>
            </p:extLst>
          </p:nvPr>
        </p:nvGraphicFramePr>
        <p:xfrm>
          <a:off x="6796614" y="2571750"/>
          <a:ext cx="1826364" cy="812890"/>
        </p:xfrm>
        <a:graphic>
          <a:graphicData uri="http://schemas.openxmlformats.org/presentationml/2006/ole">
            <mc:AlternateContent xmlns:mc="http://schemas.openxmlformats.org/markup-compatibility/2006">
              <mc:Choice xmlns:v="urn:schemas-microsoft-com:vml" Requires="v">
                <p:oleObj spid="_x0000_s2099" name="Equation" r:id="rId12" imgW="1625600" imgH="736600" progId="Equation.3">
                  <p:embed/>
                </p:oleObj>
              </mc:Choice>
              <mc:Fallback>
                <p:oleObj name="Equation" r:id="rId12" imgW="1625600" imgH="7366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96614" y="2571750"/>
                        <a:ext cx="1826364" cy="812890"/>
                      </a:xfrm>
                      <a:prstGeom prst="rect">
                        <a:avLst/>
                      </a:prstGeom>
                      <a:noFill/>
                    </p:spPr>
                  </p:pic>
                </p:oleObj>
              </mc:Fallback>
            </mc:AlternateContent>
          </a:graphicData>
        </a:graphic>
      </p:graphicFrame>
      <p:sp>
        <p:nvSpPr>
          <p:cNvPr id="31" name="TextBox 30"/>
          <p:cNvSpPr txBox="1"/>
          <p:nvPr/>
        </p:nvSpPr>
        <p:spPr>
          <a:xfrm>
            <a:off x="6796614" y="1784820"/>
            <a:ext cx="2121415" cy="561692"/>
          </a:xfrm>
          <a:prstGeom prst="rect">
            <a:avLst/>
          </a:prstGeom>
          <a:noFill/>
        </p:spPr>
        <p:txBody>
          <a:bodyPr wrap="none" lIns="68580" tIns="34290" rIns="68580" bIns="34290" rtlCol="0">
            <a:spAutoFit/>
          </a:bodyPr>
          <a:lstStyle/>
          <a:p>
            <a:r>
              <a:rPr lang="en-US" sz="1600" dirty="0"/>
              <a:t>Impedance and</a:t>
            </a:r>
          </a:p>
          <a:p>
            <a:r>
              <a:rPr lang="en-US" sz="1600" dirty="0"/>
              <a:t>Propagation constant:</a:t>
            </a:r>
          </a:p>
        </p:txBody>
      </p:sp>
    </p:spTree>
    <p:extLst>
      <p:ext uri="{BB962C8B-B14F-4D97-AF65-F5344CB8AC3E}">
        <p14:creationId xmlns:p14="http://schemas.microsoft.com/office/powerpoint/2010/main" val="3221816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3A615-D48A-42C7-843C-A7F62322C5B6}"/>
              </a:ext>
            </a:extLst>
          </p:cNvPr>
          <p:cNvSpPr>
            <a:spLocks noGrp="1"/>
          </p:cNvSpPr>
          <p:nvPr>
            <p:ph type="title"/>
          </p:nvPr>
        </p:nvSpPr>
        <p:spPr/>
        <p:txBody>
          <a:bodyPr/>
          <a:lstStyle/>
          <a:p>
            <a:r>
              <a:rPr lang="en-US" dirty="0"/>
              <a:t>RLGC using built-in Coil and Terminal features</a:t>
            </a:r>
          </a:p>
        </p:txBody>
      </p:sp>
      <p:sp>
        <p:nvSpPr>
          <p:cNvPr id="3" name="Content Placeholder 2">
            <a:extLst>
              <a:ext uri="{FF2B5EF4-FFF2-40B4-BE49-F238E27FC236}">
                <a16:creationId xmlns:a16="http://schemas.microsoft.com/office/drawing/2014/main" id="{FEFA0B4F-223A-4A0A-83A4-AF8A30A616B7}"/>
              </a:ext>
            </a:extLst>
          </p:cNvPr>
          <p:cNvSpPr>
            <a:spLocks noGrp="1"/>
          </p:cNvSpPr>
          <p:nvPr>
            <p:ph idx="1"/>
          </p:nvPr>
        </p:nvSpPr>
        <p:spPr/>
        <p:txBody>
          <a:bodyPr/>
          <a:lstStyle/>
          <a:p>
            <a:r>
              <a:rPr lang="en-US" dirty="0"/>
              <a:t>The Coil feature in the Magnetic Fields interface will calculate the impedance, inductance, and resistance of the coil. The resistance and inductance of the coil correspond to the series resistance and inductance of the coil, however, the impedance of the Coil is NOT the impedance of the transmission line because G and C need to be factored in.</a:t>
            </a:r>
          </a:p>
          <a:p>
            <a:pPr lvl="1"/>
            <a:r>
              <a:rPr lang="en-US" dirty="0"/>
              <a:t>The Coil impedance is </a:t>
            </a:r>
            <a:r>
              <a:rPr lang="en-US" dirty="0" err="1"/>
              <a:t>Z</a:t>
            </a:r>
            <a:r>
              <a:rPr lang="en-US" baseline="-25000" dirty="0" err="1"/>
              <a:t>coil</a:t>
            </a:r>
            <a:r>
              <a:rPr lang="en-US" dirty="0"/>
              <a:t> = R</a:t>
            </a:r>
            <a:r>
              <a:rPr lang="en-US" baseline="-25000" dirty="0"/>
              <a:t>TL</a:t>
            </a:r>
            <a:r>
              <a:rPr lang="en-US" dirty="0"/>
              <a:t> + j</a:t>
            </a:r>
            <a:r>
              <a:rPr lang="el-GR" dirty="0">
                <a:latin typeface="Calibri" panose="020F0502020204030204" pitchFamily="34" charset="0"/>
                <a:ea typeface="Calibri" panose="020F0502020204030204" pitchFamily="34" charset="0"/>
                <a:cs typeface="Calibri" panose="020F0502020204030204" pitchFamily="34" charset="0"/>
              </a:rPr>
              <a:t>ω</a:t>
            </a:r>
            <a:r>
              <a:rPr lang="en-US" dirty="0"/>
              <a:t>L</a:t>
            </a:r>
            <a:r>
              <a:rPr lang="en-US" baseline="-25000" dirty="0"/>
              <a:t>TL</a:t>
            </a:r>
            <a:r>
              <a:rPr lang="en-US" dirty="0"/>
              <a:t> </a:t>
            </a:r>
            <a:r>
              <a:rPr lang="en-US" dirty="0">
                <a:latin typeface="Calibri" panose="020F0502020204030204" pitchFamily="34" charset="0"/>
                <a:ea typeface="Calibri" panose="020F0502020204030204" pitchFamily="34" charset="0"/>
                <a:cs typeface="Calibri" panose="020F0502020204030204" pitchFamily="34" charset="0"/>
              </a:rPr>
              <a:t>≠ Z</a:t>
            </a:r>
            <a:r>
              <a:rPr lang="en-US" baseline="-25000" dirty="0">
                <a:latin typeface="Calibri" panose="020F0502020204030204" pitchFamily="34" charset="0"/>
                <a:ea typeface="Calibri" panose="020F0502020204030204" pitchFamily="34" charset="0"/>
                <a:cs typeface="Calibri" panose="020F0502020204030204" pitchFamily="34" charset="0"/>
              </a:rPr>
              <a:t>TL</a:t>
            </a:r>
            <a:r>
              <a:rPr lang="en-US" dirty="0">
                <a:latin typeface="Calibri" panose="020F0502020204030204" pitchFamily="34" charset="0"/>
                <a:ea typeface="Calibri" panose="020F0502020204030204" pitchFamily="34" charset="0"/>
                <a:cs typeface="Calibri" panose="020F0502020204030204" pitchFamily="34" charset="0"/>
              </a:rPr>
              <a:t> </a:t>
            </a:r>
          </a:p>
          <a:p>
            <a:r>
              <a:rPr lang="en-US" dirty="0"/>
              <a:t>In a similar fashion, the Terminal feature in the Electric Currents interface will calculate the admittance of the terminal when using a voltage excitation. </a:t>
            </a:r>
          </a:p>
          <a:p>
            <a:pPr lvl="1"/>
            <a:r>
              <a:rPr lang="en-US" dirty="0"/>
              <a:t>This Terminal impedance is </a:t>
            </a:r>
            <a:r>
              <a:rPr lang="en-US" dirty="0" err="1"/>
              <a:t>Y</a:t>
            </a:r>
            <a:r>
              <a:rPr lang="en-US" baseline="-25000" dirty="0" err="1"/>
              <a:t>terminal</a:t>
            </a:r>
            <a:r>
              <a:rPr lang="en-US" dirty="0"/>
              <a:t> = G</a:t>
            </a:r>
            <a:r>
              <a:rPr lang="en-US" baseline="-25000" dirty="0"/>
              <a:t>TL</a:t>
            </a:r>
            <a:r>
              <a:rPr lang="en-US" dirty="0"/>
              <a:t> + j</a:t>
            </a:r>
            <a:r>
              <a:rPr lang="el-GR" dirty="0">
                <a:latin typeface="Calibri" panose="020F0502020204030204" pitchFamily="34" charset="0"/>
                <a:ea typeface="Calibri" panose="020F0502020204030204" pitchFamily="34" charset="0"/>
                <a:cs typeface="Calibri" panose="020F0502020204030204" pitchFamily="34" charset="0"/>
              </a:rPr>
              <a:t>ω</a:t>
            </a:r>
            <a:r>
              <a:rPr lang="en-US" dirty="0"/>
              <a:t>C</a:t>
            </a:r>
            <a:r>
              <a:rPr lang="en-US" baseline="-25000" dirty="0"/>
              <a:t>TL</a:t>
            </a:r>
            <a:r>
              <a:rPr lang="en-US" dirty="0"/>
              <a:t>.</a:t>
            </a:r>
          </a:p>
          <a:p>
            <a:r>
              <a:rPr lang="en-US" dirty="0"/>
              <a:t>We can then impedance and propagation constant of the transmission line as </a:t>
            </a:r>
          </a:p>
          <a:p>
            <a:pPr lvl="1"/>
            <a:r>
              <a:rPr lang="en-US" dirty="0">
                <a:latin typeface="Calibri" panose="020F0502020204030204" pitchFamily="34" charset="0"/>
                <a:ea typeface="Calibri" panose="020F0502020204030204" pitchFamily="34" charset="0"/>
                <a:cs typeface="Calibri" panose="020F0502020204030204" pitchFamily="34" charset="0"/>
              </a:rPr>
              <a:t>Z</a:t>
            </a:r>
            <a:r>
              <a:rPr lang="en-US" baseline="-25000" dirty="0">
                <a:latin typeface="Calibri" panose="020F0502020204030204" pitchFamily="34" charset="0"/>
                <a:ea typeface="Calibri" panose="020F0502020204030204" pitchFamily="34" charset="0"/>
                <a:cs typeface="Calibri" panose="020F0502020204030204" pitchFamily="34" charset="0"/>
              </a:rPr>
              <a:t>TL </a:t>
            </a:r>
            <a:r>
              <a:rPr lang="en-US" dirty="0"/>
              <a:t>= (</a:t>
            </a:r>
            <a:r>
              <a:rPr lang="en-US" dirty="0" err="1"/>
              <a:t>Z</a:t>
            </a:r>
            <a:r>
              <a:rPr lang="en-US" baseline="-25000" dirty="0" err="1"/>
              <a:t>coil</a:t>
            </a:r>
            <a:r>
              <a:rPr lang="en-US" dirty="0"/>
              <a:t> / </a:t>
            </a:r>
            <a:r>
              <a:rPr lang="en-US" dirty="0" err="1"/>
              <a:t>Y</a:t>
            </a:r>
            <a:r>
              <a:rPr lang="en-US" baseline="-25000" dirty="0" err="1"/>
              <a:t>terminal</a:t>
            </a:r>
            <a:r>
              <a:rPr lang="en-US" dirty="0"/>
              <a:t>) </a:t>
            </a:r>
            <a:r>
              <a:rPr lang="en-US" baseline="30000" dirty="0"/>
              <a:t>½</a:t>
            </a:r>
          </a:p>
          <a:p>
            <a:pPr lvl="1"/>
            <a:r>
              <a:rPr lang="el-GR" dirty="0">
                <a:latin typeface="Calibri" panose="020F0502020204030204" pitchFamily="34" charset="0"/>
                <a:ea typeface="Calibri" panose="020F0502020204030204" pitchFamily="34" charset="0"/>
                <a:cs typeface="Calibri" panose="020F0502020204030204" pitchFamily="34" charset="0"/>
              </a:rPr>
              <a:t>γ</a:t>
            </a:r>
            <a:r>
              <a:rPr lang="en-US" baseline="-25000" dirty="0">
                <a:latin typeface="Calibri" panose="020F0502020204030204" pitchFamily="34" charset="0"/>
                <a:ea typeface="Calibri" panose="020F0502020204030204" pitchFamily="34" charset="0"/>
                <a:cs typeface="Calibri" panose="020F0502020204030204" pitchFamily="34" charset="0"/>
              </a:rPr>
              <a:t>TL </a:t>
            </a:r>
            <a:r>
              <a:rPr lang="en-US" dirty="0"/>
              <a:t>= (</a:t>
            </a:r>
            <a:r>
              <a:rPr lang="en-US" dirty="0" err="1"/>
              <a:t>Z</a:t>
            </a:r>
            <a:r>
              <a:rPr lang="en-US" baseline="-25000" dirty="0" err="1"/>
              <a:t>coil</a:t>
            </a:r>
            <a:r>
              <a:rPr lang="en-US" dirty="0"/>
              <a:t> * </a:t>
            </a:r>
            <a:r>
              <a:rPr lang="en-US" dirty="0" err="1"/>
              <a:t>Y</a:t>
            </a:r>
            <a:r>
              <a:rPr lang="en-US" baseline="-25000" dirty="0" err="1"/>
              <a:t>terminal</a:t>
            </a:r>
            <a:r>
              <a:rPr lang="en-US" dirty="0"/>
              <a:t>) </a:t>
            </a:r>
            <a:r>
              <a:rPr lang="en-US" baseline="30000" dirty="0"/>
              <a:t>½</a:t>
            </a:r>
            <a:endParaRPr lang="en-US" dirty="0"/>
          </a:p>
        </p:txBody>
      </p:sp>
    </p:spTree>
    <p:extLst>
      <p:ext uri="{BB962C8B-B14F-4D97-AF65-F5344CB8AC3E}">
        <p14:creationId xmlns:p14="http://schemas.microsoft.com/office/powerpoint/2010/main" val="782655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At Higher Frequencies</a:t>
            </a:r>
          </a:p>
        </p:txBody>
      </p:sp>
      <p:sp>
        <p:nvSpPr>
          <p:cNvPr id="3" name="Content Placeholder 2"/>
          <p:cNvSpPr>
            <a:spLocks noGrp="1"/>
          </p:cNvSpPr>
          <p:nvPr>
            <p:ph idx="1"/>
          </p:nvPr>
        </p:nvSpPr>
        <p:spPr/>
        <p:txBody>
          <a:bodyPr>
            <a:normAutofit/>
          </a:bodyPr>
          <a:lstStyle/>
          <a:p>
            <a:r>
              <a:rPr lang="en-US" dirty="0"/>
              <a:t>At higher frequencies the coaxial cable will have higher order modes.</a:t>
            </a:r>
          </a:p>
          <a:p>
            <a:pPr lvl="1"/>
            <a:r>
              <a:rPr lang="en-US" dirty="0"/>
              <a:t>The propagation constant for the first higher order mode can be read off from a plot of the transcendental equation (See Results&gt;Plot of Transcendental </a:t>
            </a:r>
            <a:r>
              <a:rPr lang="en-US" dirty="0" err="1"/>
              <a:t>Eq</a:t>
            </a:r>
            <a:r>
              <a:rPr lang="en-US" dirty="0"/>
              <a:t>).</a:t>
            </a:r>
            <a:endParaRPr lang="en-US" sz="1600" dirty="0"/>
          </a:p>
          <a:p>
            <a:r>
              <a:rPr lang="en-US" dirty="0"/>
              <a:t>The RF Module is used to solve for the fundamental and first higher order mode, as well as the propagation and attenuation constants and effective refractive index.</a:t>
            </a:r>
          </a:p>
          <a:p>
            <a:pPr lvl="1"/>
            <a:r>
              <a:rPr lang="en-US" dirty="0"/>
              <a:t>The lumped parameters are extracted for the fundamental mode and agree with theory in the high </a:t>
            </a:r>
            <a:br>
              <a:rPr lang="en-US" dirty="0"/>
            </a:br>
            <a:r>
              <a:rPr lang="en-US" dirty="0"/>
              <a:t>frequency limit.</a:t>
            </a:r>
          </a:p>
          <a:p>
            <a:pPr lvl="1"/>
            <a:r>
              <a:rPr lang="en-US" dirty="0"/>
              <a:t>The first higher order mode has its onset at the predicted frequency.</a:t>
            </a:r>
          </a:p>
        </p:txBody>
      </p:sp>
    </p:spTree>
    <p:extLst>
      <p:ext uri="{BB962C8B-B14F-4D97-AF65-F5344CB8AC3E}">
        <p14:creationId xmlns:p14="http://schemas.microsoft.com/office/powerpoint/2010/main" val="2724791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670FB65-A401-4A80-A176-5E2190B4005F}"/>
              </a:ext>
            </a:extLst>
          </p:cNvPr>
          <p:cNvPicPr>
            <a:picLocks noGrp="1" noChangeAspect="1"/>
          </p:cNvPicPr>
          <p:nvPr>
            <p:ph sz="half" idx="1"/>
          </p:nvPr>
        </p:nvPicPr>
        <p:blipFill>
          <a:blip r:embed="rId2"/>
          <a:stretch>
            <a:fillRect/>
          </a:stretch>
        </p:blipFill>
        <p:spPr>
          <a:xfrm>
            <a:off x="457200" y="1856894"/>
            <a:ext cx="4113213" cy="2706061"/>
          </a:xfrm>
          <a:prstGeom prst="rect">
            <a:avLst/>
          </a:prstGeom>
        </p:spPr>
      </p:pic>
      <p:pic>
        <p:nvPicPr>
          <p:cNvPr id="10" name="Content Placeholder 9">
            <a:extLst>
              <a:ext uri="{FF2B5EF4-FFF2-40B4-BE49-F238E27FC236}">
                <a16:creationId xmlns:a16="http://schemas.microsoft.com/office/drawing/2014/main" id="{F61A7699-6843-495A-B9B7-D9DAC3A25149}"/>
              </a:ext>
            </a:extLst>
          </p:cNvPr>
          <p:cNvPicPr>
            <a:picLocks noGrp="1" noChangeAspect="1"/>
          </p:cNvPicPr>
          <p:nvPr>
            <p:ph sz="half" idx="2"/>
          </p:nvPr>
        </p:nvPicPr>
        <p:blipFill>
          <a:blip r:embed="rId3"/>
          <a:stretch>
            <a:fillRect/>
          </a:stretch>
        </p:blipFill>
        <p:spPr>
          <a:xfrm>
            <a:off x="4725988" y="1881961"/>
            <a:ext cx="4037012" cy="2655928"/>
          </a:xfrm>
          <a:prstGeom prst="rect">
            <a:avLst/>
          </a:prstGeom>
        </p:spPr>
      </p:pic>
      <p:sp>
        <p:nvSpPr>
          <p:cNvPr id="2" name="Title 1"/>
          <p:cNvSpPr>
            <a:spLocks noGrp="1"/>
          </p:cNvSpPr>
          <p:nvPr>
            <p:ph type="title"/>
          </p:nvPr>
        </p:nvSpPr>
        <p:spPr/>
        <p:txBody>
          <a:bodyPr/>
          <a:lstStyle/>
          <a:p>
            <a:r>
              <a:rPr lang="en-US" dirty="0"/>
              <a:t>Distributed Inductance and Resistance</a:t>
            </a:r>
          </a:p>
        </p:txBody>
      </p:sp>
    </p:spTree>
    <p:extLst>
      <p:ext uri="{BB962C8B-B14F-4D97-AF65-F5344CB8AC3E}">
        <p14:creationId xmlns:p14="http://schemas.microsoft.com/office/powerpoint/2010/main" val="586049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Results for Fundamental and First Higher Order Mode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450" y="1413000"/>
            <a:ext cx="3614155" cy="2711089"/>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9171" y="1413000"/>
            <a:ext cx="3614155" cy="2711089"/>
          </a:xfrm>
          <a:prstGeom prst="rect">
            <a:avLst/>
          </a:prstGeom>
        </p:spPr>
      </p:pic>
    </p:spTree>
    <p:extLst>
      <p:ext uri="{BB962C8B-B14F-4D97-AF65-F5344CB8AC3E}">
        <p14:creationId xmlns:p14="http://schemas.microsoft.com/office/powerpoint/2010/main" val="971953195"/>
      </p:ext>
    </p:extLst>
  </p:cSld>
  <p:clrMapOvr>
    <a:masterClrMapping/>
  </p:clrMapOvr>
</p:sld>
</file>

<file path=ppt/theme/theme1.xml><?xml version="1.0" encoding="utf-8"?>
<a:theme xmlns:a="http://schemas.openxmlformats.org/drawingml/2006/main" name="comsol_presentation_16_9">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ppt/theme/theme3.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407</TotalTime>
  <Words>519</Words>
  <Application>Microsoft Office PowerPoint</Application>
  <PresentationFormat>On-screen Show (16:9)</PresentationFormat>
  <Paragraphs>50</Paragraphs>
  <Slides>9</Slides>
  <Notes>2</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9</vt:i4>
      </vt:variant>
    </vt:vector>
  </HeadingPairs>
  <TitlesOfParts>
    <vt:vector size="19" baseType="lpstr">
      <vt:lpstr>Wingdings</vt:lpstr>
      <vt:lpstr>Lato</vt:lpstr>
      <vt:lpstr>Calibri</vt:lpstr>
      <vt:lpstr>Lato Light</vt:lpstr>
      <vt:lpstr>Arial</vt:lpstr>
      <vt:lpstr>Lato Black</vt:lpstr>
      <vt:lpstr>comsol_presentation_16_9</vt:lpstr>
      <vt:lpstr>comsol</vt:lpstr>
      <vt:lpstr>comsol-slide-template-NEW</vt:lpstr>
      <vt:lpstr>Equation</vt:lpstr>
      <vt:lpstr>Characteristic Parameters of a Coaxial Cable</vt:lpstr>
      <vt:lpstr>Characteristic Parameters</vt:lpstr>
      <vt:lpstr>The Simulation Geometry is the Cross Section of a Coaxial Cable</vt:lpstr>
      <vt:lpstr>Analytical Solutions for Various Parameters of a Coaxial Cable</vt:lpstr>
      <vt:lpstr>RLGC from User-Defined Parameters</vt:lpstr>
      <vt:lpstr>RLGC using built-in Coil and Terminal features</vt:lpstr>
      <vt:lpstr>At Higher Frequencies</vt:lpstr>
      <vt:lpstr>Distributed Inductance and Resistance</vt:lpstr>
      <vt:lpstr>Results for Fundamental and First Higher Order Mode</vt:lpstr>
    </vt:vector>
  </TitlesOfParts>
  <Company>COMSOL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 Parameters of a Coaxial Cable</dc:title>
  <dc:creator>Lipeng Liu</dc:creator>
  <cp:lastModifiedBy>Clarissa Harvey</cp:lastModifiedBy>
  <cp:revision>9</cp:revision>
  <dcterms:created xsi:type="dcterms:W3CDTF">2020-01-22T11:48:13Z</dcterms:created>
  <dcterms:modified xsi:type="dcterms:W3CDTF">2025-01-20T16:21:31Z</dcterms:modified>
</cp:coreProperties>
</file>