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  <Override PartName="/ppt/tags/tag1.xml" ContentType="application/vnd.openxmlformats-officedocument.presentationml.tags+xml"/>
  <Override PartName="/ppt/tags/tag2.xml" ContentType="application/vnd.openxmlformats-officedocument.presentationml.tags+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10"/>
    <p:sldId id="257" r:id="rId11"/>
    <p:sldId id="258" r:id="rId12"/>
    <p:sldId id="259" r:id="rId13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54" d="100"/>
          <a:sy n="154" d="100"/>
        </p:scale>
        <p:origin x="168" y="3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1.xml" Type="http://schemas.openxmlformats.org/officeDocument/2006/relationships/slide"/><Relationship Id="rId11" Target="slides/slide2.xml" Type="http://schemas.openxmlformats.org/officeDocument/2006/relationships/slide"/><Relationship Id="rId12" Target="slides/slide3.xml" Type="http://schemas.openxmlformats.org/officeDocument/2006/relationships/slide"/><Relationship Id="rId13" Target="slides/slide4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705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B1DA0-7E63-4CDE-961E-607D001A9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16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4pPr>
            <a:lvl5pPr marL="12538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89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42400"/>
            <a:ext cx="8305200" cy="1789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to edit Master header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03600"/>
            <a:ext cx="8305200" cy="12420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046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3CD7-383B-48A0-8B71-F06BC83DE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32000"/>
            <a:ext cx="41112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64813" indent="-214313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55965-8388-42DC-8FE0-FECC99CDC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6800" y="1332000"/>
            <a:ext cx="40356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C35649-F5E1-436D-BCBC-468BEAF2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4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3887788" y="0"/>
            <a:ext cx="5256212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14800" y="209550"/>
            <a:ext cx="4800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970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mall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6172200" y="0"/>
            <a:ext cx="2971800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5313362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00800" y="209550"/>
            <a:ext cx="2514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5313362" cy="31623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98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93A39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23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47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Two 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AA8A8-3946-DE4F-97CB-CBC48B9F7A6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28950"/>
            <a:ext cx="8062912" cy="12319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4267777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E08046-4BE1-4FB9-890C-3BAA6099F53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57200" y="4540827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6E2C5B-58AD-4D69-8653-58174ACC8A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559600" y="4269600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599CD08-F90D-4D15-9B4E-79BB92E4CDF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559600" y="4539600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86985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1282701"/>
            <a:ext cx="8062912" cy="21399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4FF62A3-F460-4741-8342-309E52138A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020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F8AF9C0-51D9-4A91-8E30-9CA60298FBC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6020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4298647-61D0-4FBB-8F52-37C8A845D3E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268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78A0BF-E876-40F4-A20B-1A438C7EEFAC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7268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9E506-AD96-463A-84F2-AAE1BB90340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6000" y="3432556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8A7706D-1D21-49ED-888E-699D6B6BE78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524400" y="3429000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912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55CD0-D773-472C-923C-F2A3641F6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4042800" cy="62863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70D2E-452D-4D8D-8871-F92BDDC48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62000"/>
            <a:ext cx="4042800" cy="31242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65C34-988A-4381-BE35-3CF787479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9600" y="1332000"/>
            <a:ext cx="4042800" cy="6286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AD278-0467-4156-945B-8A0C6FB1A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9600" y="1962000"/>
            <a:ext cx="4042800" cy="3124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9489FC-5B9D-4C9C-A962-ECD59DECD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40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4E7365-D38C-47DC-98CE-EFDE9B5AA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057F52-E5D6-4C4F-8C1F-48ED323FF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51587-1A95-4AA5-AD68-679421FFF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59623" y="4780800"/>
            <a:ext cx="3103200" cy="3048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  <a:lvl2pPr marL="457189" indent="0">
              <a:buNone/>
              <a:defRPr/>
            </a:lvl2pPr>
            <a:lvl3pPr marL="914378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201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63150-919C-4838-9C50-4A49E1F703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09551"/>
            <a:ext cx="4800600" cy="4724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2000">
                <a:latin typeface="Lato" panose="020F0502020204030203" pitchFamily="34" charset="0"/>
              </a:defRPr>
            </a:lvl4pPr>
            <a:lvl5pPr marL="1828754" indent="0">
              <a:buNone/>
              <a:defRPr sz="2000">
                <a:latin typeface="Lato" panose="020F050202020403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2DF0CC-FE08-413C-BBD2-A8A78D85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41956C6-5D94-4460-ABB5-94D93E7EDC3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A45BAD-29C1-9741-879D-03074B208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4800" y="4629600"/>
            <a:ext cx="3103200" cy="3060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601439836"/>
      </p:ext>
    </p:extLst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theme/theme1.xml" Type="http://schemas.openxmlformats.org/officeDocument/2006/relationships/theme"/><Relationship Id="rId14" Target="../media/image1.emf" Type="http://schemas.openxmlformats.org/officeDocument/2006/relationships/image"/><Relationship Id="rId15" Target="../media/image2.emf" Type="http://schemas.openxmlformats.org/officeDocument/2006/relationships/image"/><Relationship Id="rId16" Target="../media/image3.png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F58E3-9A58-46F0-BF14-7D50442D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229600" cy="7416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A2A96-2EF0-4D95-8F42-7400F1711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8107082" cy="37548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7D267B-40D0-4DD7-AC1D-48683B25403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6834" y="167935"/>
            <a:ext cx="564240" cy="522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FCAB09-91CA-475B-B6CD-D124E3343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24096"/>
          <a:stretch/>
        </p:blipFill>
        <p:spPr>
          <a:xfrm>
            <a:off x="0" y="115217"/>
            <a:ext cx="1066800" cy="287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90FBC2-4514-4E11-A820-6885E5011C2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5778" y="223913"/>
            <a:ext cx="752320" cy="6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4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7" r:id="rId4"/>
    <p:sldLayoutId id="2147483671" r:id="rId5"/>
    <p:sldLayoutId id="2147483672" r:id="rId6"/>
    <p:sldLayoutId id="2147483664" r:id="rId7"/>
    <p:sldLayoutId id="2147483665" r:id="rId8"/>
    <p:sldLayoutId id="2147483666" r:id="rId9"/>
    <p:sldLayoutId id="2147483668" r:id="rId10"/>
    <p:sldLayoutId id="2147483669" r:id="rId11"/>
    <p:sldLayoutId id="2147483670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1B4D8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176209" indent="-176209" algn="l" defTabSz="914378" rtl="0" eaLnBrk="1" latinLnBrk="0" hangingPunct="1">
        <a:lnSpc>
          <a:spcPct val="100000"/>
        </a:lnSpc>
        <a:spcBef>
          <a:spcPts val="1000"/>
        </a:spcBef>
        <a:buFont typeface="Wingdings" pitchFamily="2" charset="2"/>
        <a:buChar char="§"/>
        <a:tabLst/>
        <a:defRPr sz="16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1pPr>
      <a:lvl2pPr marL="514337" indent="-222245" algn="l" defTabSz="914378" rtl="0" eaLnBrk="1" latinLnBrk="0" hangingPunct="1">
        <a:lnSpc>
          <a:spcPct val="100000"/>
        </a:lnSpc>
        <a:spcBef>
          <a:spcPts val="500"/>
        </a:spcBef>
        <a:buFontTx/>
        <a:buBlip>
          <a:blip r:embed="rId16"/>
        </a:buBlip>
        <a:tabLst/>
        <a:defRPr sz="14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2pPr>
      <a:lvl3pPr marL="746106" indent="-169859" algn="l" defTabSz="80643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2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3pPr>
      <a:lvl4pPr marL="1371566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1828754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2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3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4.png" Type="http://schemas.openxmlformats.org/officeDocument/2006/relationships/image"/><Relationship Id="rId3" Type="http://schemas.openxmlformats.org/officeDocument/2006/relationships/tags" Target="../tags/tag1.xml"/></Relationships>

</file>

<file path=ppt/slides/_rels/slide4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5.png" Type="http://schemas.openxmlformats.org/officeDocument/2006/relationships/image"/><Relationship Id="rId3" Type="http://schemas.openxmlformats.org/officeDocument/2006/relationships/tags" Target="../tags/tag2.xml"/></Relationships>
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EM Force Calculation of an Axial Magnetic Bearing</a:t>
            </a:r>
          </a:p>
        </p:txBody>
      </p:sp>
      <p:sp xmlns:r="http://schemas.openxmlformats.org/officeDocument/2006/relationships"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lvl="0" indent="0" marL="0">
              <a:spcAft>
                <a:spcPct val="15000"/>
              </a:spcAft>
            </a:pPr>
            <a:r>
              <a:rPr lang="en-US"/>
              <a:t>Electromagnetic Force Calculation using Virtual Work &amp; Maxwell Stress Tensor</a:t>
            </a:r>
          </a:p>
          <a:p>
            <a:pPr lvl="0" indent="0" marL="0">
              <a:spcAft>
                <a:spcPct val="15000"/>
              </a:spcAft>
            </a:pPr>
            <a:r>
              <a:rPr lang="en-US"/>
              <a:t>COMSOL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Modeling Approach</a:t>
            </a:r>
            <a:endParaRPr lang="en-US"/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1332000"/>
            <a:ext cx="8305200" cy="375285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Magnetic Fields</a:t>
            </a:r>
          </a:p>
          <a:p>
            <a:pPr lvl="1" algn="l" indent="-175500" marL="469800">
              <a:lnSpc>
                <a:spcPct val="100000"/>
              </a:lnSpc>
              <a:spcBef>
                <a:spcPts val="500"/>
              </a:spcBef>
              <a:buFont typeface=""/>
              <a:buChar char="‒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Magnetic Fields interface is used to model the magnets and the surrounding air</a:t>
            </a:r>
          </a:p>
          <a:p>
            <a:pPr lvl="1" algn="l" indent="-175500" marL="469800">
              <a:lnSpc>
                <a:spcPct val="100000"/>
              </a:lnSpc>
              <a:spcBef>
                <a:spcPts val="500"/>
              </a:spcBef>
              <a:buFont typeface=""/>
              <a:buChar char="‒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Maxwell Stress Tensor force is calculated using the Force Calculation feature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Moving Mesh</a:t>
            </a:r>
          </a:p>
          <a:p>
            <a:pPr lvl="1" algn="l" indent="-175500" marL="469800">
              <a:lnSpc>
                <a:spcPct val="100000"/>
              </a:lnSpc>
              <a:spcBef>
                <a:spcPts val="500"/>
              </a:spcBef>
              <a:buFont typeface=""/>
              <a:buChar char="‒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Prescribed Mesh Displacement is used to model the perturbation dZ of the inner magnets </a:t>
            </a:r>
          </a:p>
          <a:p>
            <a:pPr lvl="1" algn="l" indent="-175500" marL="469800">
              <a:lnSpc>
                <a:spcPct val="100000"/>
              </a:lnSpc>
              <a:spcBef>
                <a:spcPts val="500"/>
              </a:spcBef>
              <a:buFont typeface=""/>
              <a:buChar char="‒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macroscopic displacement Z0 is introduced in the geometry definition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Sensitivity</a:t>
            </a:r>
          </a:p>
          <a:p>
            <a:pPr lvl="1" algn="l" indent="-175500" marL="469800">
              <a:lnSpc>
                <a:spcPct val="100000"/>
              </a:lnSpc>
              <a:spcBef>
                <a:spcPts val="500"/>
              </a:spcBef>
              <a:buFont typeface=""/>
              <a:buChar char="‒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Global Control Variable is the virtual z-displacement (perturbation parameter, dZ)</a:t>
            </a:r>
          </a:p>
          <a:p>
            <a:pPr lvl="1" algn="l" indent="-175500" marL="469800">
              <a:lnSpc>
                <a:spcPct val="100000"/>
              </a:lnSpc>
              <a:spcBef>
                <a:spcPts val="500"/>
              </a:spcBef>
              <a:buFont typeface=""/>
              <a:buChar char="‒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Global Objective function is the total magnetic energy density (mf.intWm)</a:t>
            </a:r>
          </a:p>
          <a:p>
            <a:pPr lvl="1" algn="l" indent="-175500" marL="469800">
              <a:lnSpc>
                <a:spcPct val="100000"/>
              </a:lnSpc>
              <a:spcBef>
                <a:spcPts val="500"/>
              </a:spcBef>
              <a:spcAft>
                <a:spcPct val="15000"/>
              </a:spcAft>
              <a:buFont typeface=""/>
              <a:buChar char="‒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Fsens(dZ) then gives the electromagnetic force using the Virtual Work method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Comparison Of Methods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Force Calculation feature integrates the Maxwell Surface Stress tensor over the magnets’ exterior boundaries: </a:t>
            </a:r>
            <a:r>
              <a:rPr b="true" i="false" lang="en-US" sz="1400" u="none">
                <a:solidFill>
                  <a:srgbClr val="393A39"/>
                </a:solidFill>
                <a:latin typeface="Lato"/>
              </a:rPr>
              <a:t>it determines the force by direct evaluation of the fields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Sensitivity Analysis probes the influence of a small displacement on the total magnetic energy density in the system: </a:t>
            </a:r>
            <a:r>
              <a:rPr b="true" i="false" lang="en-US" sz="1400" u="none">
                <a:solidFill>
                  <a:srgbClr val="393A39"/>
                </a:solidFill>
                <a:latin typeface="Lato"/>
              </a:rPr>
              <a:t>it uses the principle of Virtual Work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125721"/>
            <a:ext cx="4800600" cy="492507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See the AC/DC Module User’s Guide for more information on force computation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525271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Comparison Of Methods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stress tensor approach requires a finer mesh and smooth corners, but allows for evaluating distributed forces: </a:t>
            </a:r>
            <a:r>
              <a:rPr b="true" i="false" lang="en-US" sz="1400" u="none">
                <a:solidFill>
                  <a:srgbClr val="393A39"/>
                </a:solidFill>
                <a:latin typeface="Lato"/>
              </a:rPr>
              <a:t>it allows for a local magnetomechanical coupling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principle of virtual work is more accurate for coarse meshes (less mesh dependent), but requires a more complicated model setup. Also, it only allows for computing forces in a global sense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771525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307&quot;&gt;&lt;VersionInformation&gt;&lt;Version&gt;1&lt;/Version&gt;&lt;/VersionInformation&gt;&lt;Entity&gt;/result/feature/pg3&lt;/Entity&gt;&lt;Tag&gt;pg3&lt;/Tag&gt;&lt;Node&gt;Results &amp;gt; Force vs Position&lt;/Node&gt;&lt;LinkType&gt;Image&lt;/LinkType&gt;&lt;ModelLink directoryType=&quot;none&quot;&gt;C:\Workspaces\sb4\distr\test\models\acdc\magnetic_bearing_force_calculation.mph&lt;/ModelLink&gt;&lt;LocalPath&gt;magnetic_bearing_force_calculation.mph&lt;/LocalPath&gt;&lt;SDim&gt;1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ff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-1&quot;/&gt;&lt;Property name=&quot;xmax&quot; type=&quot;real&quot; value=&quot;1&quot;/&gt;&lt;Property name=&quot;ymin&quot; type=&quot;real&quot; value=&quot;-1&quot;/&gt;&lt;Property name=&quot;ymax&quot; type=&quot;real&quot; value=&quot;1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Dec 19, 2024, 5:06:55 PM&lt;/UpdateTimeStamp&gt;&lt;/Root&gt;"/>
</p:tagLst>
</file>

<file path=ppt/tags/tag2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307&quot;&gt;&lt;VersionInformation&gt;&lt;Version&gt;1&lt;/Version&gt;&lt;/VersionInformation&gt;&lt;Entity&gt;/result/feature/pg2&lt;/Entity&gt;&lt;Tag&gt;pg2&lt;/Tag&gt;&lt;Node&gt;Results &amp;gt; Magnetic Flux Density Norm, Revolved Geometry (mf)&lt;/Node&gt;&lt;LinkType&gt;Image&lt;/LinkType&gt;&lt;ModelLink directoryType=&quot;none&quot;&gt;C:\Workspaces\sb4\distr\test\models\acdc\magnetic_bearing_force_calculation.mph&lt;/ModelLink&gt;&lt;LocalPath&gt;magnetic_bearing_force_calculation.mph&lt;/LocalPath&gt;&lt;SDim&gt;3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ff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ff&quot;/&gt;&lt;Property name=&quot;axisorientation&quot; type=&quot;bool&quot; value=&quot;off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ff&quot;/&gt;&lt;Property name=&quot;showaxisorientation&quot; type=&quot;bool&quot; value=&quot;off&quot;/&gt;&lt;Property name=&quot;showunits&quot; type=&quot;bool&quot; value=&quot;on&quot;/&gt;&lt;Property name=&quot;plotgroupunits&quot; type=&quot;stringarray&quot; value=&quot;\small mm, \small mm, \small mm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isx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workplaneshowgizmo&quot; type=&quot;bool&quot; value=&quot;on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195.20767211914062&quot;/&gt;&lt;Property name=&quot;zoomanglefull&quot; type=&quot;real&quot; value=&quot;23.866195678710938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309.01129150390625, 43.619911193847656, 322.15570068359375&quot;/&gt;&lt;Property name=&quot;target&quot; type=&quot;realarray&quot; value=&quot;4.66387939453125, -0.005199432373046875, -13.999786376953125&quot;/&gt;&lt;Property name=&quot;up&quot; type=&quot;realarray&quot; value=&quot;0.2685725688934326, -0.401214599609375, -0.8757257461547852&quot;/&gt;&lt;Property name=&quot;rotationpoint&quot; type=&quot;realarray&quot; value=&quot;4.6657562255859375, -0.00513458251953125, -14&quot;/&gt;&lt;Property name=&quot;viewoffset&quot; type=&quot;realarray&quot; value=&quot;-0.05370231717824936, -0.02450931838826637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96, 346&quot;/&gt;&lt;Property name=&quot;renderareasizedip&quot; type=&quot;realarray&quot; value=&quot;796, 346&quot;/&gt;&lt;/PropSet&gt;&lt;PropSet id=&quot;axis&quot;/&gt;&lt;PropSet id=&quot;clip&quot;/&gt;&lt;PropSet id=&quot;table&quot;/&gt;&lt;UpdateTimeStamp&gt;Dec 19, 2024, 5:06:55 PM&lt;/UpdateTimeStamp&gt;&lt;/Root&gt;"/>
</p:tagLst>
</file>

<file path=ppt/theme/theme1.xml><?xml version="1.0" encoding="utf-8"?>
<a:theme xmlns:a="http://schemas.openxmlformats.org/drawingml/2006/main" name="comsol">
  <a:themeElements>
    <a:clrScheme name="COMSOL 1">
      <a:dk1>
        <a:srgbClr val="393A39"/>
      </a:dk1>
      <a:lt1>
        <a:srgbClr val="FFFFFF"/>
      </a:lt1>
      <a:dk2>
        <a:srgbClr val="24325B"/>
      </a:dk2>
      <a:lt2>
        <a:srgbClr val="D7E3EE"/>
      </a:lt2>
      <a:accent1>
        <a:srgbClr val="005596"/>
      </a:accent1>
      <a:accent2>
        <a:srgbClr val="368CCB"/>
      </a:accent2>
      <a:accent3>
        <a:srgbClr val="EEA341"/>
      </a:accent3>
      <a:accent4>
        <a:srgbClr val="E65E30"/>
      </a:accent4>
      <a:accent5>
        <a:srgbClr val="388090"/>
      </a:accent5>
      <a:accent6>
        <a:srgbClr val="A5D5CF"/>
      </a:accent6>
      <a:hlink>
        <a:srgbClr val="368CCB"/>
      </a:hlink>
      <a:folHlink>
        <a:srgbClr val="005596"/>
      </a:folHlink>
    </a:clrScheme>
    <a:fontScheme name="COMSOL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B43074F0-4B04-455D-A174-9AE4F28B5B0E}" vid="{3FF8A466-F0F8-46B5-8CD7-6E797DFE1A7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Lato</vt:lpstr>
      <vt:lpstr>Lato Light</vt:lpstr>
      <vt:lpstr>Wingdings</vt:lpstr>
      <vt:lpstr>comsol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2024-12-19T16:06:57Z</dcterms:created>
  <dc:creator>COMSOL</dc:creator>
  <cp:lastModifiedBy>COMSOL</cp:lastModifiedBy>
  <dcterms:modified xsi:type="dcterms:W3CDTF">2024-12-19T16:06:57Z</dcterms:modified>
  <cp:revision>1</cp:revision>
  <dc:title>EM Force Calculation of an Axial Magnetic Bearing</dc:title>
</cp:coreProperties>
</file>