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53" r:id="rId1"/>
  </p:sldMasterIdLst>
  <p:notesMasterIdLst>
    <p:notesMasterId r:id="rId6"/>
  </p:notesMasterIdLst>
  <p:handoutMasterIdLst>
    <p:handoutMasterId r:id="rId7"/>
  </p:handoutMasterIdLst>
  <p:sldIdLst>
    <p:sldId id="262" r:id="rId2"/>
    <p:sldId id="263" r:id="rId3"/>
    <p:sldId id="266" r:id="rId4"/>
    <p:sldId id="264" r:id="rId5"/>
  </p:sldIdLst>
  <p:sldSz cx="9144000" cy="5143500" type="screen16x9"/>
  <p:notesSz cx="6858000" cy="9144000"/>
  <p:embeddedFontLst>
    <p:embeddedFont>
      <p:font typeface="Lato" panose="020F0502020204030203" pitchFamily="34" charset="0"/>
      <p:regular r:id="rId8"/>
      <p:bold r:id="rId9"/>
      <p:italic r:id="rId10"/>
      <p:boldItalic r:id="rId11"/>
    </p:embeddedFont>
    <p:embeddedFont>
      <p:font typeface="Lato Black" panose="020F0502020204030203" pitchFamily="34" charset="0"/>
      <p:bold r:id="rId12"/>
      <p:italic r:id="rId13"/>
      <p:boldItalic r:id="rId14"/>
    </p:embeddedFont>
    <p:embeddedFont>
      <p:font typeface="Lato Light" panose="020F0502020204030203" pitchFamily="34" charset="0"/>
      <p:regular r:id="rId15"/>
      <p:italic r:id="rId16"/>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A46F2B7-6606-654F-89BC-FF8C03880BB5}">
          <p14:sldIdLst>
            <p14:sldId id="262"/>
            <p14:sldId id="263"/>
            <p14:sldId id="266"/>
            <p14:sldId id="264"/>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9986"/>
    <a:srgbClr val="C3D7E5"/>
    <a:srgbClr val="C3D2E6"/>
    <a:srgbClr val="C8D7E5"/>
    <a:srgbClr val="CDD7E5"/>
    <a:srgbClr val="C9D5D9"/>
    <a:srgbClr val="D2DDE2"/>
    <a:srgbClr val="D9E5F0"/>
    <a:srgbClr val="CAD4DA"/>
    <a:srgbClr val="CDD8D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257" autoAdjust="0"/>
    <p:restoredTop sz="80891" autoAdjust="0"/>
  </p:normalViewPr>
  <p:slideViewPr>
    <p:cSldViewPr>
      <p:cViewPr varScale="1">
        <p:scale>
          <a:sx n="129" d="100"/>
          <a:sy n="129" d="100"/>
        </p:scale>
        <p:origin x="732" y="126"/>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6" d="100"/>
          <a:sy n="86" d="100"/>
        </p:scale>
        <p:origin x="-235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1.fntdata"/><Relationship Id="rId13" Type="http://schemas.openxmlformats.org/officeDocument/2006/relationships/font" Target="fonts/font6.fntdata"/><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handoutMaster" Target="handoutMasters/handoutMaster1.xml"/><Relationship Id="rId12" Type="http://schemas.openxmlformats.org/officeDocument/2006/relationships/font" Target="fonts/font5.fntdata"/><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9.fntdata"/><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font" Target="fonts/font4.fntdata"/><Relationship Id="rId5" Type="http://schemas.openxmlformats.org/officeDocument/2006/relationships/slide" Target="slides/slide4.xml"/><Relationship Id="rId15" Type="http://schemas.openxmlformats.org/officeDocument/2006/relationships/font" Target="fonts/font8.fntdata"/><Relationship Id="rId10" Type="http://schemas.openxmlformats.org/officeDocument/2006/relationships/font" Target="fonts/font3.fntdata"/><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font" Target="fonts/font2.fntdata"/><Relationship Id="rId14" Type="http://schemas.openxmlformats.org/officeDocument/2006/relationships/font" Target="fonts/font7.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B7DFBB-723A-4C70-937C-7B7B9979FA7A}" type="datetimeFigureOut">
              <a:rPr lang="en-US" smtClean="0">
                <a:latin typeface="Lato" panose="020F0502020204030203" pitchFamily="34" charset="0"/>
              </a:rPr>
              <a:t>12/13/2024</a:t>
            </a:fld>
            <a:endParaRPr lang="en-US">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EAD82E-7F1E-418B-975C-83A08072A0C7}" type="slidenum">
              <a:rPr lang="en-US" smtClean="0">
                <a:latin typeface="Lato" panose="020F0502020204030203" pitchFamily="34" charset="0"/>
              </a:rPr>
              <a:t>‹#›</a:t>
            </a:fld>
            <a:endParaRPr lang="en-US">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Lato" panose="020F0502020204030203" pitchFamily="34" charset="0"/>
              </a:defRPr>
            </a:lvl1pPr>
          </a:lstStyle>
          <a:p>
            <a:fld id="{6C6E9356-AC72-409D-90D8-8C02829E7BF8}" type="datetimeFigureOut">
              <a:rPr lang="en-US" smtClean="0"/>
              <a:pPr/>
              <a:t>12/13/2024</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sv-SE" dirty="0"/>
              <a:t>You</a:t>
            </a:r>
            <a:r>
              <a:rPr lang="sv-SE" baseline="0" dirty="0"/>
              <a:t> can use the heading from the application documentation for the title.</a:t>
            </a:r>
            <a:endParaRPr lang="sv-SE" dirty="0"/>
          </a:p>
        </p:txBody>
      </p:sp>
      <p:sp>
        <p:nvSpPr>
          <p:cNvPr id="4" name="Slide Number Placeholder 3"/>
          <p:cNvSpPr>
            <a:spLocks noGrp="1"/>
          </p:cNvSpPr>
          <p:nvPr>
            <p:ph type="sldNum" sz="quarter" idx="10"/>
          </p:nvPr>
        </p:nvSpPr>
        <p:spPr/>
        <p:txBody>
          <a:bodyPr/>
          <a:lstStyle/>
          <a:p>
            <a:fld id="{2BF3B24A-2E59-4563-9805-F82E0DE2C1F4}" type="slidenum">
              <a:rPr lang="sv-SE" smtClean="0"/>
              <a:pPr/>
              <a:t>1</a:t>
            </a:fld>
            <a:endParaRPr lang="sv-SE"/>
          </a:p>
        </p:txBody>
      </p:sp>
    </p:spTree>
    <p:extLst>
      <p:ext uri="{BB962C8B-B14F-4D97-AF65-F5344CB8AC3E}">
        <p14:creationId xmlns:p14="http://schemas.microsoft.com/office/powerpoint/2010/main" val="31701268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3</a:t>
            </a:fld>
            <a:endParaRPr lang="en-US" dirty="0"/>
          </a:p>
        </p:txBody>
      </p:sp>
    </p:spTree>
    <p:extLst>
      <p:ext uri="{BB962C8B-B14F-4D97-AF65-F5344CB8AC3E}">
        <p14:creationId xmlns:p14="http://schemas.microsoft.com/office/powerpoint/2010/main" val="20082753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4.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rgbClr val="1B4D8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7332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544978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9215425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7422328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Uncroped GUI imag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userDrawn="1"/>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11658051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 GUI image, Title,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3028950"/>
            <a:ext cx="2417762" cy="1676400"/>
          </a:xfrm>
          <a:prstGeom prst="rect">
            <a:avLst/>
          </a:prstGeom>
        </p:spPr>
        <p:txBody>
          <a:bodyPr lIns="0">
            <a:normAutofit/>
          </a:bodyPr>
          <a:lstStyle>
            <a:lvl1pPr marL="0" indent="0">
              <a:lnSpc>
                <a:spcPct val="100000"/>
              </a:lnSpc>
              <a:buNone/>
              <a:defRPr sz="1400">
                <a:solidFill>
                  <a:schemeClr val="tx1"/>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preferably no more than 5 lines</a:t>
            </a:r>
          </a:p>
        </p:txBody>
      </p:sp>
    </p:spTree>
    <p:extLst>
      <p:ext uri="{BB962C8B-B14F-4D97-AF65-F5344CB8AC3E}">
        <p14:creationId xmlns:p14="http://schemas.microsoft.com/office/powerpoint/2010/main" val="22049669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GUI image, Title, 2 subtitles with body text">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88101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562351"/>
            <a:ext cx="1634721" cy="12954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88101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562351"/>
            <a:ext cx="1634721" cy="12954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0011324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ropped GUI image, Title,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7821094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ropped GUI image, Title, Subtitle with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3499"/>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3499"/>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p:txBody>
      </p:sp>
    </p:spTree>
    <p:extLst>
      <p:ext uri="{BB962C8B-B14F-4D97-AF65-F5344CB8AC3E}">
        <p14:creationId xmlns:p14="http://schemas.microsoft.com/office/powerpoint/2010/main" val="15324348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body text, 1 image, 2 subtitles with body text V1">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26451788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body text, 1 image, 2 subtitles with body text V2">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1463823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userDrawn="1"/>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235104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1 image, 2 subtitles with body tex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222885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22885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181100"/>
            <a:ext cx="4572000"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285750"/>
            <a:ext cx="2196352" cy="1295400"/>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73517850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 Image, Title, option for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222885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181100"/>
            <a:ext cx="3429001"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1047749"/>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9" name="Content Placeholder 3">
            <a:extLst>
              <a:ext uri="{FF2B5EF4-FFF2-40B4-BE49-F238E27FC236}">
                <a16:creationId xmlns:a16="http://schemas.microsoft.com/office/drawing/2014/main" id="{21EE6DDC-9DF0-0C4F-AFDB-C9D531F30959}"/>
              </a:ext>
            </a:extLst>
          </p:cNvPr>
          <p:cNvSpPr>
            <a:spLocks noGrp="1"/>
          </p:cNvSpPr>
          <p:nvPr>
            <p:ph sz="quarter" idx="17" hasCustomPrompt="1"/>
          </p:nvPr>
        </p:nvSpPr>
        <p:spPr>
          <a:xfrm>
            <a:off x="0" y="222885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7516004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 Image, Title, 4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323904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1 Image, Title, 4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 name="Rectangle 1">
            <a:extLst>
              <a:ext uri="{FF2B5EF4-FFF2-40B4-BE49-F238E27FC236}">
                <a16:creationId xmlns:a16="http://schemas.microsoft.com/office/drawing/2014/main" id="{F6AE7833-1F13-1049-9DAF-FBC22A380B2E}"/>
              </a:ext>
            </a:extLst>
          </p:cNvPr>
          <p:cNvSpPr/>
          <p:nvPr userDrawn="1"/>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89556697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 Image, Title, up to 6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userDrawn="1"/>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6610715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 image with 2 subtitle + body text, Titl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userDrawn="1"/>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72422209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 image with list, Titl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0064543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 image with subtitle + body text, Title V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userDrawn="1"/>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userDrawn="1"/>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6839389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 image with subtitle + body text, Title V2">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2709231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45428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rgbClr val="1B4D8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18962454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 images, Title, limited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userDrawn="1"/>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userDrawn="1"/>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userDrawn="1"/>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70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Title 1">
            <a:extLst>
              <a:ext uri="{FF2B5EF4-FFF2-40B4-BE49-F238E27FC236}">
                <a16:creationId xmlns:a16="http://schemas.microsoft.com/office/drawing/2014/main" id="{AF89DF55-FF69-934F-BC9B-AA09EC400408}"/>
              </a:ext>
            </a:extLst>
          </p:cNvPr>
          <p:cNvSpPr txBox="1">
            <a:spLocks/>
          </p:cNvSpPr>
          <p:nvPr userDrawn="1"/>
        </p:nvSpPr>
        <p:spPr>
          <a:xfrm>
            <a:off x="457200" y="1276350"/>
            <a:ext cx="2417762" cy="800100"/>
          </a:xfrm>
          <a:prstGeom prst="rect">
            <a:avLst/>
          </a:prstGeom>
        </p:spPr>
        <p:txBody>
          <a:bodyPr vert="horz" lIns="0" tIns="45720" rIns="91440" bIns="45720" rtlCol="0" anchor="b">
            <a:normAutofit/>
          </a:bodyPr>
          <a:lst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a:lstStyle>
          <a:p>
            <a:r>
              <a:rPr lang="en-US"/>
              <a:t>Content slide for product </a:t>
            </a:r>
            <a:endParaRPr lang="en-US" dirty="0"/>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Second level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278485029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2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3249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82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4941704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_2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24612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1124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335231670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7482214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4 images, Title, limited text">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userDrawn="1"/>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userDrawn="1"/>
        </p:nvSpPr>
        <p:spPr>
          <a:xfrm>
            <a:off x="2540115"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userDrawn="1"/>
        </p:nvSpPr>
        <p:spPr>
          <a:xfrm>
            <a:off x="2548581"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userDrawn="1"/>
        </p:nvSpPr>
        <p:spPr>
          <a:xfrm>
            <a:off x="4624723"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7" y="819150"/>
            <a:ext cx="1965960" cy="1965958"/>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58873" y="2886100"/>
            <a:ext cx="1947202" cy="19735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40853" y="819150"/>
            <a:ext cx="1965221" cy="196595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Title 1">
            <a:extLst>
              <a:ext uri="{FF2B5EF4-FFF2-40B4-BE49-F238E27FC236}">
                <a16:creationId xmlns:a16="http://schemas.microsoft.com/office/drawing/2014/main" id="{AF89DF55-FF69-934F-BC9B-AA09EC400408}"/>
              </a:ext>
            </a:extLst>
          </p:cNvPr>
          <p:cNvSpPr txBox="1">
            <a:spLocks/>
          </p:cNvSpPr>
          <p:nvPr userDrawn="1"/>
        </p:nvSpPr>
        <p:spPr>
          <a:xfrm>
            <a:off x="4852143" y="895350"/>
            <a:ext cx="2417762" cy="800100"/>
          </a:xfrm>
          <a:prstGeom prst="rect">
            <a:avLst/>
          </a:prstGeom>
        </p:spPr>
        <p:txBody>
          <a:bodyPr vert="horz" lIns="0" tIns="45720" rIns="91440" bIns="45720" rtlCol="0" anchor="b">
            <a:normAutofit/>
          </a:bodyPr>
          <a:lst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a:lstStyle>
          <a:p>
            <a:r>
              <a:rPr lang="en-US" dirty="0"/>
              <a:t>Content slide for product </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86100"/>
            <a:ext cx="1935062"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330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24723"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Tree>
    <p:extLst>
      <p:ext uri="{BB962C8B-B14F-4D97-AF65-F5344CB8AC3E}">
        <p14:creationId xmlns:p14="http://schemas.microsoft.com/office/powerpoint/2010/main" val="311837353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4 image each with captions with title +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6403667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Title, 4 image each with captions with title +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2802"/>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5633099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5 images with title +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6516348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2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9547624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6_8 images with captio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userDrawn="1"/>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549445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3554818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 image alon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59193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3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9333533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698136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8 images with short titles + short body text">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4605110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8 images with caption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7753041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0 images with caption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64254733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Product Suit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D7965CD-FA83-9448-A139-4AB1535A951A}"/>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34076" r="65000" b="5556"/>
          <a:stretch/>
        </p:blipFill>
        <p:spPr>
          <a:xfrm>
            <a:off x="0" y="2038350"/>
            <a:ext cx="3200400" cy="3105150"/>
          </a:xfrm>
          <a:prstGeom prst="rect">
            <a:avLst/>
          </a:prstGeom>
        </p:spPr>
      </p:pic>
      <p:pic>
        <p:nvPicPr>
          <p:cNvPr id="8" name="Picture 7">
            <a:extLst>
              <a:ext uri="{FF2B5EF4-FFF2-40B4-BE49-F238E27FC236}">
                <a16:creationId xmlns:a16="http://schemas.microsoft.com/office/drawing/2014/main" id="{823DC4EF-1577-BE40-ABF0-F0C3E6CEE326}"/>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36666"/>
          <a:stretch/>
        </p:blipFill>
        <p:spPr>
          <a:xfrm>
            <a:off x="3352800" y="0"/>
            <a:ext cx="5791200" cy="5143500"/>
          </a:xfrm>
          <a:prstGeom prst="rect">
            <a:avLst/>
          </a:prstGeom>
        </p:spPr>
      </p:pic>
      <p:sp>
        <p:nvSpPr>
          <p:cNvPr id="10" name="TextBox 9">
            <a:extLst>
              <a:ext uri="{FF2B5EF4-FFF2-40B4-BE49-F238E27FC236}">
                <a16:creationId xmlns:a16="http://schemas.microsoft.com/office/drawing/2014/main" id="{A4867473-05FC-554F-A68B-B8F0557EA367}"/>
              </a:ext>
            </a:extLst>
          </p:cNvPr>
          <p:cNvSpPr txBox="1"/>
          <p:nvPr userDrawn="1"/>
        </p:nvSpPr>
        <p:spPr>
          <a:xfrm>
            <a:off x="381000" y="819150"/>
            <a:ext cx="2514600" cy="1200329"/>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The COMSOL</a:t>
            </a:r>
            <a:r>
              <a:rPr lang="en-US" sz="2400" b="1" i="0" baseline="30000" dirty="0">
                <a:solidFill>
                  <a:schemeClr val="accent1"/>
                </a:solidFill>
                <a:latin typeface="Lato" panose="020F0502020204030203" pitchFamily="34" charset="77"/>
              </a:rPr>
              <a:t>®</a:t>
            </a:r>
            <a:r>
              <a:rPr lang="en-US" sz="2400" b="1" i="0" dirty="0">
                <a:solidFill>
                  <a:schemeClr val="accent1"/>
                </a:solidFill>
                <a:latin typeface="Lato" panose="020F0502020204030203" pitchFamily="34" charset="77"/>
              </a:rPr>
              <a:t> Software </a:t>
            </a:r>
            <a:br>
              <a:rPr lang="en-US" sz="2400" b="1" i="0" dirty="0">
                <a:solidFill>
                  <a:schemeClr val="accent1"/>
                </a:solidFill>
                <a:latin typeface="Lato" panose="020F0502020204030203" pitchFamily="34" charset="77"/>
              </a:rPr>
            </a:br>
            <a:r>
              <a:rPr lang="en-US" sz="2400" b="1" i="0" dirty="0">
                <a:solidFill>
                  <a:schemeClr val="accent1"/>
                </a:solidFill>
                <a:latin typeface="Lato" panose="020F0502020204030203" pitchFamily="34" charset="77"/>
              </a:rPr>
              <a:t>Product Suite</a:t>
            </a:r>
          </a:p>
        </p:txBody>
      </p:sp>
    </p:spTree>
    <p:extLst>
      <p:ext uri="{BB962C8B-B14F-4D97-AF65-F5344CB8AC3E}">
        <p14:creationId xmlns:p14="http://schemas.microsoft.com/office/powerpoint/2010/main" val="315759068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Model Manager -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tretch>
            <a:fillRect/>
          </a:stretch>
        </p:blipFill>
        <p:spPr>
          <a:xfrm>
            <a:off x="152400" y="0"/>
            <a:ext cx="5143500" cy="5143500"/>
          </a:xfrm>
          <a:prstGeom prst="rect">
            <a:avLst/>
          </a:prstGeom>
        </p:spPr>
      </p:pic>
    </p:spTree>
    <p:extLst>
      <p:ext uri="{BB962C8B-B14F-4D97-AF65-F5344CB8AC3E}">
        <p14:creationId xmlns:p14="http://schemas.microsoft.com/office/powerpoint/2010/main" val="10137396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Model Manager -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75234786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Model Manager - model engineer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848247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822594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Model Manager -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98506150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userDrawn="1"/>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userDrawn="1"/>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94450342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06971889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userDrawn="1"/>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966675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44D7FA-71D5-1247-8CC0-659E1B402155}"/>
              </a:ext>
            </a:extLst>
          </p:cNvPr>
          <p:cNvSpPr/>
          <p:nvPr userDrawn="1"/>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284038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9933249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7801646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hasCustomPrompt="1"/>
          </p:nvPr>
        </p:nvSpPr>
        <p:spPr>
          <a:xfrm>
            <a:off x="457200" y="590550"/>
            <a:ext cx="8305800" cy="742950"/>
          </a:xfrm>
          <a:prstGeom prst="rect">
            <a:avLst/>
          </a:prstGeom>
        </p:spPr>
        <p:txBody>
          <a:bodyPr lIns="0">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hasCustomPrompt="1"/>
          </p:nvPr>
        </p:nvSpPr>
        <p:spPr>
          <a:xfrm>
            <a:off x="5659622" y="47815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836104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9654761"/>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image" Target="../media/image3.png"/><Relationship Id="rId5" Type="http://schemas.openxmlformats.org/officeDocument/2006/relationships/slideLayout" Target="../slideLayouts/slideLayout5.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image" Target="../media/image1.emf"/><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image" Target="../media/image2.emf"/><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userDrawn="1"/>
        </p:nvPicPr>
        <p:blipFill rotWithShape="1">
          <a:blip r:embed="rId56"/>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userDrawn="1"/>
        </p:nvPicPr>
        <p:blipFill>
          <a:blip r:embed="rId57"/>
          <a:stretch>
            <a:fillRect/>
          </a:stretch>
        </p:blipFill>
        <p:spPr>
          <a:xfrm>
            <a:off x="115778" y="223913"/>
            <a:ext cx="752320" cy="69658"/>
          </a:xfrm>
          <a:prstGeom prst="rect">
            <a:avLst/>
          </a:prstGeom>
        </p:spPr>
      </p:pic>
    </p:spTree>
    <p:extLst>
      <p:ext uri="{BB962C8B-B14F-4D97-AF65-F5344CB8AC3E}">
        <p14:creationId xmlns:p14="http://schemas.microsoft.com/office/powerpoint/2010/main" val="617351463"/>
      </p:ext>
    </p:extLst>
  </p:cSld>
  <p:clrMap bg1="lt1" tx1="dk1" bg2="lt2" tx2="dk2" accent1="accent1" accent2="accent2" accent3="accent3" accent4="accent4" accent5="accent5" accent6="accent6" hlink="hlink" folHlink="folHlink"/>
  <p:sldLayoutIdLst>
    <p:sldLayoutId id="2147483656" r:id="rId1"/>
    <p:sldLayoutId id="2147483670" r:id="rId2"/>
    <p:sldLayoutId id="2147483667" r:id="rId3"/>
    <p:sldLayoutId id="2147483654" r:id="rId4"/>
    <p:sldLayoutId id="2147483655" r:id="rId5"/>
    <p:sldLayoutId id="2147483657" r:id="rId6"/>
    <p:sldLayoutId id="2147483658" r:id="rId7"/>
    <p:sldLayoutId id="2147483666" r:id="rId8"/>
    <p:sldLayoutId id="2147483660" r:id="rId9"/>
    <p:sldLayoutId id="2147483674" r:id="rId10"/>
    <p:sldLayoutId id="2147483664" r:id="rId11"/>
    <p:sldLayoutId id="2147483675" r:id="rId12"/>
    <p:sldLayoutId id="2147483682" r:id="rId13"/>
    <p:sldLayoutId id="2147483681" r:id="rId14"/>
    <p:sldLayoutId id="2147483683" r:id="rId15"/>
    <p:sldLayoutId id="2147483692" r:id="rId16"/>
    <p:sldLayoutId id="2147483689" r:id="rId17"/>
    <p:sldLayoutId id="2147483679" r:id="rId18"/>
    <p:sldLayoutId id="2147483680" r:id="rId19"/>
    <p:sldLayoutId id="2147483684" r:id="rId20"/>
    <p:sldLayoutId id="2147483694" r:id="rId21"/>
    <p:sldLayoutId id="2147483687" r:id="rId22"/>
    <p:sldLayoutId id="2147483722" r:id="rId23"/>
    <p:sldLayoutId id="2147483691" r:id="rId24"/>
    <p:sldLayoutId id="2147483710" r:id="rId25"/>
    <p:sldLayoutId id="2147483714" r:id="rId26"/>
    <p:sldLayoutId id="2147483686" r:id="rId27"/>
    <p:sldLayoutId id="2147483702" r:id="rId28"/>
    <p:sldLayoutId id="2147483698" r:id="rId29"/>
    <p:sldLayoutId id="2147483720" r:id="rId30"/>
    <p:sldLayoutId id="2147483699" r:id="rId31"/>
    <p:sldLayoutId id="2147483707" r:id="rId32"/>
    <p:sldLayoutId id="2147483697" r:id="rId33"/>
    <p:sldLayoutId id="2147483721" r:id="rId34"/>
    <p:sldLayoutId id="2147483685" r:id="rId35"/>
    <p:sldLayoutId id="2147483695" r:id="rId36"/>
    <p:sldLayoutId id="2147483701" r:id="rId37"/>
    <p:sldLayoutId id="2147483705" r:id="rId38"/>
    <p:sldLayoutId id="2147483713" r:id="rId39"/>
    <p:sldLayoutId id="2147483703" r:id="rId40"/>
    <p:sldLayoutId id="2147483706" r:id="rId41"/>
    <p:sldLayoutId id="2147483708" r:id="rId42"/>
    <p:sldLayoutId id="2147483693" r:id="rId43"/>
    <p:sldLayoutId id="2147483700" r:id="rId44"/>
    <p:sldLayoutId id="2147483711" r:id="rId45"/>
    <p:sldLayoutId id="2147483669" r:id="rId46"/>
    <p:sldLayoutId id="2147483716" r:id="rId47"/>
    <p:sldLayoutId id="2147483717" r:id="rId48"/>
    <p:sldLayoutId id="2147483718" r:id="rId49"/>
    <p:sldLayoutId id="2147483719" r:id="rId50"/>
    <p:sldLayoutId id="2147483715" r:id="rId51"/>
    <p:sldLayoutId id="2147483671" r:id="rId52"/>
    <p:sldLayoutId id="2147483672" r:id="rId53"/>
    <p:sldLayoutId id="2147483673" r:id="rId54"/>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58"/>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www.comsol.com/blogs/using-the-domain-decomposition-solver-for-thermoviscous-acoustics/" TargetMode="Externa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000" dirty="0"/>
              <a:t>Transfer Impedance of a Perforate:</a:t>
            </a:r>
            <a:br>
              <a:rPr lang="en-US" sz="3000" dirty="0"/>
            </a:br>
            <a:r>
              <a:rPr lang="en-US" sz="3000" dirty="0"/>
              <a:t>Solved using Domain Decomposition</a:t>
            </a:r>
          </a:p>
        </p:txBody>
      </p:sp>
      <p:sp>
        <p:nvSpPr>
          <p:cNvPr id="3" name="Subtitle 2"/>
          <p:cNvSpPr>
            <a:spLocks noGrp="1"/>
          </p:cNvSpPr>
          <p:nvPr>
            <p:ph type="body" idx="1"/>
          </p:nvPr>
        </p:nvSpPr>
        <p:spPr>
          <a:xfrm>
            <a:off x="457200" y="3441700"/>
            <a:ext cx="3682752" cy="349250"/>
          </a:xfrm>
        </p:spPr>
        <p:txBody>
          <a:bodyPr>
            <a:normAutofit fontScale="85000" lnSpcReduction="10000"/>
          </a:bodyPr>
          <a:lstStyle/>
          <a:p>
            <a:r>
              <a:rPr lang="sv-SE" dirty="0"/>
              <a:t>Extension of the Application Library Model</a:t>
            </a:r>
          </a:p>
        </p:txBody>
      </p:sp>
      <p:pic>
        <p:nvPicPr>
          <p:cNvPr id="5" name="Picture 4">
            <a:extLst>
              <a:ext uri="{FF2B5EF4-FFF2-40B4-BE49-F238E27FC236}">
                <a16:creationId xmlns:a16="http://schemas.microsoft.com/office/drawing/2014/main" id="{E46D9FC3-BA66-B94D-F8C6-37056BF56DDF}"/>
              </a:ext>
            </a:extLst>
          </p:cNvPr>
          <p:cNvPicPr>
            <a:picLocks noChangeAspect="1"/>
          </p:cNvPicPr>
          <p:nvPr/>
        </p:nvPicPr>
        <p:blipFill>
          <a:blip r:embed="rId3"/>
          <a:stretch>
            <a:fillRect/>
          </a:stretch>
        </p:blipFill>
        <p:spPr>
          <a:xfrm>
            <a:off x="5076056" y="-111098"/>
            <a:ext cx="4955727" cy="2787596"/>
          </a:xfrm>
          <a:prstGeom prst="rect">
            <a:avLst/>
          </a:prstGeom>
        </p:spPr>
      </p:pic>
    </p:spTree>
    <p:extLst>
      <p:ext uri="{BB962C8B-B14F-4D97-AF65-F5344CB8AC3E}">
        <p14:creationId xmlns:p14="http://schemas.microsoft.com/office/powerpoint/2010/main" val="8308761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a:t>Background and Motivation</a:t>
            </a:r>
          </a:p>
        </p:txBody>
      </p:sp>
      <p:sp>
        <p:nvSpPr>
          <p:cNvPr id="3" name="Content Placeholder 2"/>
          <p:cNvSpPr>
            <a:spLocks noGrp="1"/>
          </p:cNvSpPr>
          <p:nvPr>
            <p:ph idx="1"/>
          </p:nvPr>
        </p:nvSpPr>
        <p:spPr/>
        <p:txBody>
          <a:bodyPr>
            <a:normAutofit/>
          </a:bodyPr>
          <a:lstStyle/>
          <a:p>
            <a:r>
              <a:rPr lang="en-US" dirty="0"/>
              <a:t>The </a:t>
            </a:r>
            <a:r>
              <a:rPr lang="en-US" i="1" dirty="0"/>
              <a:t>Transfer Impedance of a Perforate </a:t>
            </a:r>
            <a:r>
              <a:rPr lang="en-US" dirty="0"/>
              <a:t>model exists in its original version in the Application Library of the Acoustics Module. The model can also be downloaded here (in the Application Gallery) along with the model documentation (.pdf file).</a:t>
            </a:r>
          </a:p>
          <a:p>
            <a:r>
              <a:rPr lang="en-US" dirty="0"/>
              <a:t>The version </a:t>
            </a:r>
            <a:r>
              <a:rPr lang="en-US" b="1" dirty="0"/>
              <a:t>transfer_impedance_perforate_withDD_63. mph</a:t>
            </a:r>
            <a:r>
              <a:rPr lang="en-US" dirty="0"/>
              <a:t> shows how the model can be solved using the Domain Decomposition solver. The built-in </a:t>
            </a:r>
            <a:r>
              <a:rPr lang="en-US" i="1" dirty="0"/>
              <a:t>Iterative Solver Suggestion </a:t>
            </a:r>
            <a:r>
              <a:rPr lang="en-US" dirty="0"/>
              <a:t>is enabled and used. The geometry is modified to model four full tapered perforations in order to increase the model size and challenge the solvers. This version of the model solves for 1.74</a:t>
            </a:r>
            <a:r>
              <a:rPr lang="en-US" dirty="0">
                <a:sym typeface="Symbol" panose="05050102010706020507" pitchFamily="18" charset="2"/>
              </a:rPr>
              <a:t></a:t>
            </a:r>
            <a:r>
              <a:rPr lang="en-US" dirty="0"/>
              <a:t>10</a:t>
            </a:r>
            <a:r>
              <a:rPr lang="en-US" baseline="30000" dirty="0"/>
              <a:t>6</a:t>
            </a:r>
            <a:r>
              <a:rPr lang="en-US" dirty="0"/>
              <a:t> DOFs.</a:t>
            </a:r>
          </a:p>
          <a:p>
            <a:r>
              <a:rPr lang="en-US" dirty="0"/>
              <a:t>References:</a:t>
            </a:r>
          </a:p>
          <a:p>
            <a:pPr lvl="1"/>
            <a:r>
              <a:rPr lang="en-US" dirty="0"/>
              <a:t>COMSOL blog post: </a:t>
            </a:r>
            <a:r>
              <a:rPr lang="en-US" dirty="0">
                <a:hlinkClick r:id="rId2"/>
              </a:rPr>
              <a:t>www.comsol.com/blogs/using-the-domain-decomposition-solver-for-thermoviscous-acoustics/</a:t>
            </a:r>
            <a:r>
              <a:rPr lang="en-US" dirty="0"/>
              <a:t> </a:t>
            </a:r>
          </a:p>
          <a:p>
            <a:pPr lvl="1"/>
            <a:r>
              <a:rPr lang="en-US" i="1" dirty="0"/>
              <a:t>COMSOL Multiphysics Reference Manual, </a:t>
            </a:r>
            <a:r>
              <a:rPr lang="en-US" dirty="0"/>
              <a:t>under the Studies and Solvers section</a:t>
            </a:r>
          </a:p>
          <a:p>
            <a:pPr lvl="1"/>
            <a:r>
              <a:rPr lang="en-US" i="1" dirty="0"/>
              <a:t>Acoustic Modules User’s Guide, </a:t>
            </a:r>
            <a:r>
              <a:rPr lang="en-US" dirty="0"/>
              <a:t>under the Modeling with Thermoviscous Acoustics section</a:t>
            </a:r>
          </a:p>
          <a:p>
            <a:pPr marL="0" indent="0">
              <a:buNone/>
            </a:pPr>
            <a:endParaRPr lang="en-US" dirty="0"/>
          </a:p>
        </p:txBody>
      </p:sp>
    </p:spTree>
    <p:extLst>
      <p:ext uri="{BB962C8B-B14F-4D97-AF65-F5344CB8AC3E}">
        <p14:creationId xmlns:p14="http://schemas.microsoft.com/office/powerpoint/2010/main" val="13453432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5B3B5429-5A15-EB20-4490-25E49CA2B1EB}"/>
              </a:ext>
            </a:extLst>
          </p:cNvPr>
          <p:cNvPicPr>
            <a:picLocks noGrp="1" noChangeAspect="1"/>
          </p:cNvPicPr>
          <p:nvPr>
            <p:ph sz="quarter" idx="17"/>
          </p:nvPr>
        </p:nvPicPr>
        <p:blipFill rotWithShape="1">
          <a:blip r:embed="rId3"/>
          <a:srcRect b="6309"/>
          <a:stretch/>
        </p:blipFill>
        <p:spPr>
          <a:xfrm>
            <a:off x="937580" y="742950"/>
            <a:ext cx="2751817" cy="4400550"/>
          </a:xfrm>
        </p:spPr>
      </p:pic>
      <p:sp>
        <p:nvSpPr>
          <p:cNvPr id="2" name="Title 1"/>
          <p:cNvSpPr>
            <a:spLocks noGrp="1"/>
          </p:cNvSpPr>
          <p:nvPr>
            <p:ph type="title"/>
          </p:nvPr>
        </p:nvSpPr>
        <p:spPr/>
        <p:txBody>
          <a:bodyPr/>
          <a:lstStyle/>
          <a:p>
            <a:r>
              <a:rPr lang="sv-SE" dirty="0"/>
              <a:t>Iterative Solver Suggestions</a:t>
            </a:r>
          </a:p>
        </p:txBody>
      </p:sp>
      <p:sp>
        <p:nvSpPr>
          <p:cNvPr id="3" name="Content Placeholder 2"/>
          <p:cNvSpPr>
            <a:spLocks noGrp="1"/>
          </p:cNvSpPr>
          <p:nvPr>
            <p:ph sz="half" idx="10"/>
          </p:nvPr>
        </p:nvSpPr>
        <p:spPr/>
        <p:txBody>
          <a:bodyPr>
            <a:normAutofit/>
          </a:bodyPr>
          <a:lstStyle/>
          <a:p>
            <a:r>
              <a:rPr lang="en-US" sz="1500" dirty="0"/>
              <a:t>When generating the Default Solver for most physics interfaces of the Acoustics Module one or more </a:t>
            </a:r>
            <a:r>
              <a:rPr lang="en-US" sz="1500" i="1" dirty="0"/>
              <a:t>Iterative Solver Suggestions</a:t>
            </a:r>
            <a:r>
              <a:rPr lang="en-US" sz="1500" dirty="0"/>
              <a:t> are generated automatically. These can be enabled when solving large computationally intensive models.</a:t>
            </a:r>
          </a:p>
          <a:p>
            <a:r>
              <a:rPr lang="en-US" sz="1500" dirty="0"/>
              <a:t>Expand the </a:t>
            </a:r>
            <a:r>
              <a:rPr lang="en-US" sz="1500" i="1" dirty="0"/>
              <a:t>Solver Configuration </a:t>
            </a:r>
            <a:r>
              <a:rPr lang="en-US" sz="1500" dirty="0"/>
              <a:t>nodes and enable one of the suggestions by clicking on it and pressing F4.</a:t>
            </a:r>
          </a:p>
        </p:txBody>
      </p:sp>
    </p:spTree>
    <p:extLst>
      <p:ext uri="{BB962C8B-B14F-4D97-AF65-F5344CB8AC3E}">
        <p14:creationId xmlns:p14="http://schemas.microsoft.com/office/powerpoint/2010/main" val="35352362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a:t>Results</a:t>
            </a:r>
          </a:p>
        </p:txBody>
      </p:sp>
      <p:sp>
        <p:nvSpPr>
          <p:cNvPr id="3" name="Content Placeholder 2"/>
          <p:cNvSpPr>
            <a:spLocks noGrp="1"/>
          </p:cNvSpPr>
          <p:nvPr>
            <p:ph idx="1"/>
          </p:nvPr>
        </p:nvSpPr>
        <p:spPr/>
        <p:txBody>
          <a:bodyPr>
            <a:normAutofit/>
          </a:bodyPr>
          <a:lstStyle/>
          <a:p>
            <a:pPr marL="0" indent="0">
              <a:buNone/>
            </a:pPr>
            <a:r>
              <a:rPr lang="en-US" sz="1500" dirty="0"/>
              <a:t>Results when running the model on a desktop workstation PC with 4 cores and 128 GB RAM. Only solving for a single frequency.</a:t>
            </a:r>
          </a:p>
        </p:txBody>
      </p:sp>
      <p:graphicFrame>
        <p:nvGraphicFramePr>
          <p:cNvPr id="5" name="Table 4"/>
          <p:cNvGraphicFramePr>
            <a:graphicFrameLocks noGrp="1"/>
          </p:cNvGraphicFramePr>
          <p:nvPr>
            <p:extLst>
              <p:ext uri="{D42A27DB-BD31-4B8C-83A1-F6EECF244321}">
                <p14:modId xmlns:p14="http://schemas.microsoft.com/office/powerpoint/2010/main" val="4106877149"/>
              </p:ext>
            </p:extLst>
          </p:nvPr>
        </p:nvGraphicFramePr>
        <p:xfrm>
          <a:off x="457200" y="1923678"/>
          <a:ext cx="8003231" cy="2270062"/>
        </p:xfrm>
        <a:graphic>
          <a:graphicData uri="http://schemas.openxmlformats.org/drawingml/2006/table">
            <a:tbl>
              <a:tblPr firstRow="1" bandRow="1">
                <a:tableStyleId>{5C22544A-7EE6-4342-B048-85BDC9FD1C3A}</a:tableStyleId>
              </a:tblPr>
              <a:tblGrid>
                <a:gridCol w="5915431">
                  <a:extLst>
                    <a:ext uri="{9D8B030D-6E8A-4147-A177-3AD203B41FA5}">
                      <a16:colId xmlns:a16="http://schemas.microsoft.com/office/drawing/2014/main" val="20000"/>
                    </a:ext>
                  </a:extLst>
                </a:gridCol>
                <a:gridCol w="1043900">
                  <a:extLst>
                    <a:ext uri="{9D8B030D-6E8A-4147-A177-3AD203B41FA5}">
                      <a16:colId xmlns:a16="http://schemas.microsoft.com/office/drawing/2014/main" val="20001"/>
                    </a:ext>
                  </a:extLst>
                </a:gridCol>
                <a:gridCol w="1043900">
                  <a:extLst>
                    <a:ext uri="{9D8B030D-6E8A-4147-A177-3AD203B41FA5}">
                      <a16:colId xmlns:a16="http://schemas.microsoft.com/office/drawing/2014/main" val="20002"/>
                    </a:ext>
                  </a:extLst>
                </a:gridCol>
              </a:tblGrid>
              <a:tr h="357188">
                <a:tc>
                  <a:txBody>
                    <a:bodyPr/>
                    <a:lstStyle/>
                    <a:p>
                      <a:r>
                        <a:rPr lang="en-US" sz="1200" dirty="0"/>
                        <a:t>Configuration</a:t>
                      </a:r>
                    </a:p>
                  </a:txBody>
                  <a:tcPr marL="68580" marR="68580" marT="34290" marB="34290"/>
                </a:tc>
                <a:tc>
                  <a:txBody>
                    <a:bodyPr/>
                    <a:lstStyle/>
                    <a:p>
                      <a:r>
                        <a:rPr lang="en-US" sz="1200" dirty="0"/>
                        <a:t>Memory</a:t>
                      </a:r>
                    </a:p>
                  </a:txBody>
                  <a:tcPr marL="68580" marR="68580" marT="34290" marB="34290"/>
                </a:tc>
                <a:tc>
                  <a:txBody>
                    <a:bodyPr/>
                    <a:lstStyle/>
                    <a:p>
                      <a:r>
                        <a:rPr lang="en-US" sz="1200" dirty="0"/>
                        <a:t>Time</a:t>
                      </a:r>
                    </a:p>
                  </a:txBody>
                  <a:tcPr marL="68580" marR="68580" marT="34290" marB="34290"/>
                </a:tc>
                <a:extLst>
                  <a:ext uri="{0D108BD9-81ED-4DB2-BD59-A6C34878D82A}">
                    <a16:rowId xmlns:a16="http://schemas.microsoft.com/office/drawing/2014/main" val="10000"/>
                  </a:ext>
                </a:extLst>
              </a:tr>
              <a:tr h="54243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i="1" dirty="0"/>
                        <a:t>Suggested Iterative Solver (GMRES with DD) (ta)</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baseline="0" dirty="0"/>
                        <a:t>Recompute and clear subdomain data</a:t>
                      </a:r>
                      <a:r>
                        <a:rPr lang="en-US" sz="1200" baseline="0" dirty="0"/>
                        <a:t> is set to </a:t>
                      </a:r>
                      <a:r>
                        <a:rPr lang="en-US" sz="1200" b="1" baseline="0" dirty="0"/>
                        <a:t>Off</a:t>
                      </a:r>
                      <a:r>
                        <a:rPr lang="en-US" sz="1200" baseline="0" dirty="0"/>
                        <a:t> (the default).</a:t>
                      </a:r>
                    </a:p>
                  </a:txBody>
                  <a:tcPr marL="68580" marR="68580" marT="34290" marB="3429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t>71.5</a:t>
                      </a:r>
                      <a:r>
                        <a:rPr lang="en-US" sz="1200" baseline="0" dirty="0"/>
                        <a:t> GB</a:t>
                      </a:r>
                      <a:endParaRPr lang="en-US" sz="1200" dirty="0"/>
                    </a:p>
                  </a:txBody>
                  <a:tcPr marL="68580" marR="68580" marT="34290" marB="34290"/>
                </a:tc>
                <a:tc>
                  <a:txBody>
                    <a:bodyPr/>
                    <a:lstStyle/>
                    <a:p>
                      <a:r>
                        <a:rPr lang="en-US" sz="1200" dirty="0"/>
                        <a:t>3min 45s</a:t>
                      </a:r>
                    </a:p>
                  </a:txBody>
                  <a:tcPr marL="68580" marR="68580" marT="34290" marB="34290"/>
                </a:tc>
                <a:extLst>
                  <a:ext uri="{0D108BD9-81ED-4DB2-BD59-A6C34878D82A}">
                    <a16:rowId xmlns:a16="http://schemas.microsoft.com/office/drawing/2014/main" val="10001"/>
                  </a:ext>
                </a:extLst>
              </a:tr>
              <a:tr h="4966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Modified: </a:t>
                      </a:r>
                      <a:r>
                        <a:rPr lang="en-US" sz="1200" i="1" dirty="0"/>
                        <a:t>Suggested Iterative Solver (GMRES with DD) (ta)</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baseline="0" dirty="0"/>
                        <a:t>Recompute and clear subdomain data</a:t>
                      </a:r>
                      <a:r>
                        <a:rPr lang="en-US" sz="1200" baseline="0" dirty="0"/>
                        <a:t> is set to </a:t>
                      </a:r>
                      <a:r>
                        <a:rPr lang="en-US" sz="1200" b="1" baseline="0" dirty="0"/>
                        <a:t>On</a:t>
                      </a:r>
                      <a:r>
                        <a:rPr lang="en-US" sz="1200" b="0" baseline="0" dirty="0"/>
                        <a:t>.*</a:t>
                      </a:r>
                    </a:p>
                  </a:txBody>
                  <a:tcPr marL="68580" marR="68580" marT="34290" marB="34290"/>
                </a:tc>
                <a:tc>
                  <a:txBody>
                    <a:bodyPr/>
                    <a:lstStyle/>
                    <a:p>
                      <a:r>
                        <a:rPr lang="en-US" sz="1200" dirty="0"/>
                        <a:t>23.0 GB</a:t>
                      </a:r>
                    </a:p>
                  </a:txBody>
                  <a:tcPr marL="68580" marR="68580" marT="34290" marB="34290"/>
                </a:tc>
                <a:tc>
                  <a:txBody>
                    <a:bodyPr/>
                    <a:lstStyle/>
                    <a:p>
                      <a:r>
                        <a:rPr lang="en-US" sz="1200" dirty="0"/>
                        <a:t>50min 25s</a:t>
                      </a:r>
                    </a:p>
                  </a:txBody>
                  <a:tcPr marL="68580" marR="68580" marT="34290" marB="34290"/>
                </a:tc>
                <a:extLst>
                  <a:ext uri="{0D108BD9-81ED-4DB2-BD59-A6C34878D82A}">
                    <a16:rowId xmlns:a16="http://schemas.microsoft.com/office/drawing/2014/main" val="10002"/>
                  </a:ext>
                </a:extLst>
              </a:tr>
              <a:tr h="439484">
                <a:tc>
                  <a:txBody>
                    <a:bodyPr/>
                    <a:lstStyle/>
                    <a:p>
                      <a:r>
                        <a:rPr lang="en-US" sz="1200" i="1" dirty="0"/>
                        <a:t>Suggested Iterative Solver (GMRES with Direct </a:t>
                      </a:r>
                      <a:r>
                        <a:rPr lang="en-US" sz="1200" i="1" dirty="0" err="1"/>
                        <a:t>Precon</a:t>
                      </a:r>
                      <a:r>
                        <a:rPr lang="en-US" sz="1200" i="1" dirty="0"/>
                        <a:t>.) (ta)</a:t>
                      </a:r>
                      <a:r>
                        <a:rPr lang="en-US" sz="1200" dirty="0"/>
                        <a:t>**</a:t>
                      </a:r>
                    </a:p>
                  </a:txBody>
                  <a:tcPr marL="68580" marR="68580" marT="34290" marB="34290"/>
                </a:tc>
                <a:tc>
                  <a:txBody>
                    <a:bodyPr/>
                    <a:lstStyle/>
                    <a:p>
                      <a:r>
                        <a:rPr lang="en-US" sz="1200" dirty="0"/>
                        <a:t>76.5 GB</a:t>
                      </a:r>
                    </a:p>
                  </a:txBody>
                  <a:tcPr marL="68580" marR="68580" marT="34290" marB="34290"/>
                </a:tc>
                <a:tc>
                  <a:txBody>
                    <a:bodyPr/>
                    <a:lstStyle/>
                    <a:p>
                      <a:r>
                        <a:rPr lang="en-US" sz="1200" dirty="0"/>
                        <a:t>5min 45s</a:t>
                      </a:r>
                    </a:p>
                  </a:txBody>
                  <a:tcPr marL="68580" marR="68580" marT="34290" marB="34290"/>
                </a:tc>
                <a:extLst>
                  <a:ext uri="{0D108BD9-81ED-4DB2-BD59-A6C34878D82A}">
                    <a16:rowId xmlns:a16="http://schemas.microsoft.com/office/drawing/2014/main" val="10003"/>
                  </a:ext>
                </a:extLst>
              </a:tr>
              <a:tr h="4343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t>Suggested Direct Solver (ta)</a:t>
                      </a:r>
                    </a:p>
                  </a:txBody>
                  <a:tcPr marL="68580" marR="68580" marT="34290" marB="34290"/>
                </a:tc>
                <a:tc>
                  <a:txBody>
                    <a:bodyPr/>
                    <a:lstStyle/>
                    <a:p>
                      <a:r>
                        <a:rPr lang="en-US" sz="1200" dirty="0"/>
                        <a:t>99.5 GB</a:t>
                      </a:r>
                    </a:p>
                  </a:txBody>
                  <a:tcPr marL="68580" marR="68580" marT="34290" marB="34290"/>
                </a:tc>
                <a:tc>
                  <a:txBody>
                    <a:bodyPr/>
                    <a:lstStyle/>
                    <a:p>
                      <a:r>
                        <a:rPr lang="en-US" sz="1200" dirty="0"/>
                        <a:t>11min 20s</a:t>
                      </a:r>
                    </a:p>
                  </a:txBody>
                  <a:tcPr marL="68580" marR="68580" marT="34290" marB="34290"/>
                </a:tc>
                <a:extLst>
                  <a:ext uri="{0D108BD9-81ED-4DB2-BD59-A6C34878D82A}">
                    <a16:rowId xmlns:a16="http://schemas.microsoft.com/office/drawing/2014/main" val="10004"/>
                  </a:ext>
                </a:extLst>
              </a:tr>
            </a:tbl>
          </a:graphicData>
        </a:graphic>
      </p:graphicFrame>
      <p:sp>
        <p:nvSpPr>
          <p:cNvPr id="6" name="TextBox 5"/>
          <p:cNvSpPr txBox="1"/>
          <p:nvPr/>
        </p:nvSpPr>
        <p:spPr>
          <a:xfrm>
            <a:off x="457201" y="4244484"/>
            <a:ext cx="5914999" cy="577081"/>
          </a:xfrm>
          <a:prstGeom prst="rect">
            <a:avLst/>
          </a:prstGeom>
          <a:noFill/>
        </p:spPr>
        <p:txBody>
          <a:bodyPr wrap="square" rtlCol="0">
            <a:spAutoFit/>
          </a:bodyPr>
          <a:lstStyle/>
          <a:p>
            <a:r>
              <a:rPr lang="en-US" sz="1050" dirty="0"/>
              <a:t>* Very memory efficient but slower than the default DD suggestion.</a:t>
            </a:r>
          </a:p>
          <a:p>
            <a:r>
              <a:rPr lang="en-US" sz="1050" dirty="0"/>
              <a:t>** This iterative solver suggestion is used in the original Application Library model. This method is scaling less well than the DD for even larger problems.</a:t>
            </a:r>
          </a:p>
        </p:txBody>
      </p:sp>
    </p:spTree>
    <p:extLst>
      <p:ext uri="{BB962C8B-B14F-4D97-AF65-F5344CB8AC3E}">
        <p14:creationId xmlns:p14="http://schemas.microsoft.com/office/powerpoint/2010/main" val="2881843049"/>
      </p:ext>
    </p:extLst>
  </p:cSld>
  <p:clrMapOvr>
    <a:masterClrMapping/>
  </p:clrMapOvr>
</p:sld>
</file>

<file path=ppt/theme/theme1.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20DE3E8C-6282-2842-9638-E43F0CDF4795}" vid="{9E82DB21-A0AD-7C4E-82AB-58EA92DF41A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Slide-Template-2022</Template>
  <TotalTime>46794</TotalTime>
  <Words>393</Words>
  <Application>Microsoft Office PowerPoint</Application>
  <PresentationFormat>On-screen Show (16:9)</PresentationFormat>
  <Paragraphs>36</Paragraphs>
  <Slides>4</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vt:i4>
      </vt:variant>
    </vt:vector>
  </HeadingPairs>
  <TitlesOfParts>
    <vt:vector size="11" baseType="lpstr">
      <vt:lpstr>Symbol</vt:lpstr>
      <vt:lpstr>Lato Light</vt:lpstr>
      <vt:lpstr>Lato</vt:lpstr>
      <vt:lpstr>Arial</vt:lpstr>
      <vt:lpstr>Lato Black</vt:lpstr>
      <vt:lpstr>Wingdings</vt:lpstr>
      <vt:lpstr>comsol-slide-template-NEW</vt:lpstr>
      <vt:lpstr>Transfer Impedance of a Perforate: Solved using Domain Decomposition</vt:lpstr>
      <vt:lpstr>Background and Motivation</vt:lpstr>
      <vt:lpstr>Iterative Solver Suggestions</vt:lpstr>
      <vt:lpstr>Results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Acoustic Streaming in a Microchannel Cross Section</dc:title>
  <dc:creator>Jonas Helboe Jørgensen</dc:creator>
  <cp:lastModifiedBy>Mads Herring Jensen</cp:lastModifiedBy>
  <cp:revision>90</cp:revision>
  <dcterms:created xsi:type="dcterms:W3CDTF">2022-02-21T13:11:41Z</dcterms:created>
  <dcterms:modified xsi:type="dcterms:W3CDTF">2024-12-13T10:54:22Z</dcterms:modified>
</cp:coreProperties>
</file>