
<file path=[Content_Types].xml><?xml version="1.0" encoding="utf-8"?>
<Types xmlns="http://schemas.openxmlformats.org/package/2006/content-types">
  <Default ContentType="image/x-emf" Extension="emf"/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  <Override PartName="/ppt/tags/tag1.xml" ContentType="application/vnd.openxmlformats-officedocument.presentationml.tags+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10"/>
    <p:sldId id="257" r:id="rId11"/>
    <p:sldId id="258" r:id="rId12"/>
    <p:sldId id="259" r:id="rId13"/>
    <p:sldId id="260" r:id="rId14"/>
    <p:sldId id="261" r:id="rId15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 showGuides="1">
      <p:cViewPr varScale="1">
        <p:scale>
          <a:sx n="154" d="100"/>
          <a:sy n="154" d="100"/>
        </p:scale>
        <p:origin x="168" y="3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1.xml" Type="http://schemas.openxmlformats.org/officeDocument/2006/relationships/slide"/><Relationship Id="rId11" Target="slides/slide2.xml" Type="http://schemas.openxmlformats.org/officeDocument/2006/relationships/slide"/><Relationship Id="rId12" Target="slides/slide3.xml" Type="http://schemas.openxmlformats.org/officeDocument/2006/relationships/slide"/><Relationship Id="rId13" Target="slides/slide4.xml" Type="http://schemas.openxmlformats.org/officeDocument/2006/relationships/slide"/><Relationship Id="rId14" Target="slides/slide5.xml" Type="http://schemas.openxmlformats.org/officeDocument/2006/relationships/slide"/><Relationship Id="rId15" Target="slides/slide6.xml" Type="http://schemas.openxmlformats.org/officeDocument/2006/relationships/slide"/><Relationship Id="rId3" Target="presProps.xml" Type="http://schemas.openxmlformats.org/officeDocument/2006/relationships/presProps"/><Relationship Id="rId4" Target="viewProps.xml" Type="http://schemas.openxmlformats.org/officeDocument/2006/relationships/viewProps"/><Relationship Id="rId5" Target="theme/theme1.xml" Type="http://schemas.openxmlformats.org/officeDocument/2006/relationships/theme"/><Relationship Id="rId6" Target="tableStyles.xml" Type="http://schemas.openxmlformats.org/officeDocument/2006/relationships/tableStyles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841375"/>
            <a:ext cx="83052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6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 algn="ctr">
              <a:buNone/>
              <a:defRPr sz="2000"/>
            </a:lvl2pPr>
            <a:lvl3pPr marL="914378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2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705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332000"/>
            <a:ext cx="4042800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962000"/>
            <a:ext cx="4042800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5pPr>
            <a:lvl6pPr marL="1433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9600" y="1332000"/>
            <a:ext cx="4042800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9600" y="1962000"/>
            <a:ext cx="4042800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5pPr>
            <a:lvl6pPr marL="1433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7640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32000"/>
            <a:ext cx="830520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buFontTx/>
              <a:buChar char="‒"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>
                <a:latin typeface="Lato" panose="020F0502020204030203" pitchFamily="34" charset="0"/>
              </a:defRPr>
            </a:lvl5pPr>
            <a:lvl6pPr marL="1433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3" y="4780800"/>
            <a:ext cx="3103200" cy="304800"/>
          </a:xfrm>
        </p:spPr>
        <p:txBody>
          <a:bodyPr>
            <a:normAutofit/>
          </a:bodyPr>
          <a:lstStyle>
            <a:lvl1pPr marL="0" indent="0">
              <a:buNone/>
              <a:defRPr sz="800" b="0" i="1">
                <a:solidFill>
                  <a:schemeClr val="accent5"/>
                </a:solidFill>
                <a:latin typeface="Lato" panose="020F0502020204030203" pitchFamily="34" charset="77"/>
              </a:defRPr>
            </a:lvl1pPr>
            <a:lvl2pPr marL="457189" indent="0">
              <a:buNone/>
              <a:defRPr/>
            </a:lvl2pPr>
            <a:lvl3pPr marL="914378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520195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buFontTx/>
              <a:buChar char="‒"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566" indent="0">
              <a:buNone/>
              <a:defRPr sz="2000">
                <a:latin typeface="Lato" panose="020F0502020204030203" pitchFamily="34" charset="0"/>
              </a:defRPr>
            </a:lvl4pPr>
            <a:lvl5pPr marL="1828754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add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7200" y="162000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5pPr>
            <a:lvl6pPr marL="1477913" marR="0" indent="-214313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629600"/>
            <a:ext cx="3103200" cy="306000"/>
          </a:xfrm>
        </p:spPr>
        <p:txBody>
          <a:bodyPr>
            <a:normAutofit/>
          </a:bodyPr>
          <a:lstStyle>
            <a:lvl1pPr marL="0" indent="0">
              <a:buNone/>
              <a:defRPr sz="800" b="0" i="1">
                <a:solidFill>
                  <a:schemeClr val="accent5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601439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32000"/>
            <a:ext cx="830520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buFontTx/>
              <a:buChar char="‒"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1613" indent="-170100">
              <a:lnSpc>
                <a:spcPct val="100000"/>
              </a:lnSpc>
              <a:buFont typeface="Arial" panose="020B0604020202020204" pitchFamily="34" charset="0"/>
              <a:buChar char="•"/>
              <a:defRPr sz="1200">
                <a:latin typeface="Lato" panose="020F0502020204030203" pitchFamily="34" charset="0"/>
              </a:defRPr>
            </a:lvl4pPr>
            <a:lvl5pPr marL="1253813" indent="-170100">
              <a:lnSpc>
                <a:spcPct val="100000"/>
              </a:lnSpc>
              <a:buFont typeface="Arial" panose="020B0604020202020204" pitchFamily="34" charset="0"/>
              <a:buChar char="•"/>
              <a:defRPr sz="1200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2894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200" y="842400"/>
            <a:ext cx="8305200" cy="178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dirty="0"/>
              <a:t>Click to edit Master header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703600"/>
            <a:ext cx="8305200" cy="124200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60466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332000"/>
            <a:ext cx="4111200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64813" indent="-214313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4pPr>
            <a:lvl5pPr marL="12528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6800" y="1332000"/>
            <a:ext cx="4035600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4pPr>
            <a:lvl5pPr marL="12528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244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2pPr marL="469800" indent="-175500">
              <a:buFontTx/>
              <a:buChar char="‒"/>
              <a:defRPr/>
            </a:lvl2pPr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7200" y="162000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4pPr>
            <a:lvl5pPr marL="1297013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6534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Small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6172200" y="0"/>
            <a:ext cx="2971800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5313362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400800" y="209550"/>
            <a:ext cx="2514600" cy="4724400"/>
          </a:xfrm>
          <a:noFill/>
        </p:spPr>
        <p:txBody>
          <a:bodyPr/>
          <a:lstStyle>
            <a:lvl2pPr marL="469800" indent="-175500">
              <a:buFontTx/>
              <a:buChar char="‒"/>
              <a:defRPr/>
            </a:lvl2pPr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7200" y="1620000"/>
            <a:ext cx="5313362" cy="31623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000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98">
                <a:latin typeface="Lato" panose="020F0502020204030203" pitchFamily="34" charset="0"/>
              </a:defRPr>
            </a:lvl5pPr>
            <a:lvl6pPr marL="1477913" marR="0" indent="-214313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393A39"/>
              </a:solidFill>
              <a:effectLst/>
              <a:uLnTx/>
              <a:uFillTx/>
              <a:latin typeface="Lato" panose="020F0502020204030203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57232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0477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Two Present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028950"/>
            <a:ext cx="8062912" cy="12319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7200" y="4267777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457200" y="4540827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559600" y="42696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559600" y="453960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3869858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000" y="1282701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602000" y="3436567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602000" y="3709617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4726800" y="3436567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4726800" y="3709617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396000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524400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9126122"/>
      </p:ext>
    </p:extLst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slideLayouts/slideLayout12.xml" Type="http://schemas.openxmlformats.org/officeDocument/2006/relationships/slideLayout"/><Relationship Id="rId13" Target="../theme/theme1.xml" Type="http://schemas.openxmlformats.org/officeDocument/2006/relationships/theme"/><Relationship Id="rId14" Target="../media/image1.emf" Type="http://schemas.openxmlformats.org/officeDocument/2006/relationships/image"/><Relationship Id="rId15" Target="../media/image2.emf" Type="http://schemas.openxmlformats.org/officeDocument/2006/relationships/image"/><Relationship Id="rId16" Target="../media/image3.pn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229600" cy="741600"/>
          </a:xfrm>
          <a:prstGeom prst="rect">
            <a:avLst/>
          </a:prstGeom>
        </p:spPr>
        <p:txBody>
          <a:bodyPr vert="horz" lIns="0" tIns="45720" rIns="91440" bIns="45720" rtlCol="0" anchor="ctr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332000"/>
            <a:ext cx="8107082" cy="3754800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97D267B-40D0-4DD7-AC1D-48683B254030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86834" y="167935"/>
            <a:ext cx="564240" cy="5224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DFCAB09-91CA-475B-B6CD-D124E334378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5"/>
          <a:srcRect l="24096"/>
          <a:stretch/>
        </p:blipFill>
        <p:spPr>
          <a:xfrm>
            <a:off x="0" y="115217"/>
            <a:ext cx="1066800" cy="28705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390FBC2-4514-4E11-A820-6885E5011C24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15778" y="223913"/>
            <a:ext cx="752320" cy="69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848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7" r:id="rId4"/>
    <p:sldLayoutId id="2147483671" r:id="rId5"/>
    <p:sldLayoutId id="2147483672" r:id="rId6"/>
    <p:sldLayoutId id="2147483664" r:id="rId7"/>
    <p:sldLayoutId id="2147483665" r:id="rId8"/>
    <p:sldLayoutId id="2147483666" r:id="rId9"/>
    <p:sldLayoutId id="2147483668" r:id="rId10"/>
    <p:sldLayoutId id="2147483669" r:id="rId11"/>
    <p:sldLayoutId id="2147483670" r:id="rId12"/>
  </p:sldLayoutIdLst>
  <p:txStyles>
    <p:titleStyle>
      <a:lvl1pPr algn="l" defTabSz="914378" rtl="0" eaLnBrk="1" latinLnBrk="0" hangingPunct="1">
        <a:lnSpc>
          <a:spcPct val="90000"/>
        </a:lnSpc>
        <a:spcBef>
          <a:spcPct val="0"/>
        </a:spcBef>
        <a:buNone/>
        <a:defRPr sz="2400" b="1" kern="1200" baseline="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176209" indent="-176209" algn="l" defTabSz="914378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514337" indent="-222245" algn="l" defTabSz="914378" rtl="0" eaLnBrk="1" latinLnBrk="0" hangingPunct="1">
        <a:lnSpc>
          <a:spcPct val="100000"/>
        </a:lnSpc>
        <a:spcBef>
          <a:spcPts val="500"/>
        </a:spcBef>
        <a:buFontTx/>
        <a:buBlip>
          <a:blip r:embed="rId16"/>
        </a:buBlip>
        <a:tabLst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746106" indent="-169859" algn="l" defTabSz="80643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tabLst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566" indent="0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754" indent="0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537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/Relationships>
</file>

<file path=ppt/slides/_rels/slide2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4.png" Type="http://schemas.openxmlformats.org/officeDocument/2006/relationships/image"/></Relationships>
</file>

<file path=ppt/slides/_rels/slide3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/Relationships>
</file>

<file path=ppt/slides/_rels/slide4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5.png" Type="http://schemas.openxmlformats.org/officeDocument/2006/relationships/image"/><Relationship Id="rId3" Type="http://schemas.openxmlformats.org/officeDocument/2006/relationships/tags" Target="../tags/tag1.xml"/></Relationships>

</file>

<file path=ppt/slides/_rels/slide5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/Relationships>
</file>

<file path=ppt/slides/_rels/slide6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/Relationships>
</file>

<file path=ppt/slides/slide1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r="http://schemas.openxmlformats.org/officeDocument/2006/relationships"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841375"/>
            <a:ext cx="83052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Antireflection Coating for Infrared Wavelength</a:t>
            </a:r>
          </a:p>
        </p:txBody>
      </p:sp>
      <p:sp xmlns:r="http://schemas.openxmlformats.org/officeDocument/2006/relationships"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6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 algn="ctr">
              <a:buNone/>
              <a:defRPr sz="2000"/>
            </a:lvl2pPr>
            <a:lvl3pPr marL="914378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2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pPr lvl="0" indent="0" marL="0">
              <a:spcAft>
                <a:spcPct val="15000"/>
              </a:spcAft>
            </a:pPr>
            <a:r>
              <a:rPr lang="en-US"/>
              <a:t>Optimization of Rectangular-Shaped Microstructure</a:t>
            </a:r>
          </a:p>
          <a:p>
            <a:pPr lvl="0" indent="0" marL="0">
              <a:spcAft>
                <a:spcPct val="15000"/>
              </a:spcAft>
            </a:pPr>
            <a:r>
              <a:rPr lang="en-US"/>
              <a:t>COMSOL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Geometry Assumptions</a:t>
            </a:r>
          </a:p>
        </p:txBody>
      </p:sp>
      <p:sp>
        <p:nvSpPr>
          <p:cNvPr name="AutoShape 2" id="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400" b="false" i="false" u="none">
                <a:solidFill>
                  <a:srgbClr val="393A39"/>
                </a:solidFill>
                <a:latin typeface="Lato"/>
              </a:rPr>
              <a:t>Pitch of the periodic structure is 780 nm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400" b="false" i="false" u="none">
                <a:solidFill>
                  <a:srgbClr val="393A39"/>
                </a:solidFill>
                <a:latin typeface="Lato"/>
              </a:rPr>
              <a:t>Thickness of the silicon pillar is 125 nm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lang="en-US" sz="1400" b="false" i="false" u="none">
                <a:solidFill>
                  <a:srgbClr val="393A39"/>
                </a:solidFill>
                <a:latin typeface="Lato"/>
              </a:rPr>
              <a:t>Height of the silicon pillar is 450 nm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505105" y="209550"/>
            <a:ext cx="4019991" cy="47244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r="http://schemas.openxmlformats.org/officeDocument/2006/relationships"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Modeling Assumptions</a:t>
            </a:r>
            <a:endParaRPr lang="en-US"/>
          </a:p>
        </p:txBody>
      </p:sp>
      <p:sp>
        <p:nvSpPr>
          <p:cNvPr name="AutoShape 4" id="4"/>
          <p:cNvSpPr/>
          <p:nvPr/>
        </p:nvSpPr>
        <p:spPr>
          <a:xfrm flipH="false" flipV="false" rot="0">
            <a:off x="457200" y="1332000"/>
            <a:ext cx="8305200" cy="3752850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Out of plane polarization is considered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The ± 1 out of plane diffraction orders were added to the second Port to account for higher order diffraction wave propagation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Transmission for Optimized and Original Geometry</a:t>
            </a:r>
            <a:endParaRPr lang="en-US"/>
          </a:p>
        </p:txBody>
      </p:sp>
      <p:pic>
        <p:nvPicPr>
          <p:cNvPr id="5" name="Picture 5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2107900" y="1332000"/>
            <a:ext cx="5003800" cy="375285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r="http://schemas.openxmlformats.org/officeDocument/2006/relationships"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Observations</a:t>
            </a:r>
            <a:endParaRPr lang="en-US"/>
          </a:p>
        </p:txBody>
      </p:sp>
      <p:sp>
        <p:nvSpPr>
          <p:cNvPr name="AutoShape 4" id="4"/>
          <p:cNvSpPr/>
          <p:nvPr/>
        </p:nvSpPr>
        <p:spPr>
          <a:xfrm flipH="false" flipV="false" rot="0">
            <a:off x="457200" y="1332000"/>
            <a:ext cx="8305200" cy="3752850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The rectangular silicon microstructure increases the transmittance from bulk Si with ~70% to more than 92% between 2.5 um and 4.5 um spectrum.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The transmittance reduces with the increase in angle of incidence.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The results matched well with the Hobbs et al. paper [1]. </a:t>
            </a: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r="http://schemas.openxmlformats.org/officeDocument/2006/relationships"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Reference</a:t>
            </a:r>
            <a:endParaRPr lang="en-US"/>
          </a:p>
        </p:txBody>
      </p:sp>
      <p:sp>
        <p:nvSpPr>
          <p:cNvPr name="AutoShape 4" id="4"/>
          <p:cNvSpPr/>
          <p:nvPr/>
        </p:nvSpPr>
        <p:spPr>
          <a:xfrm flipH="false" flipV="false" rot="0">
            <a:off x="457200" y="1332000"/>
            <a:ext cx="8305200" cy="3752850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0" marL="0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None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1. Douglas S. Hobbs, Bruce D. MacLeod, "Design, fabrication, and measured performance of anti-reflecting surface textures in infrared transmitting materials," Proc. SPIE 5786, Window and Dome Technologies and Materials IX, (18 May 2005); doi: 10.1117/12.604532.</a:t>
            </a: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3.0.303&quot;&gt;&lt;VersionInformation&gt;&lt;Version&gt;1&lt;/Version&gt;&lt;/VersionInformation&gt;&lt;Entity&gt;/result/feature/pg1&lt;/Entity&gt;&lt;Tag&gt;pg1&lt;/Tag&gt;&lt;Node&gt;Results &amp;gt; Transmittance&lt;/Node&gt;&lt;LinkType&gt;Image&lt;/LinkType&gt;&lt;ModelLink directoryType=&quot;none&quot;&gt;C:\sbs\sbp\distr\test\models\woptics\rectangular_si_infrared_ar_coating_optimization.mph&lt;/ModelLink&gt;&lt;LocalPath&gt;rectangular_si_infrared_ar_coating_optimization.mph&lt;/LocalPath&gt;&lt;SDim&gt;1&lt;/SDim&gt;&lt;Locked&gt;false&lt;/Locked&gt;&lt;PropSet id=&quot;image&quot;&gt;&lt;Property name=&quot;batch&quot; type=&quot;bool&quot; value=&quot;off&quot;/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overrideresolutionlimit&quot; type=&quot;bool&quot; value=&quot;off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ff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n&quot;/&gt;&lt;Property name=&quot;allowgltf&quot; type=&quot;bool&quot; value=&quot;off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1&quot;/&gt;&lt;Property name=&quot;options1d&quot; type=&quot;group&quot; value=&quot;on&quot;/&gt;&lt;Property name=&quot;title1d&quot; type=&quot;bool&quot; value=&quot;on&quot;/&gt;&lt;Property name=&quot;legend1d&quot; type=&quot;bool&quot; value=&quot;on&quot;/&gt;&lt;Property name=&quot;axes1d&quot; type=&quot;bool&quot; value=&quot;on&quot;/&gt;&lt;Property name=&quot;showgrid&quot; type=&quot;bool&quot; value=&quot;on&quot;/&gt;&lt;Property name=&quot;logo1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transparent&quot;/&gt;&lt;Property name=&quot;resetbeenset&quot; type=&quot;bool&quot; value=&quot;off&quot;/&gt;&lt;Property name=&quot;lockview&quot; type=&quot;string&quot; value=&quot;on&quot;/&gt;&lt;Property name=&quot;linkedinfo&quot; type=&quot;string&quot; value=&quot;&quot;/&gt;&lt;/PropSet&gt;&lt;PropSet id=&quot;view&quot;&gt;&lt;Property name=&quot;axislimits&quot; type=&quot;group&quot; value=&quot;on&quot;/&gt;&lt;Property name=&quot;xmin&quot; type=&quot;real&quot; value=&quot;2.4680603304868582&quot;/&gt;&lt;Property name=&quot;xmax&quot; type=&quot;real&quot; value=&quot;4.531939669513142&quot;/&gt;&lt;Property name=&quot;ymin&quot; type=&quot;real&quot; value=&quot;0&quot;/&gt;&lt;Property name=&quot;ymax&quot; type=&quot;real&quot; value=&quot;100.18967931873607&quot;/&gt;&lt;Property name=&quot;showsecaxislimit&quot; type=&quot;group&quot; value=&quot;off&quot;/&gt;&lt;Property name=&quot;yminsec&quot; type=&quot;real&quot; value=&quot;-1&quot;/&gt;&lt;Property name=&quot;ymaxsec&quot; type=&quot;real&quot; value=&quot;1&quot;/&gt;&lt;Property name=&quot;preserveaspect&quot; type=&quot;bool&quot; value=&quot;off&quot;/&gt;&lt;Property name=&quot;xlog&quot; type=&quot;bool&quot; value=&quot;off&quot;/&gt;&lt;Property name=&quot;ylog&quot; type=&quot;bool&quot; value=&quot;off&quot;/&gt;&lt;Property name=&quot;showsecylog&quot; type=&quot;group&quot; value=&quot;off&quot;/&gt;&lt;Property name=&quot;ylogsec&quot; type=&quot;bool&quot; value=&quot;off&quot;/&gt;&lt;Property name=&quot;showgrid&quot; type=&quot;group&quot; value=&quot;on&quot;/&gt;&lt;Property name=&quot;showmanualgrid&quot; type=&quot;group&quot; value=&quot;on&quot;/&gt;&lt;Property name=&quot;manualgrid&quot; type=&quot;group&quot; value=&quot;off&quot;/&gt;&lt;Property name=&quot;showxspacing&quot; type=&quot;group&quot; value=&quot;on&quot;/&gt;&lt;Property name=&quot;xspacing&quot; type=&quot;real&quot; value=&quot;1&quot;/&gt;&lt;Property name=&quot;showyspacing&quot; type=&quot;group&quot; value=&quot;on&quot;/&gt;&lt;Property name=&quot;yspacing&quot; type=&quot;real&quot; value=&quot;1&quot;/&gt;&lt;Property name=&quot;showsecyspacing&quot; type=&quot;group&quot; value=&quot;off&quot;/&gt;&lt;Property name=&quot;ysec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showsecyextra&quot; type=&quot;group&quot; value=&quot;off&quot;/&gt;&lt;Property name=&quot;ysecextra&quot; type=&quot;realarray&quot; value=&quot;&quot;/&gt;&lt;Property name=&quot;ysecextra_vector_method&quot; type=&quot;string&quot; value=&quot;step&quot;/&gt;&lt;Property name=&quot;ysecextra_vector_start&quot; type=&quot;string&quot; value=&quot;&quot;/&gt;&lt;Property name=&quot;ysecextra_vector_stop&quot; type=&quot;string&quot; value=&quot;&quot;/&gt;&lt;Property name=&quot;ysecextra_vector_step&quot; type=&quot;string&quot; value=&quot;&quot;/&gt;&lt;Property name=&quot;ysecextra_vector_numvalues&quot; type=&quot;string&quot; value=&quot;&quot;/&gt;&lt;Property name=&quot;ysecextra_vector_function&quot; type=&quot;string&quot; value=&quot;none&quot;/&gt;&lt;Property name=&quot;ysecextra_vector_interval&quot; type=&quot;string&quot; value=&quot;octave&quot;/&gt;&lt;Property name=&quot;ysecextra_vector_freqperdec&quot; type=&quot;string&quot; value=&quot;&quot;/&gt;&lt;/PropSet&gt;&lt;PropSet id=&quot;camera&quot;/&gt;&lt;PropSet id=&quot;axis&quot;/&gt;&lt;PropSet id=&quot;clip&quot;/&gt;&lt;PropSet id=&quot;table&quot;/&gt;&lt;UpdateTimeStamp&gt;Dec 5, 2024, 1:42:21 PM&lt;/UpdateTimeStamp&gt;&lt;/Root&gt;"/>
</p:tagLst>
</file>

<file path=ppt/theme/theme1.xml><?xml version="1.0" encoding="utf-8"?>
<a:theme xmlns:a="http://schemas.openxmlformats.org/drawingml/2006/main" name="comsol">
  <a:themeElements>
    <a:clrScheme name="COMSOL 1">
      <a:dk1>
        <a:srgbClr val="393A39"/>
      </a:dk1>
      <a:lt1>
        <a:srgbClr val="FFFFFF"/>
      </a:lt1>
      <a:dk2>
        <a:srgbClr val="24325B"/>
      </a:dk2>
      <a:lt2>
        <a:srgbClr val="D7E3EE"/>
      </a:lt2>
      <a:accent1>
        <a:srgbClr val="005596"/>
      </a:accent1>
      <a:accent2>
        <a:srgbClr val="368CCB"/>
      </a:accent2>
      <a:accent3>
        <a:srgbClr val="EEA341"/>
      </a:accent3>
      <a:accent4>
        <a:srgbClr val="E65E30"/>
      </a:accent4>
      <a:accent5>
        <a:srgbClr val="388090"/>
      </a:accent5>
      <a:accent6>
        <a:srgbClr val="A5D5CF"/>
      </a:accent6>
      <a:hlink>
        <a:srgbClr val="368CCB"/>
      </a:hlink>
      <a:folHlink>
        <a:srgbClr val="005596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B43074F0-4B04-455D-A174-9AE4F28B5B0E}" vid="{3FF8A466-F0F8-46B5-8CD7-6E797DFE1A7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On-screen Show (16:9)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Lato</vt:lpstr>
      <vt:lpstr>Lato Light</vt:lpstr>
      <vt:lpstr>Wingdings</vt:lpstr>
      <vt:lpstr>comsol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2024-12-05T12:42:23Z</dcterms:created>
  <dc:creator>COMSOL</dc:creator>
  <cp:lastModifiedBy>COMSOL</cp:lastModifiedBy>
  <dcterms:modified xsi:type="dcterms:W3CDTF">2024-12-05T12:42:23Z</dcterms:modified>
  <cp:revision>1</cp:revision>
  <dc:title>Antireflection Coating for Infrared Wavelength</dc:title>
</cp:coreProperties>
</file>