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915" r:id="rId1"/>
    <p:sldMasterId id="2147483985" r:id="rId2"/>
  </p:sldMasterIdLst>
  <p:notesMasterIdLst>
    <p:notesMasterId r:id="rId14"/>
  </p:notesMasterIdLst>
  <p:handoutMasterIdLst>
    <p:handoutMasterId r:id="rId15"/>
  </p:handoutMasterIdLst>
  <p:sldIdLst>
    <p:sldId id="256" r:id="rId3"/>
    <p:sldId id="257" r:id="rId4"/>
    <p:sldId id="265" r:id="rId5"/>
    <p:sldId id="266" r:id="rId6"/>
    <p:sldId id="267" r:id="rId7"/>
    <p:sldId id="268" r:id="rId8"/>
    <p:sldId id="269" r:id="rId9"/>
    <p:sldId id="263" r:id="rId10"/>
    <p:sldId id="264" r:id="rId11"/>
    <p:sldId id="270" r:id="rId12"/>
    <p:sldId id="271" r:id="rId13"/>
  </p:sldIdLst>
  <p:sldSz cx="12192000" cy="6858000"/>
  <p:notesSz cx="6858000" cy="9144000"/>
  <p:embeddedFontLst>
    <p:embeddedFont>
      <p:font typeface="Lato" panose="020B0604020202020204" charset="0"/>
      <p:regular r:id="rId16"/>
      <p:bold r:id="rId17"/>
      <p:italic r:id="rId18"/>
      <p:boldItalic r:id="rId19"/>
    </p:embeddedFont>
    <p:embeddedFont>
      <p:font typeface="Lato Black" panose="020B0604020202020204" charset="0"/>
      <p:bold r:id="rId20"/>
      <p:italic r:id="rId21"/>
      <p:boldItalic r:id="rId22"/>
    </p:embeddedFont>
    <p:embeddedFont>
      <p:font typeface="Lato Light" panose="020F0302020204030203" charset="0"/>
      <p:regular r:id="rId23"/>
      <p:italic r:id="rId24"/>
    </p:embeddedFont>
  </p:embeddedFont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937F"/>
    <a:srgbClr val="FF4F4F"/>
    <a:srgbClr val="84C2EA"/>
    <a:srgbClr val="E7EDF5"/>
    <a:srgbClr val="DFE8EE"/>
    <a:srgbClr val="C0D6E8"/>
    <a:srgbClr val="1B4D81"/>
    <a:srgbClr val="D3E2E9"/>
    <a:srgbClr val="FFFFFF"/>
    <a:srgbClr val="EF3D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64" autoAdjust="0"/>
    <p:restoredTop sz="91897" autoAdjust="0"/>
  </p:normalViewPr>
  <p:slideViewPr>
    <p:cSldViewPr>
      <p:cViewPr varScale="1">
        <p:scale>
          <a:sx n="149" d="100"/>
          <a:sy n="149" d="100"/>
        </p:scale>
        <p:origin x="948" y="88"/>
      </p:cViewPr>
      <p:guideLst>
        <p:guide orient="horz" pos="2160"/>
        <p:guide pos="3840"/>
      </p:guideLst>
    </p:cSldViewPr>
  </p:slideViewPr>
  <p:outlineViewPr>
    <p:cViewPr>
      <p:scale>
        <a:sx n="33" d="100"/>
        <a:sy n="33" d="100"/>
      </p:scale>
      <p:origin x="0" y="-558"/>
    </p:cViewPr>
  </p:outlineViewPr>
  <p:notesTextViewPr>
    <p:cViewPr>
      <p:scale>
        <a:sx n="100" d="100"/>
        <a:sy n="100" d="100"/>
      </p:scale>
      <p:origin x="0" y="0"/>
    </p:cViewPr>
  </p:notesTextViewPr>
  <p:sorterViewPr>
    <p:cViewPr>
      <p:scale>
        <a:sx n="150" d="100"/>
        <a:sy n="150" d="100"/>
      </p:scale>
      <p:origin x="0" y="-1332"/>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5" Type="http://schemas.openxmlformats.org/officeDocument/2006/relationships/slide" Target="slides/slide3.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11/28/2024</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11/28/2024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Lato" panose="020F0502020204030203" pitchFamily="34" charset="0"/>
        <a:ea typeface="+mn-ea"/>
        <a:cs typeface="+mn-cs"/>
      </a:defRPr>
    </a:lvl1pPr>
    <a:lvl2pPr marL="609585" algn="l" defTabSz="1219170" rtl="0" eaLnBrk="1" latinLnBrk="0" hangingPunct="1">
      <a:defRPr sz="1600" kern="1200">
        <a:solidFill>
          <a:schemeClr val="tx1"/>
        </a:solidFill>
        <a:latin typeface="Lato" panose="020F0502020204030203" pitchFamily="34" charset="0"/>
        <a:ea typeface="+mn-ea"/>
        <a:cs typeface="+mn-cs"/>
      </a:defRPr>
    </a:lvl2pPr>
    <a:lvl3pPr marL="1219170" algn="l" defTabSz="1219170" rtl="0" eaLnBrk="1" latinLnBrk="0" hangingPunct="1">
      <a:defRPr sz="1600" kern="1200">
        <a:solidFill>
          <a:schemeClr val="tx1"/>
        </a:solidFill>
        <a:latin typeface="Lato" panose="020F0502020204030203" pitchFamily="34" charset="0"/>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193491D8-5840-4133-B218-AD38D839AFD4}" type="slidenum">
              <a:rPr lang="sv-SE" smtClean="0"/>
              <a:t>8</a:t>
            </a:fld>
            <a:endParaRPr lang="sv-SE"/>
          </a:p>
        </p:txBody>
      </p:sp>
    </p:spTree>
    <p:extLst>
      <p:ext uri="{BB962C8B-B14F-4D97-AF65-F5344CB8AC3E}">
        <p14:creationId xmlns:p14="http://schemas.microsoft.com/office/powerpoint/2010/main" val="33149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193491D8-5840-4133-B218-AD38D839AFD4}" type="slidenum">
              <a:rPr lang="sv-SE" smtClean="0"/>
              <a:t>9</a:t>
            </a:fld>
            <a:endParaRPr lang="sv-SE"/>
          </a:p>
        </p:txBody>
      </p:sp>
    </p:spTree>
    <p:extLst>
      <p:ext uri="{BB962C8B-B14F-4D97-AF65-F5344CB8AC3E}">
        <p14:creationId xmlns:p14="http://schemas.microsoft.com/office/powerpoint/2010/main" val="3244276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64472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4368157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759802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4298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276205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07150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842074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1684579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279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8012241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8987860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21523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2491348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0021858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817167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26237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8013718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02523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57342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237029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5877765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81169837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831585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9692741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59506487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14171424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03045087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80298391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83143702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2670379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9233407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7561661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652906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4802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1799514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28708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233919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013147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869791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478793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59085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41380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293562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3880121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251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59327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191622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520027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398812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62511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660532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0156728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94620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1168932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 name="Rectangle 3">
            <a:extLst>
              <a:ext uri="{FF2B5EF4-FFF2-40B4-BE49-F238E27FC236}">
                <a16:creationId xmlns:a16="http://schemas.microsoft.com/office/drawing/2014/main" id="{4C8E7370-CEF9-3B18-CAF4-A122C4B80B4B}"/>
              </a:ext>
            </a:extLst>
          </p:cNvPr>
          <p:cNvSpPr/>
          <p:nvPr userDrawn="1"/>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10A876D6-6866-ABE2-AD43-24FD7508D5E7}"/>
              </a:ext>
            </a:extLst>
          </p:cNvPr>
          <p:cNvSpPr/>
          <p:nvPr userDrawn="1"/>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33195125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40731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234772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95014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887809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860963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2899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3541995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89647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312283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988311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69988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74253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88502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00465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46173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73132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2942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5213546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7413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39042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2107430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41919237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0794210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0139075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0960783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048885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86866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5648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361461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009087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14262704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 image with 2 subtitle + body tex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4571609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1 image alon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818559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8945886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6228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126403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754643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459921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383908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7514272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662897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06243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1155410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336436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787617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019127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084254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910185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5178551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60659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0546424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63735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020222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799663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5997056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06718467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0383288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0228672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860899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74205953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17099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862249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205544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1635750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63366452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9358376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93125867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28124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966200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140995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951601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A88CDB0A-9576-4AF7-A4E3-F3A5A728A0BA}"/>
              </a:ext>
            </a:extLst>
          </p:cNvPr>
          <p:cNvSpPr/>
          <p:nvPr userDrawn="1"/>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D35E620C-158D-4B50-8D15-07DD42C94BEE}"/>
              </a:ext>
            </a:extLst>
          </p:cNvPr>
          <p:cNvSpPr/>
          <p:nvPr userDrawn="1"/>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872758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2.xml"/><Relationship Id="rId21" Type="http://schemas.openxmlformats.org/officeDocument/2006/relationships/slideLayout" Target="../slideLayouts/slideLayout87.xml"/><Relationship Id="rId34" Type="http://schemas.openxmlformats.org/officeDocument/2006/relationships/slideLayout" Target="../slideLayouts/slideLayout100.xml"/><Relationship Id="rId42" Type="http://schemas.openxmlformats.org/officeDocument/2006/relationships/slideLayout" Target="../slideLayouts/slideLayout108.xml"/><Relationship Id="rId47" Type="http://schemas.openxmlformats.org/officeDocument/2006/relationships/slideLayout" Target="../slideLayouts/slideLayout113.xml"/><Relationship Id="rId50" Type="http://schemas.openxmlformats.org/officeDocument/2006/relationships/slideLayout" Target="../slideLayouts/slideLayout116.xml"/><Relationship Id="rId55" Type="http://schemas.openxmlformats.org/officeDocument/2006/relationships/slideLayout" Target="../slideLayouts/slideLayout121.xml"/><Relationship Id="rId63" Type="http://schemas.openxmlformats.org/officeDocument/2006/relationships/image" Target="../media/image1.emf"/><Relationship Id="rId7" Type="http://schemas.openxmlformats.org/officeDocument/2006/relationships/slideLayout" Target="../slideLayouts/slideLayout7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9" Type="http://schemas.openxmlformats.org/officeDocument/2006/relationships/slideLayout" Target="../slideLayouts/slideLayout95.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32" Type="http://schemas.openxmlformats.org/officeDocument/2006/relationships/slideLayout" Target="../slideLayouts/slideLayout98.xml"/><Relationship Id="rId37" Type="http://schemas.openxmlformats.org/officeDocument/2006/relationships/slideLayout" Target="../slideLayouts/slideLayout103.xml"/><Relationship Id="rId40" Type="http://schemas.openxmlformats.org/officeDocument/2006/relationships/slideLayout" Target="../slideLayouts/slideLayout106.xml"/><Relationship Id="rId45" Type="http://schemas.openxmlformats.org/officeDocument/2006/relationships/slideLayout" Target="../slideLayouts/slideLayout111.xml"/><Relationship Id="rId53" Type="http://schemas.openxmlformats.org/officeDocument/2006/relationships/slideLayout" Target="../slideLayouts/slideLayout119.xml"/><Relationship Id="rId58" Type="http://schemas.openxmlformats.org/officeDocument/2006/relationships/slideLayout" Target="../slideLayouts/slideLayout124.xml"/><Relationship Id="rId5" Type="http://schemas.openxmlformats.org/officeDocument/2006/relationships/slideLayout" Target="../slideLayouts/slideLayout71.xml"/><Relationship Id="rId61" Type="http://schemas.openxmlformats.org/officeDocument/2006/relationships/slideLayout" Target="../slideLayouts/slideLayout127.xml"/><Relationship Id="rId19" Type="http://schemas.openxmlformats.org/officeDocument/2006/relationships/slideLayout" Target="../slideLayouts/slideLayout8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slideLayout" Target="../slideLayouts/slideLayout96.xml"/><Relationship Id="rId35" Type="http://schemas.openxmlformats.org/officeDocument/2006/relationships/slideLayout" Target="../slideLayouts/slideLayout101.xml"/><Relationship Id="rId43" Type="http://schemas.openxmlformats.org/officeDocument/2006/relationships/slideLayout" Target="../slideLayouts/slideLayout109.xml"/><Relationship Id="rId48" Type="http://schemas.openxmlformats.org/officeDocument/2006/relationships/slideLayout" Target="../slideLayouts/slideLayout114.xml"/><Relationship Id="rId56" Type="http://schemas.openxmlformats.org/officeDocument/2006/relationships/slideLayout" Target="../slideLayouts/slideLayout122.xml"/><Relationship Id="rId64" Type="http://schemas.openxmlformats.org/officeDocument/2006/relationships/image" Target="../media/image2.emf"/><Relationship Id="rId8" Type="http://schemas.openxmlformats.org/officeDocument/2006/relationships/slideLayout" Target="../slideLayouts/slideLayout74.xml"/><Relationship Id="rId51" Type="http://schemas.openxmlformats.org/officeDocument/2006/relationships/slideLayout" Target="../slideLayouts/slideLayout117.xml"/><Relationship Id="rId3" Type="http://schemas.openxmlformats.org/officeDocument/2006/relationships/slideLayout" Target="../slideLayouts/slideLayout69.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33" Type="http://schemas.openxmlformats.org/officeDocument/2006/relationships/slideLayout" Target="../slideLayouts/slideLayout99.xml"/><Relationship Id="rId38" Type="http://schemas.openxmlformats.org/officeDocument/2006/relationships/slideLayout" Target="../slideLayouts/slideLayout104.xml"/><Relationship Id="rId46" Type="http://schemas.openxmlformats.org/officeDocument/2006/relationships/slideLayout" Target="../slideLayouts/slideLayout112.xml"/><Relationship Id="rId59" Type="http://schemas.openxmlformats.org/officeDocument/2006/relationships/slideLayout" Target="../slideLayouts/slideLayout125.xml"/><Relationship Id="rId20" Type="http://schemas.openxmlformats.org/officeDocument/2006/relationships/slideLayout" Target="../slideLayouts/slideLayout86.xml"/><Relationship Id="rId41" Type="http://schemas.openxmlformats.org/officeDocument/2006/relationships/slideLayout" Target="../slideLayouts/slideLayout107.xml"/><Relationship Id="rId54" Type="http://schemas.openxmlformats.org/officeDocument/2006/relationships/slideLayout" Target="../slideLayouts/slideLayout120.xml"/><Relationship Id="rId62" Type="http://schemas.openxmlformats.org/officeDocument/2006/relationships/theme" Target="../theme/theme2.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36" Type="http://schemas.openxmlformats.org/officeDocument/2006/relationships/slideLayout" Target="../slideLayouts/slideLayout102.xml"/><Relationship Id="rId49" Type="http://schemas.openxmlformats.org/officeDocument/2006/relationships/slideLayout" Target="../slideLayouts/slideLayout115.xml"/><Relationship Id="rId57" Type="http://schemas.openxmlformats.org/officeDocument/2006/relationships/slideLayout" Target="../slideLayouts/slideLayout123.xml"/><Relationship Id="rId10" Type="http://schemas.openxmlformats.org/officeDocument/2006/relationships/slideLayout" Target="../slideLayouts/slideLayout76.xml"/><Relationship Id="rId31" Type="http://schemas.openxmlformats.org/officeDocument/2006/relationships/slideLayout" Target="../slideLayouts/slideLayout97.xml"/><Relationship Id="rId44" Type="http://schemas.openxmlformats.org/officeDocument/2006/relationships/slideLayout" Target="../slideLayouts/slideLayout110.xml"/><Relationship Id="rId52" Type="http://schemas.openxmlformats.org/officeDocument/2006/relationships/slideLayout" Target="../slideLayouts/slideLayout118.xml"/><Relationship Id="rId60" Type="http://schemas.openxmlformats.org/officeDocument/2006/relationships/slideLayout" Target="../slideLayouts/slideLayout126.xml"/><Relationship Id="rId65" Type="http://schemas.openxmlformats.org/officeDocument/2006/relationships/image" Target="../media/image3.png"/><Relationship Id="rId4" Type="http://schemas.openxmlformats.org/officeDocument/2006/relationships/slideLayout" Target="../slideLayouts/slideLayout70.xml"/><Relationship Id="rId9" Type="http://schemas.openxmlformats.org/officeDocument/2006/relationships/slideLayout" Target="../slideLayouts/slideLayout75.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8"/>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9"/>
          <a:stretch>
            <a:fillRect/>
          </a:stretch>
        </p:blipFill>
        <p:spPr>
          <a:xfrm>
            <a:off x="154371" y="298551"/>
            <a:ext cx="1003093" cy="92877"/>
          </a:xfrm>
          <a:prstGeom prst="rect">
            <a:avLst/>
          </a:prstGeom>
        </p:spPr>
      </p:pic>
    </p:spTree>
    <p:extLst>
      <p:ext uri="{BB962C8B-B14F-4D97-AF65-F5344CB8AC3E}">
        <p14:creationId xmlns:p14="http://schemas.microsoft.com/office/powerpoint/2010/main" val="124318996"/>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 id="2147483932" r:id="rId17"/>
    <p:sldLayoutId id="2147483933" r:id="rId18"/>
    <p:sldLayoutId id="2147483934" r:id="rId19"/>
    <p:sldLayoutId id="2147483935" r:id="rId20"/>
    <p:sldLayoutId id="2147483936" r:id="rId21"/>
    <p:sldLayoutId id="2147483937" r:id="rId22"/>
    <p:sldLayoutId id="2147483938" r:id="rId23"/>
    <p:sldLayoutId id="2147483939" r:id="rId24"/>
    <p:sldLayoutId id="2147483940" r:id="rId25"/>
    <p:sldLayoutId id="2147483941" r:id="rId26"/>
    <p:sldLayoutId id="2147483942" r:id="rId27"/>
    <p:sldLayoutId id="2147483943" r:id="rId28"/>
    <p:sldLayoutId id="2147483944" r:id="rId29"/>
    <p:sldLayoutId id="2147483945" r:id="rId30"/>
    <p:sldLayoutId id="2147483946" r:id="rId31"/>
    <p:sldLayoutId id="2147483947" r:id="rId32"/>
    <p:sldLayoutId id="2147483948" r:id="rId33"/>
    <p:sldLayoutId id="2147483949" r:id="rId34"/>
    <p:sldLayoutId id="2147483950" r:id="rId35"/>
    <p:sldLayoutId id="2147483951" r:id="rId36"/>
    <p:sldLayoutId id="2147483952" r:id="rId37"/>
    <p:sldLayoutId id="2147483953" r:id="rId38"/>
    <p:sldLayoutId id="2147483954" r:id="rId39"/>
    <p:sldLayoutId id="2147483955" r:id="rId40"/>
    <p:sldLayoutId id="2147483956" r:id="rId41"/>
    <p:sldLayoutId id="2147483957" r:id="rId42"/>
    <p:sldLayoutId id="2147483958" r:id="rId43"/>
    <p:sldLayoutId id="2147483959" r:id="rId44"/>
    <p:sldLayoutId id="2147483960" r:id="rId45"/>
    <p:sldLayoutId id="2147483961" r:id="rId46"/>
    <p:sldLayoutId id="2147483962" r:id="rId47"/>
    <p:sldLayoutId id="2147483963" r:id="rId48"/>
    <p:sldLayoutId id="2147483964" r:id="rId49"/>
    <p:sldLayoutId id="2147483965" r:id="rId50"/>
    <p:sldLayoutId id="2147483966" r:id="rId51"/>
    <p:sldLayoutId id="2147483967" r:id="rId52"/>
    <p:sldLayoutId id="2147483968" r:id="rId53"/>
    <p:sldLayoutId id="2147483969" r:id="rId54"/>
    <p:sldLayoutId id="2147483970" r:id="rId55"/>
    <p:sldLayoutId id="2147483971" r:id="rId56"/>
    <p:sldLayoutId id="2147483972" r:id="rId57"/>
    <p:sldLayoutId id="2147483973" r:id="rId58"/>
    <p:sldLayoutId id="2147483974" r:id="rId59"/>
    <p:sldLayoutId id="2147483975" r:id="rId60"/>
    <p:sldLayoutId id="2147483976" r:id="rId61"/>
    <p:sldLayoutId id="2147483978" r:id="rId62"/>
    <p:sldLayoutId id="2147483979" r:id="rId63"/>
    <p:sldLayoutId id="2147483980" r:id="rId64"/>
    <p:sldLayoutId id="2147483984" r:id="rId65"/>
    <p:sldLayoutId id="2147484047" r:id="rId66"/>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70"/>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54371" y="298551"/>
            <a:ext cx="1003093" cy="92877"/>
          </a:xfrm>
          <a:prstGeom prst="rect">
            <a:avLst/>
          </a:prstGeom>
        </p:spPr>
      </p:pic>
    </p:spTree>
    <p:extLst>
      <p:ext uri="{BB962C8B-B14F-4D97-AF65-F5344CB8AC3E}">
        <p14:creationId xmlns:p14="http://schemas.microsoft.com/office/powerpoint/2010/main" val="742557156"/>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 id="2147483997" r:id="rId12"/>
    <p:sldLayoutId id="2147483998" r:id="rId13"/>
    <p:sldLayoutId id="2147483999" r:id="rId14"/>
    <p:sldLayoutId id="2147484000" r:id="rId15"/>
    <p:sldLayoutId id="2147484001" r:id="rId16"/>
    <p:sldLayoutId id="2147484002" r:id="rId17"/>
    <p:sldLayoutId id="2147484003" r:id="rId18"/>
    <p:sldLayoutId id="2147484004" r:id="rId19"/>
    <p:sldLayoutId id="2147484005" r:id="rId20"/>
    <p:sldLayoutId id="2147484006" r:id="rId21"/>
    <p:sldLayoutId id="2147484007" r:id="rId22"/>
    <p:sldLayoutId id="2147484008" r:id="rId23"/>
    <p:sldLayoutId id="2147484009" r:id="rId24"/>
    <p:sldLayoutId id="2147484010" r:id="rId25"/>
    <p:sldLayoutId id="2147484011" r:id="rId26"/>
    <p:sldLayoutId id="2147484012" r:id="rId27"/>
    <p:sldLayoutId id="2147484013" r:id="rId28"/>
    <p:sldLayoutId id="2147484014" r:id="rId29"/>
    <p:sldLayoutId id="2147484015" r:id="rId30"/>
    <p:sldLayoutId id="2147484016" r:id="rId31"/>
    <p:sldLayoutId id="2147484017" r:id="rId32"/>
    <p:sldLayoutId id="2147484018" r:id="rId33"/>
    <p:sldLayoutId id="2147484019" r:id="rId34"/>
    <p:sldLayoutId id="2147484020" r:id="rId35"/>
    <p:sldLayoutId id="2147484021" r:id="rId36"/>
    <p:sldLayoutId id="2147484022" r:id="rId37"/>
    <p:sldLayoutId id="2147484023" r:id="rId38"/>
    <p:sldLayoutId id="2147484024" r:id="rId39"/>
    <p:sldLayoutId id="2147484025" r:id="rId40"/>
    <p:sldLayoutId id="2147484026" r:id="rId41"/>
    <p:sldLayoutId id="2147484027" r:id="rId42"/>
    <p:sldLayoutId id="2147484028" r:id="rId43"/>
    <p:sldLayoutId id="2147484029" r:id="rId44"/>
    <p:sldLayoutId id="2147484030" r:id="rId45"/>
    <p:sldLayoutId id="2147484031" r:id="rId46"/>
    <p:sldLayoutId id="2147484032" r:id="rId47"/>
    <p:sldLayoutId id="2147484033" r:id="rId48"/>
    <p:sldLayoutId id="2147484034" r:id="rId49"/>
    <p:sldLayoutId id="2147484035" r:id="rId50"/>
    <p:sldLayoutId id="2147484036" r:id="rId51"/>
    <p:sldLayoutId id="2147484037" r:id="rId52"/>
    <p:sldLayoutId id="2147484038" r:id="rId53"/>
    <p:sldLayoutId id="2147484039" r:id="rId54"/>
    <p:sldLayoutId id="2147484040" r:id="rId55"/>
    <p:sldLayoutId id="2147484041" r:id="rId56"/>
    <p:sldLayoutId id="2147484042" r:id="rId57"/>
    <p:sldLayoutId id="2147484043" r:id="rId58"/>
    <p:sldLayoutId id="2147484044" r:id="rId59"/>
    <p:sldLayoutId id="2147484045" r:id="rId60"/>
    <p:sldLayoutId id="2147484046" r:id="rId61"/>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compumag.org/jsite/team.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67" noProof="0" dirty="0"/>
              <a:t>Eddy Current Non-Destructive Evaluation</a:t>
            </a:r>
          </a:p>
        </p:txBody>
      </p:sp>
      <p:sp>
        <p:nvSpPr>
          <p:cNvPr id="9" name="Text Placeholder 8">
            <a:extLst>
              <a:ext uri="{FF2B5EF4-FFF2-40B4-BE49-F238E27FC236}">
                <a16:creationId xmlns:a16="http://schemas.microsoft.com/office/drawing/2014/main" id="{B3AD9AA0-A354-4612-8E7C-4CFA14BFE62A}"/>
              </a:ext>
            </a:extLst>
          </p:cNvPr>
          <p:cNvSpPr>
            <a:spLocks noGrp="1"/>
          </p:cNvSpPr>
          <p:nvPr>
            <p:ph type="body" idx="1"/>
          </p:nvPr>
        </p:nvSpPr>
        <p:spPr/>
        <p:txBody>
          <a:bodyPr/>
          <a:lstStyle/>
          <a:p>
            <a:r>
              <a:rPr lang="en-US" noProof="0" dirty="0"/>
              <a:t> </a:t>
            </a:r>
          </a:p>
        </p:txBody>
      </p:sp>
      <p:sp>
        <p:nvSpPr>
          <p:cNvPr id="10" name="Text Placeholder 9">
            <a:extLst>
              <a:ext uri="{FF2B5EF4-FFF2-40B4-BE49-F238E27FC236}">
                <a16:creationId xmlns:a16="http://schemas.microsoft.com/office/drawing/2014/main" id="{A9D42437-22DA-4F01-B30E-4DBF27A51B8A}"/>
              </a:ext>
            </a:extLst>
          </p:cNvPr>
          <p:cNvSpPr>
            <a:spLocks noGrp="1"/>
          </p:cNvSpPr>
          <p:nvPr>
            <p:ph type="body" idx="10"/>
          </p:nvPr>
        </p:nvSpPr>
        <p:spPr/>
        <p:txBody>
          <a:bodyPr/>
          <a:lstStyle/>
          <a:p>
            <a:r>
              <a:rPr lang="en-US" noProof="0" dirty="0"/>
              <a:t> </a:t>
            </a:r>
          </a:p>
        </p:txBody>
      </p:sp>
      <p:sp>
        <p:nvSpPr>
          <p:cNvPr id="11" name="Text Placeholder 10">
            <a:extLst>
              <a:ext uri="{FF2B5EF4-FFF2-40B4-BE49-F238E27FC236}">
                <a16:creationId xmlns:a16="http://schemas.microsoft.com/office/drawing/2014/main" id="{565B6DF7-B0F4-421B-84B3-B382384BE9F4}"/>
              </a:ext>
            </a:extLst>
          </p:cNvPr>
          <p:cNvSpPr>
            <a:spLocks noGrp="1"/>
          </p:cNvSpPr>
          <p:nvPr>
            <p:ph type="body" idx="11"/>
          </p:nvPr>
        </p:nvSpPr>
        <p:spPr/>
        <p:txBody>
          <a:bodyPr/>
          <a:lstStyle/>
          <a:p>
            <a:r>
              <a:rPr lang="en-US" noProof="0" dirty="0"/>
              <a:t> </a:t>
            </a:r>
          </a:p>
        </p:txBody>
      </p:sp>
      <p:sp>
        <p:nvSpPr>
          <p:cNvPr id="12" name="Text Placeholder 11">
            <a:extLst>
              <a:ext uri="{FF2B5EF4-FFF2-40B4-BE49-F238E27FC236}">
                <a16:creationId xmlns:a16="http://schemas.microsoft.com/office/drawing/2014/main" id="{A82AF1B2-67E7-42EA-B426-C44A58912F40}"/>
              </a:ext>
            </a:extLst>
          </p:cNvPr>
          <p:cNvSpPr>
            <a:spLocks noGrp="1"/>
          </p:cNvSpPr>
          <p:nvPr>
            <p:ph type="body" idx="12"/>
          </p:nvPr>
        </p:nvSpPr>
        <p:spPr/>
        <p:txBody>
          <a:bodyPr/>
          <a:lstStyle/>
          <a:p>
            <a:r>
              <a:rPr lang="en-US" noProof="0" dirty="0"/>
              <a:t> </a:t>
            </a:r>
          </a:p>
        </p:txBody>
      </p:sp>
    </p:spTree>
    <p:extLst>
      <p:ext uri="{BB962C8B-B14F-4D97-AF65-F5344CB8AC3E}">
        <p14:creationId xmlns:p14="http://schemas.microsoft.com/office/powerpoint/2010/main" val="1595831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D024121-D12F-4E4A-8E59-BE6CDE783A9D}"/>
              </a:ext>
            </a:extLst>
          </p:cNvPr>
          <p:cNvPicPr>
            <a:picLocks noChangeAspect="1"/>
          </p:cNvPicPr>
          <p:nvPr/>
        </p:nvPicPr>
        <p:blipFill>
          <a:blip r:embed="rId2"/>
          <a:stretch>
            <a:fillRect/>
          </a:stretch>
        </p:blipFill>
        <p:spPr>
          <a:xfrm>
            <a:off x="6456040" y="1961892"/>
            <a:ext cx="5616624" cy="4212468"/>
          </a:xfrm>
          <a:prstGeom prst="rect">
            <a:avLst/>
          </a:prstGeom>
        </p:spPr>
      </p:pic>
      <p:pic>
        <p:nvPicPr>
          <p:cNvPr id="10" name="Picture 9">
            <a:extLst>
              <a:ext uri="{FF2B5EF4-FFF2-40B4-BE49-F238E27FC236}">
                <a16:creationId xmlns:a16="http://schemas.microsoft.com/office/drawing/2014/main" id="{B75A8F47-E240-418E-B971-16D376DC225E}"/>
              </a:ext>
            </a:extLst>
          </p:cNvPr>
          <p:cNvPicPr>
            <a:picLocks noChangeAspect="1"/>
          </p:cNvPicPr>
          <p:nvPr/>
        </p:nvPicPr>
        <p:blipFill>
          <a:blip r:embed="rId3"/>
          <a:stretch>
            <a:fillRect/>
          </a:stretch>
        </p:blipFill>
        <p:spPr>
          <a:xfrm>
            <a:off x="635968" y="1961891"/>
            <a:ext cx="5616624" cy="4212468"/>
          </a:xfrm>
          <a:prstGeom prst="rect">
            <a:avLst/>
          </a:prstGeom>
        </p:spPr>
      </p:pic>
      <p:sp>
        <p:nvSpPr>
          <p:cNvPr id="2" name="Title 1">
            <a:extLst>
              <a:ext uri="{FF2B5EF4-FFF2-40B4-BE49-F238E27FC236}">
                <a16:creationId xmlns:a16="http://schemas.microsoft.com/office/drawing/2014/main" id="{2EE5D101-9781-4270-888F-766C130C16B8}"/>
              </a:ext>
            </a:extLst>
          </p:cNvPr>
          <p:cNvSpPr>
            <a:spLocks noGrp="1"/>
          </p:cNvSpPr>
          <p:nvPr>
            <p:ph type="title"/>
          </p:nvPr>
        </p:nvSpPr>
        <p:spPr/>
        <p:txBody>
          <a:bodyPr/>
          <a:lstStyle/>
          <a:p>
            <a:r>
              <a:rPr lang="en-US" noProof="0" dirty="0"/>
              <a:t>Current Density </a:t>
            </a:r>
          </a:p>
        </p:txBody>
      </p:sp>
      <p:sp>
        <p:nvSpPr>
          <p:cNvPr id="6" name="TextBox 5">
            <a:extLst>
              <a:ext uri="{FF2B5EF4-FFF2-40B4-BE49-F238E27FC236}">
                <a16:creationId xmlns:a16="http://schemas.microsoft.com/office/drawing/2014/main" id="{BD1BF68F-7EAF-4B96-90B7-02D7835E6E99}"/>
              </a:ext>
            </a:extLst>
          </p:cNvPr>
          <p:cNvSpPr txBox="1"/>
          <p:nvPr/>
        </p:nvSpPr>
        <p:spPr>
          <a:xfrm>
            <a:off x="609600" y="1988840"/>
            <a:ext cx="1843774" cy="307777"/>
          </a:xfrm>
          <a:prstGeom prst="rect">
            <a:avLst/>
          </a:prstGeom>
          <a:noFill/>
        </p:spPr>
        <p:txBody>
          <a:bodyPr wrap="none" rtlCol="0">
            <a:spAutoFit/>
          </a:bodyPr>
          <a:lstStyle/>
          <a:p>
            <a:r>
              <a:rPr lang="en-SE" sz="1400" dirty="0"/>
              <a:t>W</a:t>
            </a:r>
            <a:r>
              <a:rPr lang="en-GB" sz="1400" dirty="0" err="1"/>
              <a:t>i</a:t>
            </a:r>
            <a:r>
              <a:rPr lang="en-SE" sz="1400" dirty="0"/>
              <a:t>t</a:t>
            </a:r>
            <a:r>
              <a:rPr lang="en-US" sz="1400" dirty="0"/>
              <a:t>h</a:t>
            </a:r>
            <a:r>
              <a:rPr lang="en-SE" sz="1400" dirty="0"/>
              <a:t>o</a:t>
            </a:r>
            <a:r>
              <a:rPr lang="en-US" sz="1400" dirty="0"/>
              <a:t>u</a:t>
            </a:r>
            <a:r>
              <a:rPr lang="en-SE" sz="1400" dirty="0"/>
              <a:t>t </a:t>
            </a:r>
            <a:r>
              <a:rPr lang="en-US" sz="1400" dirty="0"/>
              <a:t>c</a:t>
            </a:r>
            <a:r>
              <a:rPr lang="en-SE" sz="1400" dirty="0"/>
              <a:t>r</a:t>
            </a:r>
            <a:r>
              <a:rPr lang="en-US" sz="1400" dirty="0"/>
              <a:t>a</a:t>
            </a:r>
            <a:r>
              <a:rPr lang="en-SE" sz="1400" dirty="0"/>
              <a:t>ck </a:t>
            </a:r>
            <a:r>
              <a:rPr lang="en-US" sz="1400" dirty="0"/>
              <a:t>d</a:t>
            </a:r>
            <a:r>
              <a:rPr lang="en-SE" sz="1400" dirty="0"/>
              <a:t>e</a:t>
            </a:r>
            <a:r>
              <a:rPr lang="en-US" sz="1400" dirty="0"/>
              <a:t>f</a:t>
            </a:r>
            <a:r>
              <a:rPr lang="en-SE" sz="1400" dirty="0"/>
              <a:t>e</a:t>
            </a:r>
            <a:r>
              <a:rPr lang="en-US" sz="1400" dirty="0"/>
              <a:t>c</a:t>
            </a:r>
            <a:r>
              <a:rPr lang="en-SE" sz="1400" dirty="0"/>
              <a:t>t</a:t>
            </a:r>
            <a:endParaRPr lang="en-US" sz="1400" dirty="0"/>
          </a:p>
        </p:txBody>
      </p:sp>
      <p:sp>
        <p:nvSpPr>
          <p:cNvPr id="7" name="TextBox 6">
            <a:extLst>
              <a:ext uri="{FF2B5EF4-FFF2-40B4-BE49-F238E27FC236}">
                <a16:creationId xmlns:a16="http://schemas.microsoft.com/office/drawing/2014/main" id="{CD6615A7-A0FA-4014-A5F1-F9E564337FC2}"/>
              </a:ext>
            </a:extLst>
          </p:cNvPr>
          <p:cNvSpPr txBox="1"/>
          <p:nvPr/>
        </p:nvSpPr>
        <p:spPr>
          <a:xfrm>
            <a:off x="6888088" y="1988840"/>
            <a:ext cx="1577676" cy="307777"/>
          </a:xfrm>
          <a:prstGeom prst="rect">
            <a:avLst/>
          </a:prstGeom>
          <a:noFill/>
        </p:spPr>
        <p:txBody>
          <a:bodyPr wrap="none" rtlCol="0">
            <a:spAutoFit/>
          </a:bodyPr>
          <a:lstStyle/>
          <a:p>
            <a:r>
              <a:rPr lang="en-SE" sz="1400" dirty="0"/>
              <a:t>W</a:t>
            </a:r>
            <a:r>
              <a:rPr lang="en-GB" sz="1400" dirty="0" err="1"/>
              <a:t>i</a:t>
            </a:r>
            <a:r>
              <a:rPr lang="en-SE" sz="1400" dirty="0"/>
              <a:t>t</a:t>
            </a:r>
            <a:r>
              <a:rPr lang="en-US" sz="1400" dirty="0"/>
              <a:t>h</a:t>
            </a:r>
            <a:r>
              <a:rPr lang="en-SE" sz="1400" dirty="0"/>
              <a:t> </a:t>
            </a:r>
            <a:r>
              <a:rPr lang="en-US" sz="1400" dirty="0"/>
              <a:t>c</a:t>
            </a:r>
            <a:r>
              <a:rPr lang="en-SE" sz="1400" dirty="0"/>
              <a:t>r</a:t>
            </a:r>
            <a:r>
              <a:rPr lang="en-US" sz="1400" dirty="0"/>
              <a:t>a</a:t>
            </a:r>
            <a:r>
              <a:rPr lang="en-SE" sz="1400" dirty="0"/>
              <a:t>ck </a:t>
            </a:r>
            <a:r>
              <a:rPr lang="en-US" sz="1400" dirty="0"/>
              <a:t>d</a:t>
            </a:r>
            <a:r>
              <a:rPr lang="en-SE" sz="1400" dirty="0"/>
              <a:t>e</a:t>
            </a:r>
            <a:r>
              <a:rPr lang="en-US" sz="1400" dirty="0"/>
              <a:t>f</a:t>
            </a:r>
            <a:r>
              <a:rPr lang="en-SE" sz="1400" dirty="0"/>
              <a:t>e</a:t>
            </a:r>
            <a:r>
              <a:rPr lang="en-US" sz="1400" dirty="0"/>
              <a:t>c</a:t>
            </a:r>
            <a:r>
              <a:rPr lang="en-SE" sz="1400" dirty="0"/>
              <a:t>t</a:t>
            </a:r>
            <a:endParaRPr lang="en-US" sz="1400" dirty="0"/>
          </a:p>
        </p:txBody>
      </p:sp>
    </p:spTree>
    <p:extLst>
      <p:ext uri="{BB962C8B-B14F-4D97-AF65-F5344CB8AC3E}">
        <p14:creationId xmlns:p14="http://schemas.microsoft.com/office/powerpoint/2010/main" val="2957383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29561DA-76F0-4AF5-9FD7-FB070EFD01BC}"/>
              </a:ext>
            </a:extLst>
          </p:cNvPr>
          <p:cNvSpPr>
            <a:spLocks noGrp="1"/>
          </p:cNvSpPr>
          <p:nvPr>
            <p:ph sz="quarter" idx="29"/>
          </p:nvPr>
        </p:nvSpPr>
        <p:spPr/>
        <p:txBody>
          <a:bodyPr/>
          <a:lstStyle/>
          <a:p>
            <a:r>
              <a:rPr lang="en-US" noProof="0" dirty="0"/>
              <a:t> </a:t>
            </a:r>
          </a:p>
        </p:txBody>
      </p:sp>
      <p:sp>
        <p:nvSpPr>
          <p:cNvPr id="4" name="Text Placeholder 3">
            <a:extLst>
              <a:ext uri="{FF2B5EF4-FFF2-40B4-BE49-F238E27FC236}">
                <a16:creationId xmlns:a16="http://schemas.microsoft.com/office/drawing/2014/main" id="{D42AE4EB-EB0E-4D43-B53F-08B8BAE97B08}"/>
              </a:ext>
            </a:extLst>
          </p:cNvPr>
          <p:cNvSpPr>
            <a:spLocks noGrp="1"/>
          </p:cNvSpPr>
          <p:nvPr>
            <p:ph type="body" sz="quarter" idx="12"/>
          </p:nvPr>
        </p:nvSpPr>
        <p:spPr/>
        <p:txBody>
          <a:bodyPr/>
          <a:lstStyle/>
          <a:p>
            <a:r>
              <a:rPr lang="en-US" noProof="0" dirty="0"/>
              <a:t> </a:t>
            </a:r>
          </a:p>
        </p:txBody>
      </p:sp>
      <p:pic>
        <p:nvPicPr>
          <p:cNvPr id="9" name="Picture 8">
            <a:extLst>
              <a:ext uri="{FF2B5EF4-FFF2-40B4-BE49-F238E27FC236}">
                <a16:creationId xmlns:a16="http://schemas.microsoft.com/office/drawing/2014/main" id="{EB0D7A67-9F37-4FFA-9373-62F5573984C0}"/>
              </a:ext>
            </a:extLst>
          </p:cNvPr>
          <p:cNvPicPr>
            <a:picLocks noChangeAspect="1"/>
          </p:cNvPicPr>
          <p:nvPr/>
        </p:nvPicPr>
        <p:blipFill rotWithShape="1">
          <a:blip r:embed="rId2"/>
          <a:srcRect t="12524" r="15186" b="8000"/>
          <a:stretch/>
        </p:blipFill>
        <p:spPr>
          <a:xfrm>
            <a:off x="1343472" y="1407585"/>
            <a:ext cx="10340528" cy="5450416"/>
          </a:xfrm>
          <a:prstGeom prst="rect">
            <a:avLst/>
          </a:prstGeom>
        </p:spPr>
      </p:pic>
      <p:sp>
        <p:nvSpPr>
          <p:cNvPr id="5" name="Content Placeholder 4">
            <a:extLst>
              <a:ext uri="{FF2B5EF4-FFF2-40B4-BE49-F238E27FC236}">
                <a16:creationId xmlns:a16="http://schemas.microsoft.com/office/drawing/2014/main" id="{A0738264-DEA5-4B4C-8909-84F17EE45EE0}"/>
              </a:ext>
            </a:extLst>
          </p:cNvPr>
          <p:cNvSpPr>
            <a:spLocks noGrp="1"/>
          </p:cNvSpPr>
          <p:nvPr>
            <p:ph sz="quarter" idx="19"/>
          </p:nvPr>
        </p:nvSpPr>
        <p:spPr/>
        <p:txBody>
          <a:bodyPr/>
          <a:lstStyle/>
          <a:p>
            <a:r>
              <a:rPr lang="en-US" noProof="0" dirty="0"/>
              <a:t>CONCLUDING REMARKS</a:t>
            </a:r>
          </a:p>
        </p:txBody>
      </p:sp>
      <p:sp>
        <p:nvSpPr>
          <p:cNvPr id="6" name="Content Placeholder 5">
            <a:extLst>
              <a:ext uri="{FF2B5EF4-FFF2-40B4-BE49-F238E27FC236}">
                <a16:creationId xmlns:a16="http://schemas.microsoft.com/office/drawing/2014/main" id="{26897EFF-D56E-4DBD-9EA6-277F75497D3E}"/>
              </a:ext>
            </a:extLst>
          </p:cNvPr>
          <p:cNvSpPr>
            <a:spLocks noGrp="1"/>
          </p:cNvSpPr>
          <p:nvPr>
            <p:ph sz="quarter" idx="20"/>
          </p:nvPr>
        </p:nvSpPr>
        <p:spPr/>
        <p:txBody>
          <a:bodyPr/>
          <a:lstStyle/>
          <a:p>
            <a:r>
              <a:rPr lang="en-US" noProof="0" dirty="0"/>
              <a:t>COMSOL results are in good agreement with benchmark studies in the literature.</a:t>
            </a:r>
          </a:p>
        </p:txBody>
      </p:sp>
      <p:sp>
        <p:nvSpPr>
          <p:cNvPr id="8" name="Content Placeholder 7">
            <a:extLst>
              <a:ext uri="{FF2B5EF4-FFF2-40B4-BE49-F238E27FC236}">
                <a16:creationId xmlns:a16="http://schemas.microsoft.com/office/drawing/2014/main" id="{03EBF75D-77ED-4E1C-B5C7-FF3211AAB39E}"/>
              </a:ext>
            </a:extLst>
          </p:cNvPr>
          <p:cNvSpPr>
            <a:spLocks noGrp="1"/>
          </p:cNvSpPr>
          <p:nvPr>
            <p:ph sz="quarter" idx="30"/>
          </p:nvPr>
        </p:nvSpPr>
        <p:spPr/>
        <p:txBody>
          <a:bodyPr/>
          <a:lstStyle/>
          <a:p>
            <a:r>
              <a:rPr lang="en-US" noProof="0" dirty="0"/>
              <a:t>BENCHMARKS RESULTS</a:t>
            </a:r>
          </a:p>
        </p:txBody>
      </p:sp>
    </p:spTree>
    <p:extLst>
      <p:ext uri="{BB962C8B-B14F-4D97-AF65-F5344CB8AC3E}">
        <p14:creationId xmlns:p14="http://schemas.microsoft.com/office/powerpoint/2010/main" val="3155101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r>
              <a:rPr lang="en-US" noProof="0" dirty="0"/>
              <a:t>To find the change in coil impedance as it scans the conducting plate with a flaw.</a:t>
            </a:r>
          </a:p>
          <a:p>
            <a:pPr lvl="1"/>
            <a:r>
              <a:rPr lang="en-US" noProof="0" dirty="0"/>
              <a:t>Principle: Presence of crack will change the eddy current distribution in a conductive plate which can be detected in terms of lumped coil parameters – Coil Resistance and Coil Inductance</a:t>
            </a:r>
          </a:p>
          <a:p>
            <a:r>
              <a:rPr lang="en-US" noProof="0" dirty="0"/>
              <a:t>COMSOL simulation results will be compared against results published at  </a:t>
            </a:r>
            <a:r>
              <a:rPr lang="en-US" noProof="0" dirty="0">
                <a:hlinkClick r:id="rId2"/>
              </a:rPr>
              <a:t>http://www.compumag.org/jsite/team.html</a:t>
            </a:r>
            <a:endParaRPr lang="en-US" noProof="0" dirty="0"/>
          </a:p>
        </p:txBody>
      </p:sp>
      <p:sp>
        <p:nvSpPr>
          <p:cNvPr id="3" name="Content Placeholder 2">
            <a:extLst>
              <a:ext uri="{FF2B5EF4-FFF2-40B4-BE49-F238E27FC236}">
                <a16:creationId xmlns:a16="http://schemas.microsoft.com/office/drawing/2014/main" id="{F0606249-0757-4068-ABF1-E7F0F83C7D0D}"/>
              </a:ext>
            </a:extLst>
          </p:cNvPr>
          <p:cNvSpPr>
            <a:spLocks noGrp="1"/>
          </p:cNvSpPr>
          <p:nvPr>
            <p:ph sz="half" idx="2"/>
          </p:nvPr>
        </p:nvSpPr>
        <p:spPr/>
        <p:txBody>
          <a:bodyPr/>
          <a:lstStyle/>
          <a:p>
            <a:pPr marL="0" indent="0">
              <a:buNone/>
            </a:pPr>
            <a:r>
              <a:rPr lang="en-US" noProof="0" dirty="0"/>
              <a:t> </a:t>
            </a:r>
          </a:p>
        </p:txBody>
      </p:sp>
      <p:sp>
        <p:nvSpPr>
          <p:cNvPr id="2" name="Title 1"/>
          <p:cNvSpPr>
            <a:spLocks noGrp="1"/>
          </p:cNvSpPr>
          <p:nvPr>
            <p:ph type="title"/>
          </p:nvPr>
        </p:nvSpPr>
        <p:spPr/>
        <p:txBody>
          <a:bodyPr/>
          <a:lstStyle/>
          <a:p>
            <a:r>
              <a:rPr lang="en-US" noProof="0" dirty="0"/>
              <a:t>Objective</a:t>
            </a:r>
          </a:p>
        </p:txBody>
      </p:sp>
      <p:pic>
        <p:nvPicPr>
          <p:cNvPr id="5" name="Picture 4">
            <a:extLst>
              <a:ext uri="{FF2B5EF4-FFF2-40B4-BE49-F238E27FC236}">
                <a16:creationId xmlns:a16="http://schemas.microsoft.com/office/drawing/2014/main" id="{2856E65E-3421-40D6-89A6-419679C42D56}"/>
              </a:ext>
            </a:extLst>
          </p:cNvPr>
          <p:cNvPicPr>
            <a:picLocks noChangeAspect="1"/>
          </p:cNvPicPr>
          <p:nvPr/>
        </p:nvPicPr>
        <p:blipFill rotWithShape="1">
          <a:blip r:embed="rId3"/>
          <a:srcRect l="15154" t="11482" r="8185"/>
          <a:stretch/>
        </p:blipFill>
        <p:spPr>
          <a:xfrm>
            <a:off x="6173349" y="1464128"/>
            <a:ext cx="6018651" cy="3909088"/>
          </a:xfrm>
          <a:prstGeom prst="rect">
            <a:avLst/>
          </a:prstGeom>
        </p:spPr>
      </p:pic>
      <p:cxnSp>
        <p:nvCxnSpPr>
          <p:cNvPr id="7" name="Straight Connector 6">
            <a:extLst>
              <a:ext uri="{FF2B5EF4-FFF2-40B4-BE49-F238E27FC236}">
                <a16:creationId xmlns:a16="http://schemas.microsoft.com/office/drawing/2014/main" id="{72A597E3-1523-437F-9F55-509A5AD8808E}"/>
              </a:ext>
            </a:extLst>
          </p:cNvPr>
          <p:cNvCxnSpPr>
            <a:cxnSpLocks/>
          </p:cNvCxnSpPr>
          <p:nvPr/>
        </p:nvCxnSpPr>
        <p:spPr>
          <a:xfrm flipV="1">
            <a:off x="8472264" y="2158256"/>
            <a:ext cx="0" cy="120393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32C36A7-A1F2-485A-B2D4-5FD7C5EE9EA1}"/>
              </a:ext>
            </a:extLst>
          </p:cNvPr>
          <p:cNvSpPr txBox="1"/>
          <p:nvPr/>
        </p:nvSpPr>
        <p:spPr>
          <a:xfrm>
            <a:off x="7959447" y="1881257"/>
            <a:ext cx="1042273" cy="276999"/>
          </a:xfrm>
          <a:prstGeom prst="rect">
            <a:avLst/>
          </a:prstGeom>
          <a:noFill/>
        </p:spPr>
        <p:txBody>
          <a:bodyPr wrap="none" rtlCol="0">
            <a:spAutoFit/>
          </a:bodyPr>
          <a:lstStyle/>
          <a:p>
            <a:r>
              <a:rPr lang="en-SE" sz="1200" dirty="0"/>
              <a:t>C</a:t>
            </a:r>
            <a:r>
              <a:rPr lang="en-US" sz="1200" dirty="0"/>
              <a:t>r</a:t>
            </a:r>
            <a:r>
              <a:rPr lang="en-SE" sz="1200" dirty="0"/>
              <a:t>a</a:t>
            </a:r>
            <a:r>
              <a:rPr lang="en-US" sz="1200" dirty="0"/>
              <a:t>c</a:t>
            </a:r>
            <a:r>
              <a:rPr lang="en-SE" sz="1200" dirty="0"/>
              <a:t>k </a:t>
            </a:r>
            <a:r>
              <a:rPr lang="en-US" sz="1200" dirty="0"/>
              <a:t>d</a:t>
            </a:r>
            <a:r>
              <a:rPr lang="en-SE" sz="1200" dirty="0"/>
              <a:t>e</a:t>
            </a:r>
            <a:r>
              <a:rPr lang="en-US" sz="1200" dirty="0"/>
              <a:t>f</a:t>
            </a:r>
            <a:r>
              <a:rPr lang="en-SE" sz="1200" dirty="0"/>
              <a:t>e</a:t>
            </a:r>
            <a:r>
              <a:rPr lang="en-US" sz="1200" dirty="0"/>
              <a:t>c</a:t>
            </a:r>
            <a:r>
              <a:rPr lang="en-SE" sz="1200" dirty="0"/>
              <a:t>t</a:t>
            </a:r>
            <a:endParaRPr lang="en-US" sz="1200" dirty="0"/>
          </a:p>
        </p:txBody>
      </p:sp>
    </p:spTree>
    <p:extLst>
      <p:ext uri="{BB962C8B-B14F-4D97-AF65-F5344CB8AC3E}">
        <p14:creationId xmlns:p14="http://schemas.microsoft.com/office/powerpoint/2010/main" val="1264734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60F3BC8-32D9-406A-A3F3-C70FE410286D}"/>
              </a:ext>
            </a:extLst>
          </p:cNvPr>
          <p:cNvPicPr>
            <a:picLocks noChangeAspect="1"/>
          </p:cNvPicPr>
          <p:nvPr/>
        </p:nvPicPr>
        <p:blipFill rotWithShape="1">
          <a:blip r:embed="rId2"/>
          <a:srcRect l="8620" t="16005" r="6546"/>
          <a:stretch/>
        </p:blipFill>
        <p:spPr>
          <a:xfrm>
            <a:off x="2927648" y="1340767"/>
            <a:ext cx="9264352" cy="5159633"/>
          </a:xfrm>
          <a:prstGeom prst="rect">
            <a:avLst/>
          </a:prstGeom>
        </p:spPr>
      </p:pic>
      <p:sp>
        <p:nvSpPr>
          <p:cNvPr id="4" name="Title 3"/>
          <p:cNvSpPr>
            <a:spLocks noGrp="1"/>
          </p:cNvSpPr>
          <p:nvPr>
            <p:ph type="title"/>
          </p:nvPr>
        </p:nvSpPr>
        <p:spPr/>
        <p:txBody>
          <a:bodyPr/>
          <a:lstStyle/>
          <a:p>
            <a:r>
              <a:rPr lang="en-US" noProof="0" dirty="0"/>
              <a:t>Model Setup</a:t>
            </a:r>
          </a:p>
        </p:txBody>
      </p:sp>
      <p:sp>
        <p:nvSpPr>
          <p:cNvPr id="35" name="TextBox 34"/>
          <p:cNvSpPr txBox="1"/>
          <p:nvPr/>
        </p:nvSpPr>
        <p:spPr>
          <a:xfrm>
            <a:off x="609598" y="3518685"/>
            <a:ext cx="1665351" cy="338554"/>
          </a:xfrm>
          <a:prstGeom prst="rect">
            <a:avLst/>
          </a:prstGeom>
          <a:noFill/>
        </p:spPr>
        <p:txBody>
          <a:bodyPr wrap="square" rtlCol="0">
            <a:spAutoFit/>
          </a:bodyPr>
          <a:lstStyle/>
          <a:p>
            <a:r>
              <a:rPr lang="en-US" sz="1600" dirty="0"/>
              <a:t>Crack defect</a:t>
            </a:r>
          </a:p>
        </p:txBody>
      </p:sp>
      <p:sp>
        <p:nvSpPr>
          <p:cNvPr id="36" name="TextBox 35"/>
          <p:cNvSpPr txBox="1"/>
          <p:nvPr/>
        </p:nvSpPr>
        <p:spPr>
          <a:xfrm>
            <a:off x="614225" y="4561514"/>
            <a:ext cx="1665351" cy="584775"/>
          </a:xfrm>
          <a:prstGeom prst="rect">
            <a:avLst/>
          </a:prstGeom>
          <a:noFill/>
        </p:spPr>
        <p:txBody>
          <a:bodyPr wrap="square" rtlCol="0">
            <a:spAutoFit/>
          </a:bodyPr>
          <a:lstStyle/>
          <a:p>
            <a:r>
              <a:rPr lang="en-US" sz="1600" dirty="0"/>
              <a:t>Test specimen/</a:t>
            </a:r>
            <a:br>
              <a:rPr lang="en-US" sz="1600" dirty="0"/>
            </a:br>
            <a:r>
              <a:rPr lang="en-US" sz="1600" dirty="0"/>
              <a:t>conducting plate</a:t>
            </a:r>
          </a:p>
        </p:txBody>
      </p:sp>
      <p:sp>
        <p:nvSpPr>
          <p:cNvPr id="41" name="TextBox 40"/>
          <p:cNvSpPr txBox="1"/>
          <p:nvPr/>
        </p:nvSpPr>
        <p:spPr>
          <a:xfrm>
            <a:off x="609599" y="2296486"/>
            <a:ext cx="1665349" cy="338554"/>
          </a:xfrm>
          <a:prstGeom prst="rect">
            <a:avLst/>
          </a:prstGeom>
          <a:noFill/>
        </p:spPr>
        <p:txBody>
          <a:bodyPr wrap="square" rtlCol="0">
            <a:spAutoFit/>
          </a:bodyPr>
          <a:lstStyle/>
          <a:p>
            <a:r>
              <a:rPr lang="en-US" sz="1600" dirty="0"/>
              <a:t>Air-cored coil</a:t>
            </a:r>
          </a:p>
        </p:txBody>
      </p:sp>
      <p:cxnSp>
        <p:nvCxnSpPr>
          <p:cNvPr id="12" name="Straight Connector 11">
            <a:extLst>
              <a:ext uri="{FF2B5EF4-FFF2-40B4-BE49-F238E27FC236}">
                <a16:creationId xmlns:a16="http://schemas.microsoft.com/office/drawing/2014/main" id="{12A84ECC-0BFC-4A96-A79A-63FDF8DEFA48}"/>
              </a:ext>
            </a:extLst>
          </p:cNvPr>
          <p:cNvCxnSpPr>
            <a:cxnSpLocks/>
            <a:stCxn id="41" idx="3"/>
          </p:cNvCxnSpPr>
          <p:nvPr/>
        </p:nvCxnSpPr>
        <p:spPr>
          <a:xfrm>
            <a:off x="2274948" y="2465763"/>
            <a:ext cx="432510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B5DDB97-D490-4716-BFB8-95D668696DEB}"/>
              </a:ext>
            </a:extLst>
          </p:cNvPr>
          <p:cNvCxnSpPr>
            <a:cxnSpLocks/>
            <a:stCxn id="35" idx="3"/>
          </p:cNvCxnSpPr>
          <p:nvPr/>
        </p:nvCxnSpPr>
        <p:spPr>
          <a:xfrm>
            <a:off x="2274949" y="3687962"/>
            <a:ext cx="324498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877B34-EA4E-478D-9DD7-44F7FF9D49CD}"/>
              </a:ext>
            </a:extLst>
          </p:cNvPr>
          <p:cNvCxnSpPr>
            <a:cxnSpLocks/>
            <a:stCxn id="36" idx="3"/>
          </p:cNvCxnSpPr>
          <p:nvPr/>
        </p:nvCxnSpPr>
        <p:spPr>
          <a:xfrm>
            <a:off x="2279576" y="4853902"/>
            <a:ext cx="208823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171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sz="half" idx="18"/>
          </p:nvPr>
        </p:nvSpPr>
        <p:spPr/>
        <p:txBody>
          <a:bodyPr>
            <a:normAutofit fontScale="77500" lnSpcReduction="20000"/>
          </a:bodyPr>
          <a:lstStyle/>
          <a:p>
            <a:pPr>
              <a:lnSpc>
                <a:spcPct val="120000"/>
              </a:lnSpc>
              <a:spcBef>
                <a:spcPts val="600"/>
              </a:spcBef>
            </a:pPr>
            <a:r>
              <a:rPr lang="en-US" noProof="0" dirty="0"/>
              <a:t>Number of turns: 3790</a:t>
            </a:r>
          </a:p>
          <a:p>
            <a:pPr>
              <a:lnSpc>
                <a:spcPct val="120000"/>
              </a:lnSpc>
              <a:spcBef>
                <a:spcPts val="600"/>
              </a:spcBef>
            </a:pPr>
            <a:r>
              <a:rPr lang="en-US" noProof="0" dirty="0"/>
              <a:t>Frequency: 900 [Hz]</a:t>
            </a:r>
          </a:p>
          <a:p>
            <a:pPr>
              <a:lnSpc>
                <a:spcPct val="120000"/>
              </a:lnSpc>
              <a:spcBef>
                <a:spcPts val="600"/>
              </a:spcBef>
            </a:pPr>
            <a:r>
              <a:rPr lang="en-US" noProof="0" dirty="0"/>
              <a:t>Conductivity of plate: </a:t>
            </a:r>
            <a:br>
              <a:rPr lang="en-US" noProof="0" dirty="0"/>
            </a:br>
            <a:r>
              <a:rPr lang="en-US" noProof="0" dirty="0"/>
              <a:t>3.06e7 [S/m]</a:t>
            </a:r>
          </a:p>
          <a:p>
            <a:pPr>
              <a:lnSpc>
                <a:spcPct val="120000"/>
              </a:lnSpc>
              <a:spcBef>
                <a:spcPts val="600"/>
              </a:spcBef>
            </a:pPr>
            <a:r>
              <a:rPr lang="en-US" noProof="0" dirty="0"/>
              <a:t>Defect parameters</a:t>
            </a:r>
          </a:p>
          <a:p>
            <a:pPr lvl="1">
              <a:lnSpc>
                <a:spcPct val="120000"/>
              </a:lnSpc>
              <a:spcBef>
                <a:spcPts val="600"/>
              </a:spcBef>
            </a:pPr>
            <a:r>
              <a:rPr lang="en-US" noProof="0" dirty="0"/>
              <a:t>Length: 12.60 [mm]</a:t>
            </a:r>
          </a:p>
          <a:p>
            <a:pPr lvl="1">
              <a:lnSpc>
                <a:spcPct val="120000"/>
              </a:lnSpc>
              <a:spcBef>
                <a:spcPts val="600"/>
              </a:spcBef>
            </a:pPr>
            <a:r>
              <a:rPr lang="en-US" noProof="0" dirty="0"/>
              <a:t>Depth: 5.00 [mm]</a:t>
            </a:r>
          </a:p>
          <a:p>
            <a:pPr lvl="1">
              <a:lnSpc>
                <a:spcPct val="120000"/>
              </a:lnSpc>
              <a:spcBef>
                <a:spcPts val="600"/>
              </a:spcBef>
            </a:pPr>
            <a:r>
              <a:rPr lang="en-US" noProof="0" dirty="0"/>
              <a:t>Width: 0.28 [mm] </a:t>
            </a:r>
          </a:p>
        </p:txBody>
      </p:sp>
      <p:sp>
        <p:nvSpPr>
          <p:cNvPr id="10" name="Content Placeholder 9"/>
          <p:cNvSpPr>
            <a:spLocks noGrp="1"/>
          </p:cNvSpPr>
          <p:nvPr>
            <p:ph sz="quarter" idx="17"/>
          </p:nvPr>
        </p:nvSpPr>
        <p:spPr/>
        <p:txBody>
          <a:bodyPr/>
          <a:lstStyle/>
          <a:p>
            <a:pPr marL="0" indent="0">
              <a:buNone/>
            </a:pPr>
            <a:endParaRPr lang="en-US" noProof="0" dirty="0"/>
          </a:p>
          <a:p>
            <a:endParaRPr lang="en-US" noProof="0" dirty="0"/>
          </a:p>
        </p:txBody>
      </p:sp>
      <p:sp>
        <p:nvSpPr>
          <p:cNvPr id="2" name="Title 1"/>
          <p:cNvSpPr>
            <a:spLocks noGrp="1"/>
          </p:cNvSpPr>
          <p:nvPr>
            <p:ph type="title"/>
          </p:nvPr>
        </p:nvSpPr>
        <p:spPr/>
        <p:txBody>
          <a:bodyPr/>
          <a:lstStyle/>
          <a:p>
            <a:r>
              <a:rPr lang="en-US" noProof="0" dirty="0"/>
              <a:t>Input Parameters</a:t>
            </a:r>
          </a:p>
        </p:txBody>
      </p:sp>
      <p:pic>
        <p:nvPicPr>
          <p:cNvPr id="15" name="Picture 14">
            <a:extLst>
              <a:ext uri="{FF2B5EF4-FFF2-40B4-BE49-F238E27FC236}">
                <a16:creationId xmlns:a16="http://schemas.microsoft.com/office/drawing/2014/main" id="{70B40D4F-0BB2-4C2B-8A0E-1816A7458BC5}"/>
              </a:ext>
            </a:extLst>
          </p:cNvPr>
          <p:cNvPicPr>
            <a:picLocks noChangeAspect="1"/>
          </p:cNvPicPr>
          <p:nvPr/>
        </p:nvPicPr>
        <p:blipFill>
          <a:blip r:embed="rId2"/>
          <a:stretch>
            <a:fillRect/>
          </a:stretch>
        </p:blipFill>
        <p:spPr>
          <a:xfrm>
            <a:off x="4361411" y="580317"/>
            <a:ext cx="8181680" cy="6858000"/>
          </a:xfrm>
          <a:prstGeom prst="rect">
            <a:avLst/>
          </a:prstGeom>
        </p:spPr>
      </p:pic>
    </p:spTree>
    <p:extLst>
      <p:ext uri="{BB962C8B-B14F-4D97-AF65-F5344CB8AC3E}">
        <p14:creationId xmlns:p14="http://schemas.microsoft.com/office/powerpoint/2010/main" val="3426444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18"/>
          </p:nvPr>
        </p:nvSpPr>
        <p:spPr/>
        <p:txBody>
          <a:bodyPr>
            <a:normAutofit fontScale="92500"/>
          </a:bodyPr>
          <a:lstStyle/>
          <a:p>
            <a:pPr>
              <a:spcBef>
                <a:spcPts val="600"/>
              </a:spcBef>
            </a:pPr>
            <a:r>
              <a:rPr lang="en-US" noProof="0" dirty="0"/>
              <a:t>Magnetic Fields interface</a:t>
            </a:r>
          </a:p>
          <a:p>
            <a:pPr>
              <a:spcBef>
                <a:spcPts val="600"/>
              </a:spcBef>
            </a:pPr>
            <a:r>
              <a:rPr lang="en-US" noProof="0" dirty="0"/>
              <a:t>Frequency Domain study</a:t>
            </a:r>
          </a:p>
          <a:p>
            <a:pPr>
              <a:spcBef>
                <a:spcPts val="600"/>
              </a:spcBef>
            </a:pPr>
            <a:r>
              <a:rPr lang="en-US" noProof="0" dirty="0"/>
              <a:t>Defect is modelled </a:t>
            </a:r>
            <a:r>
              <a:rPr lang="en-US" dirty="0"/>
              <a:t>using an</a:t>
            </a:r>
            <a:r>
              <a:rPr lang="en-US" noProof="0" dirty="0"/>
              <a:t> electrical conductivity of 0.1 S/m.</a:t>
            </a:r>
          </a:p>
          <a:p>
            <a:pPr>
              <a:spcBef>
                <a:spcPts val="600"/>
              </a:spcBef>
            </a:pPr>
            <a:r>
              <a:rPr lang="en-US" noProof="0" dirty="0"/>
              <a:t>Parametric sweep to change </a:t>
            </a:r>
            <a:br>
              <a:rPr lang="en-US" noProof="0" dirty="0"/>
            </a:br>
            <a:r>
              <a:rPr lang="en-US" noProof="0" dirty="0"/>
              <a:t>coil position </a:t>
            </a:r>
          </a:p>
        </p:txBody>
      </p:sp>
      <p:sp>
        <p:nvSpPr>
          <p:cNvPr id="4" name="Content Placeholder 3"/>
          <p:cNvSpPr>
            <a:spLocks noGrp="1"/>
          </p:cNvSpPr>
          <p:nvPr>
            <p:ph sz="quarter" idx="17"/>
          </p:nvPr>
        </p:nvSpPr>
        <p:spPr/>
        <p:txBody>
          <a:bodyPr/>
          <a:lstStyle/>
          <a:p>
            <a:r>
              <a:rPr lang="en-US" noProof="0" dirty="0"/>
              <a:t> </a:t>
            </a:r>
          </a:p>
        </p:txBody>
      </p:sp>
      <p:sp>
        <p:nvSpPr>
          <p:cNvPr id="2" name="Title 1"/>
          <p:cNvSpPr>
            <a:spLocks noGrp="1"/>
          </p:cNvSpPr>
          <p:nvPr>
            <p:ph type="title"/>
          </p:nvPr>
        </p:nvSpPr>
        <p:spPr/>
        <p:txBody>
          <a:bodyPr/>
          <a:lstStyle/>
          <a:p>
            <a:r>
              <a:rPr lang="en-US" noProof="0" dirty="0"/>
              <a:t>Model Setup</a:t>
            </a:r>
          </a:p>
        </p:txBody>
      </p:sp>
      <p:pic>
        <p:nvPicPr>
          <p:cNvPr id="8" name="Picture 7">
            <a:extLst>
              <a:ext uri="{FF2B5EF4-FFF2-40B4-BE49-F238E27FC236}">
                <a16:creationId xmlns:a16="http://schemas.microsoft.com/office/drawing/2014/main" id="{4797F2F3-80FC-4E40-B2B5-39C3FA1E4377}"/>
              </a:ext>
            </a:extLst>
          </p:cNvPr>
          <p:cNvPicPr>
            <a:picLocks noChangeAspect="1"/>
          </p:cNvPicPr>
          <p:nvPr/>
        </p:nvPicPr>
        <p:blipFill>
          <a:blip r:embed="rId2"/>
          <a:stretch>
            <a:fillRect/>
          </a:stretch>
        </p:blipFill>
        <p:spPr>
          <a:xfrm>
            <a:off x="4361411" y="582355"/>
            <a:ext cx="8181680" cy="6858000"/>
          </a:xfrm>
          <a:prstGeom prst="rect">
            <a:avLst/>
          </a:prstGeom>
        </p:spPr>
      </p:pic>
    </p:spTree>
    <p:extLst>
      <p:ext uri="{BB962C8B-B14F-4D97-AF65-F5344CB8AC3E}">
        <p14:creationId xmlns:p14="http://schemas.microsoft.com/office/powerpoint/2010/main" val="3051150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C5320BD-B662-4C61-922D-BC493F8073E8}"/>
              </a:ext>
            </a:extLst>
          </p:cNvPr>
          <p:cNvSpPr>
            <a:spLocks noGrp="1"/>
          </p:cNvSpPr>
          <p:nvPr>
            <p:ph sz="half" idx="18"/>
          </p:nvPr>
        </p:nvSpPr>
        <p:spPr/>
        <p:txBody>
          <a:bodyPr/>
          <a:lstStyle/>
          <a:p>
            <a:pPr>
              <a:spcBef>
                <a:spcPts val="600"/>
              </a:spcBef>
            </a:pPr>
            <a:r>
              <a:rPr lang="en-US" noProof="0" dirty="0"/>
              <a:t>Homogenized Multi Conductor</a:t>
            </a:r>
          </a:p>
          <a:p>
            <a:pPr>
              <a:spcBef>
                <a:spcPts val="600"/>
              </a:spcBef>
            </a:pPr>
            <a:r>
              <a:rPr lang="en-US" noProof="0" dirty="0"/>
              <a:t>Geometry analysis</a:t>
            </a:r>
          </a:p>
          <a:p>
            <a:pPr>
              <a:spcBef>
                <a:spcPts val="600"/>
              </a:spcBef>
            </a:pPr>
            <a:r>
              <a:rPr lang="en-US" noProof="0" dirty="0"/>
              <a:t>Input</a:t>
            </a:r>
          </a:p>
        </p:txBody>
      </p:sp>
      <p:sp>
        <p:nvSpPr>
          <p:cNvPr id="2" name="Content Placeholder 1">
            <a:extLst>
              <a:ext uri="{FF2B5EF4-FFF2-40B4-BE49-F238E27FC236}">
                <a16:creationId xmlns:a16="http://schemas.microsoft.com/office/drawing/2014/main" id="{05D2C248-C785-49AD-A389-596DDC5D9A85}"/>
              </a:ext>
            </a:extLst>
          </p:cNvPr>
          <p:cNvSpPr>
            <a:spLocks noGrp="1"/>
          </p:cNvSpPr>
          <p:nvPr>
            <p:ph sz="quarter" idx="17"/>
          </p:nvPr>
        </p:nvSpPr>
        <p:spPr/>
        <p:txBody>
          <a:bodyPr/>
          <a:lstStyle/>
          <a:p>
            <a:endParaRPr lang="en-US"/>
          </a:p>
        </p:txBody>
      </p:sp>
      <p:sp>
        <p:nvSpPr>
          <p:cNvPr id="5" name="Title 4"/>
          <p:cNvSpPr>
            <a:spLocks noGrp="1"/>
          </p:cNvSpPr>
          <p:nvPr>
            <p:ph type="title"/>
          </p:nvPr>
        </p:nvSpPr>
        <p:spPr/>
        <p:txBody>
          <a:bodyPr/>
          <a:lstStyle/>
          <a:p>
            <a:r>
              <a:rPr lang="en-US" noProof="0" dirty="0"/>
              <a:t>Coil Settings </a:t>
            </a:r>
          </a:p>
        </p:txBody>
      </p:sp>
      <p:pic>
        <p:nvPicPr>
          <p:cNvPr id="7" name="Picture 6">
            <a:extLst>
              <a:ext uri="{FF2B5EF4-FFF2-40B4-BE49-F238E27FC236}">
                <a16:creationId xmlns:a16="http://schemas.microsoft.com/office/drawing/2014/main" id="{EA4DAB00-66E1-402F-8C17-89113C375F30}"/>
              </a:ext>
            </a:extLst>
          </p:cNvPr>
          <p:cNvPicPr>
            <a:picLocks noChangeAspect="1"/>
          </p:cNvPicPr>
          <p:nvPr/>
        </p:nvPicPr>
        <p:blipFill>
          <a:blip r:embed="rId2"/>
          <a:stretch>
            <a:fillRect/>
          </a:stretch>
        </p:blipFill>
        <p:spPr>
          <a:xfrm>
            <a:off x="4365135" y="582355"/>
            <a:ext cx="8181680" cy="6858000"/>
          </a:xfrm>
          <a:prstGeom prst="rect">
            <a:avLst/>
          </a:prstGeom>
        </p:spPr>
      </p:pic>
    </p:spTree>
    <p:extLst>
      <p:ext uri="{BB962C8B-B14F-4D97-AF65-F5344CB8AC3E}">
        <p14:creationId xmlns:p14="http://schemas.microsoft.com/office/powerpoint/2010/main" val="1272573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sz="half" idx="18"/>
          </p:nvPr>
        </p:nvSpPr>
        <p:spPr/>
        <p:txBody>
          <a:bodyPr>
            <a:normAutofit fontScale="77500" lnSpcReduction="20000"/>
          </a:bodyPr>
          <a:lstStyle/>
          <a:p>
            <a:pPr>
              <a:lnSpc>
                <a:spcPct val="120000"/>
              </a:lnSpc>
              <a:spcBef>
                <a:spcPts val="600"/>
              </a:spcBef>
            </a:pPr>
            <a:r>
              <a:rPr lang="en-US" noProof="0" dirty="0"/>
              <a:t>No defect: Defect part takes material properties of conducting plate</a:t>
            </a:r>
          </a:p>
          <a:p>
            <a:pPr>
              <a:lnSpc>
                <a:spcPct val="120000"/>
              </a:lnSpc>
              <a:spcBef>
                <a:spcPts val="600"/>
              </a:spcBef>
            </a:pPr>
            <a:r>
              <a:rPr lang="en-US" noProof="0" dirty="0"/>
              <a:t>Change in Coil Position</a:t>
            </a:r>
          </a:p>
          <a:p>
            <a:pPr lvl="1">
              <a:lnSpc>
                <a:spcPct val="120000"/>
              </a:lnSpc>
              <a:spcBef>
                <a:spcPts val="400"/>
              </a:spcBef>
            </a:pPr>
            <a:r>
              <a:rPr lang="en-US" noProof="0" dirty="0"/>
              <a:t>Defect part takes material properties of air</a:t>
            </a:r>
          </a:p>
          <a:p>
            <a:pPr lvl="1">
              <a:lnSpc>
                <a:spcPct val="120000"/>
              </a:lnSpc>
              <a:spcBef>
                <a:spcPts val="400"/>
              </a:spcBef>
            </a:pPr>
            <a:r>
              <a:rPr lang="en-US" noProof="0" dirty="0"/>
              <a:t>Parametric sweep is used  to the </a:t>
            </a:r>
            <a:br>
              <a:rPr lang="en-US" noProof="0" dirty="0"/>
            </a:br>
            <a:r>
              <a:rPr lang="en-US" noProof="0" dirty="0"/>
              <a:t>coil position </a:t>
            </a:r>
          </a:p>
        </p:txBody>
      </p:sp>
      <p:sp>
        <p:nvSpPr>
          <p:cNvPr id="8" name="Content Placeholder 7"/>
          <p:cNvSpPr>
            <a:spLocks noGrp="1"/>
          </p:cNvSpPr>
          <p:nvPr>
            <p:ph sz="quarter" idx="17"/>
          </p:nvPr>
        </p:nvSpPr>
        <p:spPr/>
        <p:txBody>
          <a:bodyPr/>
          <a:lstStyle/>
          <a:p>
            <a:pPr marL="0" indent="0">
              <a:buNone/>
            </a:pPr>
            <a:endParaRPr lang="sv-SE" dirty="0"/>
          </a:p>
        </p:txBody>
      </p:sp>
      <p:sp>
        <p:nvSpPr>
          <p:cNvPr id="2" name="Title 1"/>
          <p:cNvSpPr>
            <a:spLocks noGrp="1"/>
          </p:cNvSpPr>
          <p:nvPr>
            <p:ph type="title"/>
          </p:nvPr>
        </p:nvSpPr>
        <p:spPr/>
        <p:txBody>
          <a:bodyPr/>
          <a:lstStyle/>
          <a:p>
            <a:r>
              <a:rPr lang="en-US" noProof="0" dirty="0"/>
              <a:t>Study Setup</a:t>
            </a:r>
          </a:p>
        </p:txBody>
      </p:sp>
      <p:pic>
        <p:nvPicPr>
          <p:cNvPr id="3" name="Picture 2">
            <a:extLst>
              <a:ext uri="{FF2B5EF4-FFF2-40B4-BE49-F238E27FC236}">
                <a16:creationId xmlns:a16="http://schemas.microsoft.com/office/drawing/2014/main" id="{D99E61E2-4D1A-4AB5-87A9-C1F4CF6D7007}"/>
              </a:ext>
            </a:extLst>
          </p:cNvPr>
          <p:cNvPicPr>
            <a:picLocks noChangeAspect="1"/>
          </p:cNvPicPr>
          <p:nvPr/>
        </p:nvPicPr>
        <p:blipFill>
          <a:blip r:embed="rId2"/>
          <a:stretch>
            <a:fillRect/>
          </a:stretch>
        </p:blipFill>
        <p:spPr>
          <a:xfrm>
            <a:off x="4361411" y="582355"/>
            <a:ext cx="8181680" cy="6858000"/>
          </a:xfrm>
          <a:prstGeom prst="rect">
            <a:avLst/>
          </a:prstGeom>
        </p:spPr>
      </p:pic>
    </p:spTree>
    <p:extLst>
      <p:ext uri="{BB962C8B-B14F-4D97-AF65-F5344CB8AC3E}">
        <p14:creationId xmlns:p14="http://schemas.microsoft.com/office/powerpoint/2010/main" val="2508233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noProof="0" dirty="0"/>
              <a:t>Results: Change in Inductance</a:t>
            </a:r>
            <a:endParaRPr lang="en-US" sz="1867" noProof="0" dirty="0"/>
          </a:p>
        </p:txBody>
      </p:sp>
      <p:pic>
        <p:nvPicPr>
          <p:cNvPr id="8" name="Picture 7">
            <a:extLst>
              <a:ext uri="{FF2B5EF4-FFF2-40B4-BE49-F238E27FC236}">
                <a16:creationId xmlns:a16="http://schemas.microsoft.com/office/drawing/2014/main" id="{EC1C3C5A-73EE-494E-8007-993E58BB7858}"/>
              </a:ext>
            </a:extLst>
          </p:cNvPr>
          <p:cNvPicPr>
            <a:picLocks noChangeAspect="1"/>
          </p:cNvPicPr>
          <p:nvPr/>
        </p:nvPicPr>
        <p:blipFill>
          <a:blip r:embed="rId3"/>
          <a:stretch>
            <a:fillRect/>
          </a:stretch>
        </p:blipFill>
        <p:spPr>
          <a:xfrm>
            <a:off x="1980000" y="1980000"/>
            <a:ext cx="8232928" cy="4631022"/>
          </a:xfrm>
          <a:prstGeom prst="rect">
            <a:avLst/>
          </a:prstGeom>
        </p:spPr>
      </p:pic>
    </p:spTree>
    <p:extLst>
      <p:ext uri="{BB962C8B-B14F-4D97-AF65-F5344CB8AC3E}">
        <p14:creationId xmlns:p14="http://schemas.microsoft.com/office/powerpoint/2010/main" val="105541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Results: Change in Resistance</a:t>
            </a:r>
          </a:p>
        </p:txBody>
      </p:sp>
      <p:pic>
        <p:nvPicPr>
          <p:cNvPr id="3" name="Picture 2">
            <a:extLst>
              <a:ext uri="{FF2B5EF4-FFF2-40B4-BE49-F238E27FC236}">
                <a16:creationId xmlns:a16="http://schemas.microsoft.com/office/drawing/2014/main" id="{A6C71A3F-C6EF-4A4B-87CF-0DD71814E30D}"/>
              </a:ext>
            </a:extLst>
          </p:cNvPr>
          <p:cNvPicPr>
            <a:picLocks noChangeAspect="1"/>
          </p:cNvPicPr>
          <p:nvPr/>
        </p:nvPicPr>
        <p:blipFill>
          <a:blip r:embed="rId3"/>
          <a:stretch>
            <a:fillRect/>
          </a:stretch>
        </p:blipFill>
        <p:spPr>
          <a:xfrm>
            <a:off x="1980000" y="1980000"/>
            <a:ext cx="8232928" cy="4631022"/>
          </a:xfrm>
          <a:prstGeom prst="rect">
            <a:avLst/>
          </a:prstGeom>
        </p:spPr>
      </p:pic>
    </p:spTree>
    <p:extLst>
      <p:ext uri="{BB962C8B-B14F-4D97-AF65-F5344CB8AC3E}">
        <p14:creationId xmlns:p14="http://schemas.microsoft.com/office/powerpoint/2010/main" val="3184086110"/>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A49447-083C-5441-83E1-DC6CE2F4F96C}" vid="{BC03C017-C680-8241-AA26-6D12BD0AD6AD}"/>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08583FDC-72FA-2A47-893E-C411E4BEB664}" vid="{FE0E138F-585E-9947-A336-672C0F2CBB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COMSOL_PowerPoint_template</Template>
  <TotalTime>28018</TotalTime>
  <Words>282</Words>
  <Application>Microsoft Office PowerPoint</Application>
  <PresentationFormat>Widescreen</PresentationFormat>
  <Paragraphs>50</Paragraphs>
  <Slides>11</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Lato Light</vt:lpstr>
      <vt:lpstr>Lato Black</vt:lpstr>
      <vt:lpstr>Lato</vt:lpstr>
      <vt:lpstr>Wingdings</vt:lpstr>
      <vt:lpstr>Arial</vt:lpstr>
      <vt:lpstr>COMSOL</vt:lpstr>
      <vt:lpstr>comsol-slide-template-NEW</vt:lpstr>
      <vt:lpstr>Eddy Current Non-Destructive Evaluation</vt:lpstr>
      <vt:lpstr>Objective</vt:lpstr>
      <vt:lpstr>Model Setup</vt:lpstr>
      <vt:lpstr>Input Parameters</vt:lpstr>
      <vt:lpstr>Model Setup</vt:lpstr>
      <vt:lpstr>Coil Settings </vt:lpstr>
      <vt:lpstr>Study Setup</vt:lpstr>
      <vt:lpstr>Results: Change in Inductance</vt:lpstr>
      <vt:lpstr>Results: Change in Resistance</vt:lpstr>
      <vt:lpstr>Current Density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Semiconductor Module, General Introduction</dc:title>
  <dc:creator>Lipeng Liu</dc:creator>
  <cp:lastModifiedBy>Clarissa Harvey</cp:lastModifiedBy>
  <cp:revision>385</cp:revision>
  <dcterms:created xsi:type="dcterms:W3CDTF">2021-08-17T07:40:22Z</dcterms:created>
  <dcterms:modified xsi:type="dcterms:W3CDTF">2024-11-29T10:28:53Z</dcterms:modified>
</cp:coreProperties>
</file>