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60" r:id="rId14"/>
    <p:sldId id="261" r:id="rId15"/>
    <p:sldId id="262" r:id="rId16"/>
    <p:sldId id="263" r:id="rId17"/>
    <p:sldId id="264" r:id="rId18"/>
    <p:sldId id="266" r:id="rId20"/>
    <p:sldId id="267" r:id="rId21"/>
    <p:sldId id="269" r:id="rId23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4" Target="slides/slide5.xml" Type="http://schemas.openxmlformats.org/officeDocument/2006/relationships/slide"/><Relationship Id="rId15" Target="slides/slide4.xml" Type="http://schemas.openxmlformats.org/officeDocument/2006/relationships/slide"/><Relationship Id="rId16" Target="slides/slide6.xml" Type="http://schemas.openxmlformats.org/officeDocument/2006/relationships/slide"/><Relationship Id="rId17" Target="slides/slide7.xml" Type="http://schemas.openxmlformats.org/officeDocument/2006/relationships/slide"/><Relationship Id="rId18" Target="slides/slide8.xml" Type="http://schemas.openxmlformats.org/officeDocument/2006/relationships/slide"/><Relationship Id="rId20" Target="slides/slide10.xml" Type="http://schemas.openxmlformats.org/officeDocument/2006/relationships/slide"/><Relationship Id="rId21" Target="slides/slide9.xml" Type="http://schemas.openxmlformats.org/officeDocument/2006/relationships/slide"/><Relationship Id="rId23" Target="slides/slide12.xml" Type="http://schemas.openxmlformats.org/officeDocument/2006/relationships/slide"/><Relationship Id="rId25" Target="slides/slide13.xml" Type="http://schemas.openxmlformats.org/officeDocument/2006/relationships/slide"/><Relationship Id="rId26" Target="slides/slide11.xml" Type="http://schemas.openxmlformats.org/officeDocument/2006/relationships/slide"/><Relationship Id="rId27" Target="slides/slide14.xml" Type="http://schemas.openxmlformats.org/officeDocument/2006/relationships/slide"/><Relationship Id="rId28" Target="slides/slide15.xml" Type="http://schemas.openxmlformats.org/officeDocument/2006/relationships/slide"/><Relationship Id="rId29" Target="slides/slide16.xml" Type="http://schemas.openxmlformats.org/officeDocument/2006/relationships/slide"/><Relationship Id="rId3" Target="presProps.xml" Type="http://schemas.openxmlformats.org/officeDocument/2006/relationships/presProps"/><Relationship Id="rId30" Target="slides/slide17.xml" Type="http://schemas.openxmlformats.org/officeDocument/2006/relationships/slide"/><Relationship Id="rId31" Target="slides/slide18.xml" Type="http://schemas.openxmlformats.org/officeDocument/2006/relationships/slide"/><Relationship Id="rId32" Target="slides/slide19.xml" Type="http://schemas.openxmlformats.org/officeDocument/2006/relationships/slide"/><Relationship Id="rId33" Target="slides/slide20.xml" Type="http://schemas.openxmlformats.org/officeDocument/2006/relationships/slide"/><Relationship Id="rId34" Target="slides/slide21.xml" Type="http://schemas.openxmlformats.org/officeDocument/2006/relationships/slide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2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1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1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1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6.png" Type="http://schemas.openxmlformats.org/officeDocument/2006/relationships/image"/><Relationship Id="rId3" Type="http://schemas.openxmlformats.org/officeDocument/2006/relationships/tags" Target="../tags/tag6.xml"/></Relationships>

</file>

<file path=ppt/slides/_rels/slide1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7.xml"/></Relationships>
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2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8.png" Type="http://schemas.openxmlformats.org/officeDocument/2006/relationships/image"/><Relationship Id="rId3" Type="http://schemas.openxmlformats.org/officeDocument/2006/relationships/tags" Target="../tags/tag8.xml"/></Relationships>

</file>

<file path=ppt/slides/_rels/slide2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Relationship Id="rId4" Target="../media/image7.png" Type="http://schemas.openxmlformats.org/officeDocument/2006/relationships/image"/><Relationship Id="rId5" Target="../media/image8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Frequency Domain Study of a Single-Phase Motor in 2D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Verification Model</a:t>
            </a:r>
          </a:p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Coil 1: Phase A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parametric sweep for various speeds of the rotor is run. The parameter ‘RPM’ is varied from 0 to 358.14 rad/s. The figure below shows it’s implementation.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frequency domain analysis study at an operating frequency of 60 Hz is done to compare the results with the benchmark model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rotational motion of the rotor is modeled using the ‘Velocity (Lorentz Term)’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 new cylindrical coordinate system is defined to specify the rotation in ‘phi’ direction using 'RPM*sys2.r'.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Velocity (Lorentz Term)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force on the rotor is calculated using the in-built ‘Force Calculation’ domain feature.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force and the resulting torque are calculated by integrating the ‘Maxwell’s Stress Tensor’ over the exterior boundaries of the rotor.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Force Calculation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Electromagnetic Torque, induced voltage and rotor losses at various speeds are calculated and compared with the data from the TEAM Problem 30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Norm of Magnetic Flux Density (Surface plot) and Magnetic Vector Potential (Contour plot) at a velocity of 358.14 rad/s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Current density, normJ, (Surface plot) and Magnetic Vector Potential (Contour plot) at a velocity of 358.14 rad/s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29876"/>
            <a:ext cx="4800600" cy="68419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Axial Component of the current density, Jz, (Surface plot) and Magnetic Vector Potential (Contour plot) at a velocity of 358.14 rad/s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29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Torque comparison at various speeds of the rotor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Voltage comparison at various speeds of the rotor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Rotor losses comparison at various speeds of the rotor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Geometry of the Single Phase Induction Motor</a:t>
            </a:r>
            <a:endParaRPr lang="en-US"/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07900" y="1332000"/>
            <a:ext cx="5003800" cy="37528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Losses in steel comparison at various speeds of the rotor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Conclusion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Single phase Induction motor is modeled and compared with the TEAM benchmark model problem 30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close match in the values of Torque, Voltage and Losses is obtained in comparison to the benchmark model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This model can be further extended by converting this into an App by using COMSOL ‘Application Builder’ similar to the one described in the following blog post for 3-phase induction motor.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https://www.comsol.com/blogs/how-to-automate-winding-design-in-electrical-machineswith-an-app/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single phase Induction motor is modeled and compared with the TEAM benchmark model problem 30.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motor has two major parts, a stator and  a rotor. The stator is made of laminated steel and has a single phase coil. The rotor consists of conductive steel and aluminum.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time harmonic currents on the stator windings will induce eddy currents in the rotor. The magnetic fields from these two currents will interact with each other to generate torque.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Parameters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457200" y="1332000"/>
          <a:ext cx="8406801" cy="2674757"/>
        </p:xfrm>
        <a:graphic>
          <a:graphicData uri="http://schemas.openxmlformats.org/drawingml/2006/table">
            <a:tbl>
              <a:tblPr/>
              <a:tblGrid>
                <a:gridCol w="2046639"/>
                <a:gridCol w="2104549"/>
                <a:gridCol w="2046639"/>
                <a:gridCol w="2107374"/>
              </a:tblGrid>
              <a:tr h="254000">
                <a:tc gridSpan="4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Parameters 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Name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Expression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Value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Description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win_angle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45[deg]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0.7854 rad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Phase span of a winding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airgap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r3 - r2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0.002 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Airgap between stator and rotor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f0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60[Hz]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60 Hz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Supply frequency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w0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2*pi*f0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376.99 Hz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Supply angular frequency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n0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2045.175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2045.2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Number of turns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1[m]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 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Length of the motor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RPM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0[rad/s]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 rad/s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Motor rpm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Parameters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581323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dimensions of the motor, operating frequency, rotor speed and the number of turns in the coil are defined as parameters in the model.</a:t>
            </a:r>
          </a:p>
        </p:txBody>
      </p:sp>
      <p:graphicFrame>
        <p:nvGraphicFramePr>
          <p:cNvPr name="Table 6" id="6"/>
          <p:cNvGraphicFramePr>
            <a:graphicFrameLocks noGrp="true"/>
          </p:cNvGraphicFramePr>
          <p:nvPr/>
        </p:nvGraphicFramePr>
        <p:xfrm>
          <a:off x="457200" y="2040323"/>
          <a:ext cx="8406801" cy="2555514"/>
        </p:xfrm>
        <a:graphic>
          <a:graphicData uri="http://schemas.openxmlformats.org/drawingml/2006/table">
            <a:tbl>
              <a:tblPr/>
              <a:tblGrid>
                <a:gridCol w="2046639"/>
                <a:gridCol w="2104549"/>
                <a:gridCol w="2046639"/>
                <a:gridCol w="2107374"/>
              </a:tblGrid>
              <a:tr h="254000">
                <a:tc gridSpan="4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Parameters 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Name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Expression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Value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Description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2[cm]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0.02 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Outer radius of rotor steel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3[cm]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0.03 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Outer radius of rotor aluminum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3.2[cm]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0.032 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Inner radius of windings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r4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5.2[cm]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0.052 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Inner radius of stator steel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r5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5.7[cm]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0.057 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Outer radius of stator steel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 - Materials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2573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All of the electrical and magnetic material properties are assumed to be linear. </a:t>
            </a:r>
          </a:p>
        </p:txBody>
      </p:sp>
      <p:graphicFrame>
        <p:nvGraphicFramePr>
          <p:cNvPr name="Table 6" id="6"/>
          <p:cNvGraphicFramePr>
            <a:graphicFrameLocks noGrp="true"/>
          </p:cNvGraphicFramePr>
          <p:nvPr/>
        </p:nvGraphicFramePr>
        <p:xfrm>
          <a:off x="457200" y="1784735"/>
          <a:ext cx="8406800" cy="1557157"/>
        </p:xfrm>
        <a:graphic>
          <a:graphicData uri="http://schemas.openxmlformats.org/drawingml/2006/table">
            <a:tbl>
              <a:tblPr/>
              <a:tblGrid>
                <a:gridCol w="2076300"/>
                <a:gridCol w="2076300"/>
                <a:gridCol w="2076300"/>
                <a:gridCol w="2076300"/>
              </a:tblGrid>
              <a:tr h="254000">
                <a:tc gridSpan="4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Material Properties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Material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Electrical  Conductivity (σ)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Relative permeability (μr)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Density (ρ)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Rotor steel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1.6e6 [S/m]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7850 [kg/m3]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Stator steel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 [S/m]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/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Rotor aluminum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3.72e7 [S/m]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2700 [kg/m3]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2D Magnetic Fields (mf) physics interface is used to model the induction motor in frequency domain operating at a frequency of 60[Hz].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motor is represented using four nodes in the mf interface:       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Ampère's Law in Solids       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Coil       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Velocity (Lorentz Term)       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spcAft>
                <a:spcPct val="15000"/>
              </a:spcAft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Force Calculation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Magnetic Fields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914400" cy="2286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483600"/>
            <a:ext cx="977900" cy="2032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067800"/>
            <a:ext cx="2006600" cy="228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Approach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coils in the stator are modeled as ‘Homogenized Multi-Turn Conductor’ with n0 = number of turns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current in the single phase coil is defined as:       </a:t>
            </a:r>
          </a:p>
          <a:p>
            <a:pPr lvl="2" algn="l" indent="-169859" marL="746106">
              <a:lnSpc>
                <a:spcPct val="100000"/>
              </a:lnSpc>
              <a:spcBef>
                <a:spcPts val="500"/>
              </a:spcBef>
              <a:buFont typeface="Arial"/>
              <a:buChar char="•"/>
            </a:pPr>
            <a:r>
              <a:rPr lang="en-US" sz="1200" b="false" i="true" u="none">
                <a:solidFill>
                  <a:srgbClr val="393A39"/>
                </a:solidFill>
                <a:latin typeface="Century Schoolbook"/>
              </a:rPr>
              <a:t>I</a:t>
            </a:r>
            <a:r>
              <a:rPr lang="en-US" sz="1200" b="false" i="true" u="none" baseline="-25000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=1[A]*sqrt(2)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Note: sqrt(2) term is included to turn the RMS value of current to peak value.       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‘Coil Group’ checkbox is checked to connect the coils in series and reversed current direction is used to specify the current in negative direction.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Reversed Current Direction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8&lt;/Entity&gt;&lt;Tag&gt;pg8&lt;/Tag&gt;&lt;Node&gt;Results &amp;gt; 2D Plot Group 8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ff&quot;/&gt;&lt;Property name=&quot;axes2d&quot; type=&quot;bool&quot; value=&quot;off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7.949999809265137&quot;/&gt;&lt;Property name=&quot;xmax&quot; type=&quot;real&quot; value=&quot;7.949999809265137&quot;/&gt;&lt;Property name=&quot;ymin&quot; type=&quot;real&quot; value=&quot;-6.269999980926514&quot;/&gt;&lt;Property name=&quot;ymax&quot; type=&quot;real&quot; value=&quot;6.269999980926514&quot;/&gt;&lt;Property name=&quot;xminhidden&quot; type=&quot;real&quot; value=&quot;-7.949999809265137&quot;/&gt;&lt;Property name=&quot;xmaxhidden&quot; type=&quot;real&quot; value=&quot;7.949999809265137&quot;/&gt;&lt;Property name=&quot;yminhidden&quot; type=&quot;real&quot; value=&quot;-6.269999980926514&quot;/&gt;&lt;Property name=&quot;ymaxhidden&quot; type=&quot;real&quot; value=&quot;6.269999980926514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19736842811107635&quot;/&gt;&lt;Property name=&quot;abstractviewrratio&quot; type=&quot;real&quot; value=&quot;0.19736842811107635&quot;/&gt;&lt;Property name=&quot;abstractviewbratio&quot; type=&quot;real&quot; value=&quot;-0.050000015646219254&quot;/&gt;&lt;Property name=&quot;abstractviewtratio&quot; type=&quot;real&quot; value=&quot;0.050000015646219254&quot;/&gt;&lt;Property name=&quot;abstractviewxscale&quot; type=&quot;real&quot; value=&quot;0.029999999329447746&quot;/&gt;&lt;Property name=&quot;abstractviewyscale&quot; type=&quot;real&quot; value=&quot;0.02999999932944774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30, 418&quot;/&gt;&lt;/PropSet&gt;&lt;PropSet id=&quot;clip&quot;/&gt;&lt;PropSet id=&quot;table&quot;/&gt;&lt;UpdateTimeStamp&gt;Sep 26, 2024, 11:24:57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Magnetic Flux Density Norm (mf)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ff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10.635000228881836&quot;/&gt;&lt;Property name=&quot;xmax&quot; type=&quot;real&quot; value=&quot;10.635000228881836&quot;/&gt;&lt;Property name=&quot;ymin&quot; type=&quot;real&quot; value=&quot;-6.360000133514404&quot;/&gt;&lt;Property name=&quot;ymax&quot; type=&quot;real&quot; value=&quot;6.360000133514404&quot;/&gt;&lt;Property name=&quot;xminhidden&quot; type=&quot;real&quot; value=&quot;-10.635000228881836&quot;/&gt;&lt;Property name=&quot;xmaxhidden&quot; type=&quot;real&quot; value=&quot;10.635000228881836&quot;/&gt;&lt;Property name=&quot;yminhidden&quot; type=&quot;real&quot; value=&quot;-6.360000133514404&quot;/&gt;&lt;Property name=&quot;ymaxhidden&quot; type=&quot;real&quot; value=&quot;6.360000133514404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19736842811107635&quot;/&gt;&lt;Property name=&quot;abstractviewrratio&quot; type=&quot;real&quot; value=&quot;0.19736842811107635&quot;/&gt;&lt;Property name=&quot;abstractviewbratio&quot; type=&quot;real&quot; value=&quot;-0.050000015646219254&quot;/&gt;&lt;Property name=&quot;abstractviewtratio&quot; type=&quot;real&quot; value=&quot;0.050000015646219254&quot;/&gt;&lt;Property name=&quot;abstractviewxscale&quot; type=&quot;real&quot; value=&quot;0.029999999329447746&quot;/&gt;&lt;Property name=&quot;abstractviewyscale&quot; type=&quot;real&quot; value=&quot;0.02999999932944774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709, 424&quot;/&gt;&lt;/PropSet&gt;&lt;PropSet id=&quot;clip&quot;/&gt;&lt;PropSet id=&quot;table&quot;/&gt;&lt;UpdateTimeStamp&gt;Sep 26, 2024, 11:25:10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2&lt;/Entity&gt;&lt;Tag&gt;pg2&lt;/Tag&gt;&lt;Node&gt;Results &amp;gt; Current Density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ff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10.635000228881836&quot;/&gt;&lt;Property name=&quot;xmax&quot; type=&quot;real&quot; value=&quot;10.635000228881836&quot;/&gt;&lt;Property name=&quot;ymin&quot; type=&quot;real&quot; value=&quot;-6.360000133514404&quot;/&gt;&lt;Property name=&quot;ymax&quot; type=&quot;real&quot; value=&quot;6.360000133514404&quot;/&gt;&lt;Property name=&quot;xminhidden&quot; type=&quot;real&quot; value=&quot;-10.635000228881836&quot;/&gt;&lt;Property name=&quot;xmaxhidden&quot; type=&quot;real&quot; value=&quot;10.635000228881836&quot;/&gt;&lt;Property name=&quot;yminhidden&quot; type=&quot;real&quot; value=&quot;-6.360000133514404&quot;/&gt;&lt;Property name=&quot;ymaxhidden&quot; type=&quot;real&quot; value=&quot;6.360000133514404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19736842811107635&quot;/&gt;&lt;Property name=&quot;abstractviewrratio&quot; type=&quot;real&quot; value=&quot;0.19736842811107635&quot;/&gt;&lt;Property name=&quot;abstractviewbratio&quot; type=&quot;real&quot; value=&quot;-0.050000015646219254&quot;/&gt;&lt;Property name=&quot;abstractviewtratio&quot; type=&quot;real&quot; value=&quot;0.050000015646219254&quot;/&gt;&lt;Property name=&quot;abstractviewxscale&quot; type=&quot;real&quot; value=&quot;0.029999999329447746&quot;/&gt;&lt;Property name=&quot;abstractviewyscale&quot; type=&quot;real&quot; value=&quot;0.02999999932944774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709, 424&quot;/&gt;&lt;/PropSet&gt;&lt;PropSet id=&quot;clip&quot;/&gt;&lt;PropSet id=&quot;table&quot;/&gt;&lt;UpdateTimeStamp&gt;Sep 26, 2024, 11:25:12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7&lt;/Entity&gt;&lt;Tag&gt;pg7&lt;/Tag&gt;&lt;Node&gt;Results &amp;gt; Current z-component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ff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7.949999809265137&quot;/&gt;&lt;Property name=&quot;xmax&quot; type=&quot;real&quot; value=&quot;7.949999809265137&quot;/&gt;&lt;Property name=&quot;ymin&quot; type=&quot;real&quot; value=&quot;-6.224999904632568&quot;/&gt;&lt;Property name=&quot;ymax&quot; type=&quot;real&quot; value=&quot;6.224999904632568&quot;/&gt;&lt;Property name=&quot;xminhidden&quot; type=&quot;real&quot; value=&quot;-7.949999809265137&quot;/&gt;&lt;Property name=&quot;xmaxhidden&quot; type=&quot;real&quot; value=&quot;7.949999809265137&quot;/&gt;&lt;Property name=&quot;yminhidden&quot; type=&quot;real&quot; value=&quot;-6.224999904632568&quot;/&gt;&lt;Property name=&quot;ymaxhidden&quot; type=&quot;real&quot; value=&quot;6.224999904632568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19736842811107635&quot;/&gt;&lt;Property name=&quot;abstractviewrratio&quot; type=&quot;real&quot; value=&quot;0.19736842811107635&quot;/&gt;&lt;Property name=&quot;abstractviewbratio&quot; type=&quot;real&quot; value=&quot;-0.050000015646219254&quot;/&gt;&lt;Property name=&quot;abstractviewtratio&quot; type=&quot;real&quot; value=&quot;0.050000015646219254&quot;/&gt;&lt;Property name=&quot;abstractviewxscale&quot; type=&quot;real&quot; value=&quot;0.029999999329447746&quot;/&gt;&lt;Property name=&quot;abstractviewyscale&quot; type=&quot;real&quot; value=&quot;0.02999999932944774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30, 415&quot;/&gt;&lt;/PropSet&gt;&lt;PropSet id=&quot;clip&quot;/&gt;&lt;PropSet id=&quot;table&quot;/&gt;&lt;UpdateTimeStamp&gt;Sep 26, 2024, 11:25:15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Torque Comparison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1:25:18 PM&lt;/UpdateTimeStamp&gt;&lt;/Root&gt;"/>
</p:tagLst>
</file>

<file path=ppt/tags/tag6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Voltage Comparison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1:25:22 PM&lt;/UpdateTimeStamp&gt;&lt;/Root&gt;"/>
</p:tagLst>
</file>

<file path=ppt/tags/tag7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5&lt;/Entity&gt;&lt;Tag&gt;pg5&lt;/Tag&gt;&lt;Node&gt;Results &amp;gt; Rotor Loss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1:25:25 PM&lt;/UpdateTimeStamp&gt;&lt;/Root&gt;"/>
</p:tagLst>
</file>

<file path=ppt/tags/tag8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6&lt;/Entity&gt;&lt;Tag&gt;pg6&lt;/Tag&gt;&lt;Node&gt;Results &amp;gt; Steel Loss&lt;/Node&gt;&lt;LinkType&gt;Image&lt;/LinkType&gt;&lt;ModelLink directoryType=&quot;none&quot;&gt;H:\hub\root\build\main\daily\test\models\acdc\single_phase_induction_motor_2d.mph&lt;/ModelLink&gt;&lt;LocalPath&gt;single_phase_induction_motor_2d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1:25:28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2024-09-26T21:25:34Z</dcterms:created>
  <dc:creator>COMSOL</dc:creator>
  <cp:lastModifiedBy>COMSOL</cp:lastModifiedBy>
  <dcterms:modified xsi:type="dcterms:W3CDTF">2024-09-26T21:25:34Z</dcterms:modified>
  <cp:revision>1</cp:revision>
  <dc:title>Frequency Domain Study of a Single-Phase Motor in 2D</dc:title>
</cp:coreProperties>
</file>