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fntdata" ContentType="application/x-fontdata"/>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Lst>
  <p:notesMasterIdLst>
    <p:notesMasterId r:id="rId19"/>
  </p:notesMasterIdLst>
  <p:handoutMasterIdLst>
    <p:handoutMasterId r:id="rId20"/>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5143500" type="screen16x9"/>
  <p:notesSz cx="6858000" cy="9144000"/>
  <p:embeddedFontLst>
    <p:embeddedFont>
      <p:font typeface="Calibri Light" panose="020F0302020204030204" pitchFamily="34" charset="0"/>
      <p:regular r:id="rId21"/>
      <p:italic r:id="rId22"/>
    </p:embeddedFont>
    <p:embeddedFont>
      <p:font typeface="Lato" panose="020B0604020202020204" charset="0"/>
      <p:regular r:id="rId23"/>
      <p:bold r:id="rId24"/>
      <p:italic r:id="rId25"/>
      <p:boldItalic r:id="rId26"/>
    </p:embeddedFont>
    <p:embeddedFont>
      <p:font typeface="Lato Light" panose="020F0302020204030203" charset="0"/>
      <p:regular r:id="rId27"/>
      <p:italic r:id="rId2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B81B7"/>
    <a:srgbClr val="1B4D81"/>
    <a:srgbClr val="393A39"/>
    <a:srgbClr val="D3E2E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379" autoAdjust="0"/>
    <p:restoredTop sz="92810" autoAdjust="0"/>
  </p:normalViewPr>
  <p:slideViewPr>
    <p:cSldViewPr>
      <p:cViewPr varScale="1">
        <p:scale>
          <a:sx n="160" d="100"/>
          <a:sy n="160" d="100"/>
        </p:scale>
        <p:origin x="112" y="576"/>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235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font" Target="fonts/font1.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font" Target="fonts/font8.fntdata"/><Relationship Id="rId10" Type="http://schemas.openxmlformats.org/officeDocument/2006/relationships/slide" Target="slides/slide9.xml"/><Relationship Id="rId19" Type="http://schemas.openxmlformats.org/officeDocument/2006/relationships/notesMaster" Target="notesMasters/notesMaster1.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11/27/2024</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11/27/2024</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p>
            <a:fld id="{231772EC-E76D-4F4A-838B-4776C34BA941}" type="slidenum">
              <a:rPr lang="en-US" smtClean="0"/>
              <a:pPr/>
              <a:t>3</a:t>
            </a:fld>
            <a:endParaRPr lang="en-US"/>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ln/>
        </p:spPr>
        <p:txBody>
          <a:bodyPr/>
          <a:lstStyle/>
          <a:p>
            <a:pPr eaLnBrk="1" hangingPunct="1"/>
            <a:endParaRPr lang="sv-SE"/>
          </a:p>
        </p:txBody>
      </p:sp>
    </p:spTree>
    <p:extLst>
      <p:ext uri="{BB962C8B-B14F-4D97-AF65-F5344CB8AC3E}">
        <p14:creationId xmlns:p14="http://schemas.microsoft.com/office/powerpoint/2010/main" val="5771766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See model file: </a:t>
            </a:r>
            <a:r>
              <a:rPr lang="en-US" sz="1200" i="1" dirty="0" err="1"/>
              <a:t>edw_maglev_omega_step.mph</a:t>
            </a:r>
            <a:r>
              <a:rPr lang="en-US" sz="1200" dirty="0"/>
              <a:t> </a:t>
            </a:r>
          </a:p>
          <a:p>
            <a:endParaRPr lang="sv-SE" dirty="0"/>
          </a:p>
        </p:txBody>
      </p:sp>
      <p:sp>
        <p:nvSpPr>
          <p:cNvPr id="4" name="Slide Number Placeholder 3"/>
          <p:cNvSpPr>
            <a:spLocks noGrp="1"/>
          </p:cNvSpPr>
          <p:nvPr>
            <p:ph type="sldNum" sz="quarter" idx="10"/>
          </p:nvPr>
        </p:nvSpPr>
        <p:spPr/>
        <p:txBody>
          <a:bodyPr/>
          <a:lstStyle/>
          <a:p>
            <a:fld id="{F571C57B-2B8C-4FD0-A189-5F508C105402}" type="slidenum">
              <a:rPr lang="en-US" smtClean="0"/>
              <a:pPr/>
              <a:t>13</a:t>
            </a:fld>
            <a:endParaRPr lang="en-US"/>
          </a:p>
        </p:txBody>
      </p:sp>
    </p:spTree>
    <p:extLst>
      <p:ext uri="{BB962C8B-B14F-4D97-AF65-F5344CB8AC3E}">
        <p14:creationId xmlns:p14="http://schemas.microsoft.com/office/powerpoint/2010/main" val="29379083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See model file: </a:t>
            </a:r>
            <a:r>
              <a:rPr lang="en-US" sz="1200" i="1" dirty="0" err="1"/>
              <a:t>edw_maglev_velocity_sweep.mph</a:t>
            </a:r>
            <a:r>
              <a:rPr lang="en-US" sz="1200" dirty="0"/>
              <a:t> </a:t>
            </a:r>
          </a:p>
          <a:p>
            <a:endParaRPr lang="sv-SE" dirty="0"/>
          </a:p>
        </p:txBody>
      </p:sp>
      <p:sp>
        <p:nvSpPr>
          <p:cNvPr id="4" name="Slide Number Placeholder 3"/>
          <p:cNvSpPr>
            <a:spLocks noGrp="1"/>
          </p:cNvSpPr>
          <p:nvPr>
            <p:ph type="sldNum" sz="quarter" idx="10"/>
          </p:nvPr>
        </p:nvSpPr>
        <p:spPr/>
        <p:txBody>
          <a:bodyPr/>
          <a:lstStyle/>
          <a:p>
            <a:fld id="{F571C57B-2B8C-4FD0-A189-5F508C105402}" type="slidenum">
              <a:rPr lang="en-US" smtClean="0"/>
              <a:pPr/>
              <a:t>15</a:t>
            </a:fld>
            <a:endParaRPr lang="en-US"/>
          </a:p>
        </p:txBody>
      </p:sp>
    </p:spTree>
    <p:extLst>
      <p:ext uri="{BB962C8B-B14F-4D97-AF65-F5344CB8AC3E}">
        <p14:creationId xmlns:p14="http://schemas.microsoft.com/office/powerpoint/2010/main" val="2202689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2000">
                <a:latin typeface="Lato" panose="020F0502020204030203" pitchFamily="34" charset="0"/>
              </a:defRPr>
            </a:lvl4pPr>
            <a:lvl5pPr marL="1828800"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7"/>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41558569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4114800" y="209550"/>
            <a:ext cx="4800600" cy="4724400"/>
          </a:xfrm>
          <a:noFill/>
        </p:spPr>
        <p:txBody>
          <a:bodyPr/>
          <a:lstStyle>
            <a:lvl3pPr>
              <a:defRPr/>
            </a:lvl3pPr>
          </a:lstStyle>
          <a:p>
            <a:pPr lvl="0"/>
            <a:r>
              <a:rPr lang="en-US"/>
              <a:t>Click to 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921542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6400800" y="209550"/>
            <a:ext cx="2514600" cy="4724400"/>
          </a:xfrm>
          <a:noFill/>
        </p:spPr>
        <p:txBody>
          <a:bodyPr/>
          <a:lstStyle>
            <a:lvl3pPr>
              <a:defRPr/>
            </a:lvl3pPr>
          </a:lstStyle>
          <a:p>
            <a:pPr lvl="0"/>
            <a:r>
              <a:rPr lang="en-US"/>
              <a:t>Click to 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2">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5449780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1575906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96667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84038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6"/>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6"/>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2"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2"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8"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8"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554818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933249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01646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200" indent="0">
              <a:buNone/>
              <a:defRPr/>
            </a:lvl2pPr>
            <a:lvl3pPr marL="914400" indent="0">
              <a:buNone/>
              <a:defRPr/>
            </a:lvl3pPr>
          </a:lstStyle>
          <a:p>
            <a:pPr lvl="0"/>
            <a:r>
              <a:rPr lang="en-US"/>
              <a:t>Click to edit Master text styles</a:t>
            </a:r>
          </a:p>
        </p:txBody>
      </p:sp>
    </p:spTree>
    <p:extLst>
      <p:ext uri="{BB962C8B-B14F-4D97-AF65-F5344CB8AC3E}">
        <p14:creationId xmlns:p14="http://schemas.microsoft.com/office/powerpoint/2010/main" val="1836104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0"/>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655" r:id="rId5"/>
    <p:sldLayoutId id="2147483657" r:id="rId6"/>
    <p:sldLayoutId id="2147483658" r:id="rId7"/>
    <p:sldLayoutId id="2147483666" r:id="rId8"/>
    <p:sldLayoutId id="2147483660" r:id="rId9"/>
    <p:sldLayoutId id="2147483668" r:id="rId10"/>
    <p:sldLayoutId id="2147483664" r:id="rId11"/>
    <p:sldLayoutId id="2147483674" r:id="rId12"/>
    <p:sldLayoutId id="2147483669" r:id="rId13"/>
    <p:sldLayoutId id="2147483671" r:id="rId14"/>
    <p:sldLayoutId id="2147483672" r:id="rId15"/>
    <p:sldLayoutId id="2147483673" r:id="rId16"/>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228600" indent="-228600" algn="l" defTabSz="914400"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742950" indent="-285750" algn="l" defTabSz="914400" rtl="0" eaLnBrk="1" latinLnBrk="0" hangingPunct="1">
        <a:lnSpc>
          <a:spcPct val="100000"/>
        </a:lnSpc>
        <a:spcBef>
          <a:spcPts val="500"/>
        </a:spcBef>
        <a:buFontTx/>
        <a:buBlip>
          <a:blip r:embed="rId19"/>
        </a:buBlip>
        <a:defRPr sz="1400" kern="1200">
          <a:solidFill>
            <a:srgbClr val="393A39"/>
          </a:solidFill>
          <a:latin typeface="Lato" panose="020F0502020204030203" pitchFamily="34" charset="0"/>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5.xml"/><Relationship Id="rId4" Type="http://schemas.openxmlformats.org/officeDocument/2006/relationships/image" Target="../media/image31.png"/></Relationships>
</file>

<file path=ppt/slides/_rels/slide1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36.png"/></Relationships>
</file>

<file path=ppt/slides/_rels/slide14.xml.rels><?xml version="1.0" encoding="UTF-8" standalone="yes"?>
<Relationships xmlns="http://schemas.openxmlformats.org/package/2006/relationships"><Relationship Id="rId2" Type="http://schemas.openxmlformats.org/officeDocument/2006/relationships/image" Target="../media/image37.gif"/><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39.png"/></Relationships>
</file>

<file path=ppt/slides/_rels/slide16.xml.rels><?xml version="1.0" encoding="UTF-8" standalone="yes"?>
<Relationships xmlns="http://schemas.openxmlformats.org/package/2006/relationships"><Relationship Id="rId3" Type="http://schemas.openxmlformats.org/officeDocument/2006/relationships/hyperlink" Target="http://www.jpier.org/PIERB/pier.php?paper=12072414" TargetMode="External"/><Relationship Id="rId2" Type="http://schemas.openxmlformats.org/officeDocument/2006/relationships/hyperlink" Target="http://ieeexplore.ieee.org/document/5953519/" TargetMode="Externa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5.xml"/><Relationship Id="rId1" Type="http://schemas.openxmlformats.org/officeDocument/2006/relationships/vmlDrawing" Target="../drawings/vmlDrawing1.vml"/><Relationship Id="rId6" Type="http://schemas.openxmlformats.org/officeDocument/2006/relationships/image" Target="../media/image8.wmf"/><Relationship Id="rId5" Type="http://schemas.openxmlformats.org/officeDocument/2006/relationships/oleObject" Target="../embeddings/oleObject1.bin"/><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5.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6.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5.xml"/><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04900" y="971550"/>
            <a:ext cx="7010400" cy="876300"/>
          </a:xfrm>
        </p:spPr>
        <p:txBody>
          <a:bodyPr>
            <a:normAutofit/>
          </a:bodyPr>
          <a:lstStyle/>
          <a:p>
            <a:r>
              <a:rPr lang="en-US" sz="2400" dirty="0"/>
              <a:t>Electrodynamic Wheel (EDW)</a:t>
            </a:r>
            <a:br>
              <a:rPr lang="en-US" sz="2400" dirty="0"/>
            </a:br>
            <a:r>
              <a:rPr lang="en-US" sz="2400" dirty="0"/>
              <a:t> Magnetic Levitation using COMSOL </a:t>
            </a:r>
            <a:r>
              <a:rPr lang="en-US" sz="2400" dirty="0" err="1"/>
              <a:t>Multiphyiscs</a:t>
            </a:r>
            <a:r>
              <a:rPr lang="en-US" sz="2400" dirty="0"/>
              <a:t> </a:t>
            </a:r>
            <a:endParaRPr lang="sv-SE" sz="2400" dirty="0"/>
          </a:p>
        </p:txBody>
      </p:sp>
      <p:pic>
        <p:nvPicPr>
          <p:cNvPr id="3" name="Picture 2"/>
          <p:cNvPicPr>
            <a:picLocks noChangeAspect="1"/>
          </p:cNvPicPr>
          <p:nvPr/>
        </p:nvPicPr>
        <p:blipFill rotWithShape="1">
          <a:blip r:embed="rId2"/>
          <a:srcRect l="12702" r="31731" b="3307"/>
          <a:stretch/>
        </p:blipFill>
        <p:spPr>
          <a:xfrm>
            <a:off x="2982189" y="2038350"/>
            <a:ext cx="3342409" cy="2819400"/>
          </a:xfrm>
          <a:prstGeom prst="rect">
            <a:avLst/>
          </a:prstGeom>
        </p:spPr>
      </p:pic>
    </p:spTree>
    <p:extLst>
      <p:ext uri="{BB962C8B-B14F-4D97-AF65-F5344CB8AC3E}">
        <p14:creationId xmlns:p14="http://schemas.microsoft.com/office/powerpoint/2010/main" val="861673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628650" y="1028700"/>
            <a:ext cx="8210550" cy="3752850"/>
          </a:xfrm>
        </p:spPr>
        <p:txBody>
          <a:bodyPr>
            <a:normAutofit fontScale="92500" lnSpcReduction="20000"/>
          </a:bodyPr>
          <a:lstStyle/>
          <a:p>
            <a:r>
              <a:rPr lang="en-US" dirty="0"/>
              <a:t>The Force on the track is calculated using the Maxwell’s Stress Tensor. Results are compared with the Lorentz forces calculated by integrating the Lorentz force terms over the track. Figure below shows the integration term and the variables defined to calculate the Lorentz forces.</a:t>
            </a:r>
          </a:p>
          <a:p>
            <a:endParaRPr lang="en-US" dirty="0"/>
          </a:p>
          <a:p>
            <a:endParaRPr lang="en-US" dirty="0"/>
          </a:p>
          <a:p>
            <a:endParaRPr lang="en-US" dirty="0"/>
          </a:p>
          <a:p>
            <a:endParaRPr lang="en-US" dirty="0"/>
          </a:p>
          <a:p>
            <a:endParaRPr lang="en-US" dirty="0"/>
          </a:p>
          <a:p>
            <a:endParaRPr lang="en-US" dirty="0"/>
          </a:p>
          <a:p>
            <a:endParaRPr lang="en-US" dirty="0"/>
          </a:p>
          <a:p>
            <a:r>
              <a:rPr lang="en-US" dirty="0"/>
              <a:t> NOTE: The –</a:t>
            </a:r>
            <a:r>
              <a:rPr lang="en-US" dirty="0" err="1"/>
              <a:t>ve</a:t>
            </a:r>
            <a:r>
              <a:rPr lang="en-US" dirty="0"/>
              <a:t> sign on expression means that the force are calculated on the </a:t>
            </a:r>
            <a:br>
              <a:rPr lang="en-US" dirty="0"/>
            </a:br>
            <a:r>
              <a:rPr lang="en-US" dirty="0"/>
              <a:t>maglev (rotor). </a:t>
            </a:r>
          </a:p>
          <a:p>
            <a:endParaRPr lang="en-US" dirty="0"/>
          </a:p>
          <a:p>
            <a:endParaRPr lang="sv-SE" dirty="0"/>
          </a:p>
        </p:txBody>
      </p:sp>
      <p:pic>
        <p:nvPicPr>
          <p:cNvPr id="7" name="Picture 6">
            <a:extLst>
              <a:ext uri="{FF2B5EF4-FFF2-40B4-BE49-F238E27FC236}">
                <a16:creationId xmlns:a16="http://schemas.microsoft.com/office/drawing/2014/main" id="{FE4C1F0D-325A-4906-A682-6513E4EA8095}"/>
              </a:ext>
            </a:extLst>
          </p:cNvPr>
          <p:cNvPicPr>
            <a:picLocks noChangeAspect="1"/>
          </p:cNvPicPr>
          <p:nvPr/>
        </p:nvPicPr>
        <p:blipFill>
          <a:blip r:embed="rId2"/>
          <a:stretch>
            <a:fillRect/>
          </a:stretch>
        </p:blipFill>
        <p:spPr>
          <a:xfrm>
            <a:off x="1089627" y="1935867"/>
            <a:ext cx="1857634" cy="1271765"/>
          </a:xfrm>
          <a:prstGeom prst="rect">
            <a:avLst/>
          </a:prstGeom>
        </p:spPr>
      </p:pic>
      <p:sp>
        <p:nvSpPr>
          <p:cNvPr id="4" name="Title 1"/>
          <p:cNvSpPr>
            <a:spLocks noGrp="1"/>
          </p:cNvSpPr>
          <p:nvPr>
            <p:ph type="title"/>
          </p:nvPr>
        </p:nvSpPr>
        <p:spPr/>
        <p:txBody>
          <a:bodyPr/>
          <a:lstStyle/>
          <a:p>
            <a:r>
              <a:rPr lang="en-US" dirty="0"/>
              <a:t>Force Calculation</a:t>
            </a:r>
            <a:endParaRPr lang="sv-SE" dirty="0"/>
          </a:p>
        </p:txBody>
      </p:sp>
      <p:pic>
        <p:nvPicPr>
          <p:cNvPr id="11" name="Picture 10"/>
          <p:cNvPicPr>
            <a:picLocks noChangeAspect="1"/>
          </p:cNvPicPr>
          <p:nvPr/>
        </p:nvPicPr>
        <p:blipFill>
          <a:blip r:embed="rId3"/>
          <a:stretch>
            <a:fillRect/>
          </a:stretch>
        </p:blipFill>
        <p:spPr>
          <a:xfrm>
            <a:off x="3408238" y="2438661"/>
            <a:ext cx="1632195" cy="1470619"/>
          </a:xfrm>
          <a:prstGeom prst="rect">
            <a:avLst/>
          </a:prstGeom>
        </p:spPr>
      </p:pic>
      <p:cxnSp>
        <p:nvCxnSpPr>
          <p:cNvPr id="8" name="Elbow Connector 7"/>
          <p:cNvCxnSpPr>
            <a:cxnSpLocks/>
          </p:cNvCxnSpPr>
          <p:nvPr/>
        </p:nvCxnSpPr>
        <p:spPr>
          <a:xfrm flipV="1">
            <a:off x="2667000" y="2776827"/>
            <a:ext cx="727285" cy="128298"/>
          </a:xfrm>
          <a:prstGeom prst="bentConnector3">
            <a:avLst/>
          </a:prstGeom>
          <a:ln w="12700">
            <a:tailEnd type="triangle"/>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365CC089-128A-4274-8136-48E54BAA0983}"/>
              </a:ext>
            </a:extLst>
          </p:cNvPr>
          <p:cNvPicPr>
            <a:picLocks noChangeAspect="1"/>
          </p:cNvPicPr>
          <p:nvPr/>
        </p:nvPicPr>
        <p:blipFill>
          <a:blip r:embed="rId4"/>
          <a:stretch>
            <a:fillRect/>
          </a:stretch>
        </p:blipFill>
        <p:spPr>
          <a:xfrm>
            <a:off x="5334000" y="1885950"/>
            <a:ext cx="2353152" cy="1484649"/>
          </a:xfrm>
          <a:prstGeom prst="rect">
            <a:avLst/>
          </a:prstGeom>
        </p:spPr>
      </p:pic>
      <p:cxnSp>
        <p:nvCxnSpPr>
          <p:cNvPr id="13" name="Elbow Connector 7">
            <a:extLst>
              <a:ext uri="{FF2B5EF4-FFF2-40B4-BE49-F238E27FC236}">
                <a16:creationId xmlns:a16="http://schemas.microsoft.com/office/drawing/2014/main" id="{81B569E8-1167-4A22-AFC5-C8168A19024A}"/>
              </a:ext>
            </a:extLst>
          </p:cNvPr>
          <p:cNvCxnSpPr>
            <a:cxnSpLocks/>
          </p:cNvCxnSpPr>
          <p:nvPr/>
        </p:nvCxnSpPr>
        <p:spPr>
          <a:xfrm flipV="1">
            <a:off x="2303357" y="1962150"/>
            <a:ext cx="3030643" cy="278371"/>
          </a:xfrm>
          <a:prstGeom prst="bentConnector3">
            <a:avLst/>
          </a:prstGeom>
          <a:ln w="127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81559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a:t>Meshing Sequence</a:t>
            </a:r>
            <a:endParaRPr lang="sv-SE" dirty="0"/>
          </a:p>
        </p:txBody>
      </p:sp>
      <p:sp>
        <p:nvSpPr>
          <p:cNvPr id="3" name="Content Placeholder 2"/>
          <p:cNvSpPr>
            <a:spLocks noGrp="1"/>
          </p:cNvSpPr>
          <p:nvPr>
            <p:ph idx="1"/>
          </p:nvPr>
        </p:nvSpPr>
        <p:spPr>
          <a:xfrm>
            <a:off x="628650" y="1028700"/>
            <a:ext cx="8286750" cy="3752850"/>
          </a:xfrm>
        </p:spPr>
        <p:txBody>
          <a:bodyPr/>
          <a:lstStyle/>
          <a:p>
            <a:r>
              <a:rPr lang="en-US" dirty="0"/>
              <a:t>Figure below shows the meshing sequence implemented. The mesh around the edges of the rotor magnets and the destination boundaries of the of the identity pair are made finer compared to the stationary part to resolve the field between the rotating and stationary part. Mapped meshing is used on the track to properly calculate the eddy currents. Mapped mesh is also used in the magnet pieces.</a:t>
            </a:r>
          </a:p>
          <a:p>
            <a:endParaRPr lang="sv-SE" dirty="0"/>
          </a:p>
        </p:txBody>
      </p:sp>
      <p:pic>
        <p:nvPicPr>
          <p:cNvPr id="6" name="Picture 5"/>
          <p:cNvPicPr>
            <a:picLocks noChangeAspect="1"/>
          </p:cNvPicPr>
          <p:nvPr/>
        </p:nvPicPr>
        <p:blipFill>
          <a:blip r:embed="rId2"/>
          <a:stretch>
            <a:fillRect/>
          </a:stretch>
        </p:blipFill>
        <p:spPr>
          <a:xfrm>
            <a:off x="1531219" y="2559084"/>
            <a:ext cx="1662276" cy="1483900"/>
          </a:xfrm>
          <a:prstGeom prst="rect">
            <a:avLst/>
          </a:prstGeom>
        </p:spPr>
      </p:pic>
      <p:pic>
        <p:nvPicPr>
          <p:cNvPr id="7" name="Picture 6">
            <a:extLst>
              <a:ext uri="{FF2B5EF4-FFF2-40B4-BE49-F238E27FC236}">
                <a16:creationId xmlns:a16="http://schemas.microsoft.com/office/drawing/2014/main" id="{9D56BF41-C643-4FA0-BBB8-50C2FA186120}"/>
              </a:ext>
            </a:extLst>
          </p:cNvPr>
          <p:cNvPicPr>
            <a:picLocks noChangeAspect="1"/>
          </p:cNvPicPr>
          <p:nvPr/>
        </p:nvPicPr>
        <p:blipFill>
          <a:blip r:embed="rId3"/>
          <a:stretch>
            <a:fillRect/>
          </a:stretch>
        </p:blipFill>
        <p:spPr>
          <a:xfrm>
            <a:off x="3633647" y="2419350"/>
            <a:ext cx="3979134" cy="2523426"/>
          </a:xfrm>
          <a:prstGeom prst="rect">
            <a:avLst/>
          </a:prstGeom>
        </p:spPr>
      </p:pic>
    </p:spTree>
    <p:extLst>
      <p:ext uri="{BB962C8B-B14F-4D97-AF65-F5344CB8AC3E}">
        <p14:creationId xmlns:p14="http://schemas.microsoft.com/office/powerpoint/2010/main" val="19601714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a:t>Results</a:t>
            </a:r>
            <a:endParaRPr lang="sv-SE" dirty="0"/>
          </a:p>
        </p:txBody>
      </p:sp>
      <p:sp>
        <p:nvSpPr>
          <p:cNvPr id="5" name="Content Placeholder 4"/>
          <p:cNvSpPr>
            <a:spLocks noGrp="1"/>
          </p:cNvSpPr>
          <p:nvPr>
            <p:ph idx="1"/>
          </p:nvPr>
        </p:nvSpPr>
        <p:spPr/>
        <p:txBody>
          <a:bodyPr/>
          <a:lstStyle/>
          <a:p>
            <a:r>
              <a:rPr lang="en-US" dirty="0"/>
              <a:t>A stationary study to get the initial values followed by time dependent study is performed to correctly account for the magnetic fields from permanent magnets.</a:t>
            </a:r>
          </a:p>
          <a:p>
            <a:r>
              <a:rPr lang="en-US" dirty="0"/>
              <a:t>Figure below shows the surface plots norm of the Magnetic Flux Density and Current Density at time=30ms. The contour plot shows the Magnetic vector potential</a:t>
            </a:r>
          </a:p>
          <a:p>
            <a:endParaRPr lang="sv-SE" dirty="0"/>
          </a:p>
        </p:txBody>
      </p:sp>
      <p:pic>
        <p:nvPicPr>
          <p:cNvPr id="2" name="Picture 1"/>
          <p:cNvPicPr>
            <a:picLocks noChangeAspect="1"/>
          </p:cNvPicPr>
          <p:nvPr/>
        </p:nvPicPr>
        <p:blipFill>
          <a:blip r:embed="rId2"/>
          <a:stretch>
            <a:fillRect/>
          </a:stretch>
        </p:blipFill>
        <p:spPr>
          <a:xfrm>
            <a:off x="2667001" y="2343150"/>
            <a:ext cx="4191000" cy="2427629"/>
          </a:xfrm>
          <a:prstGeom prst="rect">
            <a:avLst/>
          </a:prstGeom>
        </p:spPr>
      </p:pic>
    </p:spTree>
    <p:extLst>
      <p:ext uri="{BB962C8B-B14F-4D97-AF65-F5344CB8AC3E}">
        <p14:creationId xmlns:p14="http://schemas.microsoft.com/office/powerpoint/2010/main" val="18702188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a:t>Results</a:t>
            </a:r>
            <a:endParaRPr lang="sv-SE" dirty="0"/>
          </a:p>
        </p:txBody>
      </p:sp>
      <p:sp>
        <p:nvSpPr>
          <p:cNvPr id="3" name="Content Placeholder 2"/>
          <p:cNvSpPr>
            <a:spLocks noGrp="1"/>
          </p:cNvSpPr>
          <p:nvPr>
            <p:ph idx="1"/>
          </p:nvPr>
        </p:nvSpPr>
        <p:spPr/>
        <p:txBody>
          <a:bodyPr/>
          <a:lstStyle/>
          <a:p>
            <a:r>
              <a:rPr lang="en-US" dirty="0"/>
              <a:t>Comparison of the Lift and Thrust forces on the track calculated using Maxwell’s Stress Tensor and the Lorentz force terms for a step change in </a:t>
            </a:r>
          </a:p>
          <a:p>
            <a:endParaRPr lang="en-US" dirty="0">
              <a:latin typeface="Calibri Light" panose="020F0302020204030204" pitchFamily="34" charset="0"/>
            </a:endParaRPr>
          </a:p>
          <a:p>
            <a:endParaRPr lang="sv-SE" dirty="0"/>
          </a:p>
        </p:txBody>
      </p:sp>
      <p:grpSp>
        <p:nvGrpSpPr>
          <p:cNvPr id="2" name="Group 1"/>
          <p:cNvGrpSpPr/>
          <p:nvPr/>
        </p:nvGrpSpPr>
        <p:grpSpPr>
          <a:xfrm>
            <a:off x="716369" y="1657350"/>
            <a:ext cx="7970431" cy="3002131"/>
            <a:chOff x="716369" y="1614023"/>
            <a:chExt cx="7970431" cy="2289753"/>
          </a:xfrm>
        </p:grpSpPr>
        <p:sp>
          <p:nvSpPr>
            <p:cNvPr id="14" name="TextBox 13"/>
            <p:cNvSpPr txBox="1"/>
            <p:nvPr/>
          </p:nvSpPr>
          <p:spPr>
            <a:xfrm>
              <a:off x="1295400" y="3575134"/>
              <a:ext cx="3080348" cy="328642"/>
            </a:xfrm>
            <a:prstGeom prst="rect">
              <a:avLst/>
            </a:prstGeom>
            <a:noFill/>
            <a:ln>
              <a:noFill/>
            </a:ln>
            <a:effectLst/>
          </p:spPr>
          <p:txBody>
            <a:bodyPr wrap="square">
              <a:spAutoFit/>
            </a:bodyPr>
            <a:lstStyle>
              <a:defPPr>
                <a:defRPr lang="en-US"/>
              </a:defPPr>
              <a:lvl1pPr algn="r">
                <a:spcBef>
                  <a:spcPct val="0"/>
                </a:spcBef>
                <a:defRPr sz="800" b="1" i="1">
                  <a:solidFill>
                    <a:srgbClr val="3B81B7"/>
                  </a:solidFill>
                  <a:latin typeface="Lato" panose="020F0502020204030203" pitchFamily="34" charset="77"/>
                </a:defRPr>
              </a:lvl1pPr>
              <a:lvl2pPr>
                <a:spcBef>
                  <a:spcPct val="0"/>
                </a:spcBef>
              </a:lvl2pPr>
              <a:lvl3pPr>
                <a:spcBef>
                  <a:spcPct val="0"/>
                </a:spcBef>
              </a:lvl3pPr>
              <a:lvl4pPr>
                <a:spcBef>
                  <a:spcPct val="0"/>
                </a:spcBef>
              </a:lvl4pPr>
              <a:lvl5pPr>
                <a:spcBef>
                  <a:spcPct val="0"/>
                </a:spcBef>
              </a:lvl5pPr>
            </a:lstStyle>
            <a:p>
              <a:r>
                <a:rPr lang="en-US" sz="1100" b="0" dirty="0"/>
                <a:t>Comparison of lift forces on the track with Stress tensor and Lorentz Force method</a:t>
              </a:r>
            </a:p>
          </p:txBody>
        </p:sp>
        <p:sp>
          <p:nvSpPr>
            <p:cNvPr id="16" name="TextBox 15"/>
            <p:cNvSpPr txBox="1"/>
            <p:nvPr/>
          </p:nvSpPr>
          <p:spPr>
            <a:xfrm>
              <a:off x="5867400" y="3575134"/>
              <a:ext cx="2819400" cy="328641"/>
            </a:xfrm>
            <a:prstGeom prst="rect">
              <a:avLst/>
            </a:prstGeom>
            <a:noFill/>
            <a:ln>
              <a:noFill/>
            </a:ln>
            <a:effectLst/>
          </p:spPr>
          <p:txBody>
            <a:bodyPr wrap="square">
              <a:spAutoFit/>
            </a:bodyPr>
            <a:lstStyle>
              <a:defPPr>
                <a:defRPr lang="en-US"/>
              </a:defPPr>
              <a:lvl1pPr algn="r">
                <a:spcBef>
                  <a:spcPct val="0"/>
                </a:spcBef>
                <a:defRPr sz="800" b="1" i="1">
                  <a:solidFill>
                    <a:srgbClr val="3B81B7"/>
                  </a:solidFill>
                  <a:latin typeface="Lato" panose="020F0502020204030203" pitchFamily="34" charset="77"/>
                </a:defRPr>
              </a:lvl1pPr>
              <a:lvl2pPr>
                <a:spcBef>
                  <a:spcPct val="0"/>
                </a:spcBef>
              </a:lvl2pPr>
              <a:lvl3pPr>
                <a:spcBef>
                  <a:spcPct val="0"/>
                </a:spcBef>
              </a:lvl3pPr>
              <a:lvl4pPr>
                <a:spcBef>
                  <a:spcPct val="0"/>
                </a:spcBef>
              </a:lvl4pPr>
              <a:lvl5pPr>
                <a:spcBef>
                  <a:spcPct val="0"/>
                </a:spcBef>
              </a:lvl5pPr>
            </a:lstStyle>
            <a:p>
              <a:r>
                <a:rPr lang="en-US" sz="1100" b="0" dirty="0"/>
                <a:t>Comparison of thrust forces on the track with Stress tensor and Lorentz Force method</a:t>
              </a:r>
            </a:p>
          </p:txBody>
        </p:sp>
        <p:pic>
          <p:nvPicPr>
            <p:cNvPr id="5" name="Picture 4"/>
            <p:cNvPicPr>
              <a:picLocks noChangeAspect="1"/>
            </p:cNvPicPr>
            <p:nvPr/>
          </p:nvPicPr>
          <p:blipFill>
            <a:blip r:embed="rId3"/>
            <a:stretch>
              <a:fillRect/>
            </a:stretch>
          </p:blipFill>
          <p:spPr>
            <a:xfrm>
              <a:off x="716369" y="1620081"/>
              <a:ext cx="3659379" cy="1812955"/>
            </a:xfrm>
            <a:prstGeom prst="rect">
              <a:avLst/>
            </a:prstGeom>
          </p:spPr>
        </p:pic>
        <p:pic>
          <p:nvPicPr>
            <p:cNvPr id="6" name="Picture 5"/>
            <p:cNvPicPr>
              <a:picLocks noChangeAspect="1"/>
            </p:cNvPicPr>
            <p:nvPr/>
          </p:nvPicPr>
          <p:blipFill>
            <a:blip r:embed="rId4"/>
            <a:stretch>
              <a:fillRect/>
            </a:stretch>
          </p:blipFill>
          <p:spPr>
            <a:xfrm>
              <a:off x="4876800" y="1614023"/>
              <a:ext cx="3774608" cy="1870042"/>
            </a:xfrm>
            <a:prstGeom prst="rect">
              <a:avLst/>
            </a:prstGeom>
          </p:spPr>
        </p:pic>
      </p:grpSp>
    </p:spTree>
    <p:extLst>
      <p:ext uri="{BB962C8B-B14F-4D97-AF65-F5344CB8AC3E}">
        <p14:creationId xmlns:p14="http://schemas.microsoft.com/office/powerpoint/2010/main" val="16417329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a:t>Results: Change in Velocity</a:t>
            </a:r>
            <a:endParaRPr lang="sv-SE" dirty="0"/>
          </a:p>
        </p:txBody>
      </p:sp>
      <p:sp>
        <p:nvSpPr>
          <p:cNvPr id="14" name="TextBox 13"/>
          <p:cNvSpPr txBox="1"/>
          <p:nvPr/>
        </p:nvSpPr>
        <p:spPr>
          <a:xfrm>
            <a:off x="1447800" y="4552950"/>
            <a:ext cx="6113646" cy="523220"/>
          </a:xfrm>
          <a:prstGeom prst="rect">
            <a:avLst/>
          </a:prstGeom>
          <a:noFill/>
          <a:ln>
            <a:noFill/>
          </a:ln>
          <a:effectLst/>
        </p:spPr>
        <p:txBody>
          <a:bodyPr wrap="square">
            <a:spAutoFit/>
          </a:bodyPr>
          <a:lstStyle>
            <a:defPPr>
              <a:defRPr lang="en-US"/>
            </a:defPPr>
            <a:lvl1pPr algn="r">
              <a:spcBef>
                <a:spcPct val="0"/>
              </a:spcBef>
              <a:defRPr sz="800" b="1" i="1">
                <a:solidFill>
                  <a:srgbClr val="3B81B7"/>
                </a:solidFill>
                <a:latin typeface="Lato" panose="020F0502020204030203" pitchFamily="34" charset="77"/>
              </a:defRPr>
            </a:lvl1pPr>
            <a:lvl2pPr>
              <a:spcBef>
                <a:spcPct val="0"/>
              </a:spcBef>
            </a:lvl2pPr>
            <a:lvl3pPr>
              <a:spcBef>
                <a:spcPct val="0"/>
              </a:spcBef>
            </a:lvl3pPr>
            <a:lvl4pPr>
              <a:spcBef>
                <a:spcPct val="0"/>
              </a:spcBef>
            </a:lvl4pPr>
            <a:lvl5pPr>
              <a:spcBef>
                <a:spcPct val="0"/>
              </a:spcBef>
            </a:lvl5pPr>
          </a:lstStyle>
          <a:p>
            <a:pPr algn="ctr"/>
            <a:r>
              <a:rPr lang="en-US" sz="1400" b="0" dirty="0"/>
              <a:t>Animation of current density (in track) and magnetic flux density around with velocity changing from 0[m/s] to 100[m/s]. </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7400" y="819150"/>
            <a:ext cx="5181600" cy="3581401"/>
          </a:xfrm>
          <a:prstGeom prst="rect">
            <a:avLst/>
          </a:prstGeom>
        </p:spPr>
      </p:pic>
    </p:spTree>
    <p:extLst>
      <p:ext uri="{BB962C8B-B14F-4D97-AF65-F5344CB8AC3E}">
        <p14:creationId xmlns:p14="http://schemas.microsoft.com/office/powerpoint/2010/main" val="13781511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Results: Change in Velocity</a:t>
            </a:r>
            <a:br>
              <a:rPr lang="sv-SE" dirty="0"/>
            </a:br>
            <a:endParaRPr lang="sv-SE" dirty="0"/>
          </a:p>
        </p:txBody>
      </p:sp>
      <p:sp>
        <p:nvSpPr>
          <p:cNvPr id="3" name="Content Placeholder 2"/>
          <p:cNvSpPr>
            <a:spLocks noGrp="1"/>
          </p:cNvSpPr>
          <p:nvPr>
            <p:ph idx="1"/>
          </p:nvPr>
        </p:nvSpPr>
        <p:spPr/>
        <p:txBody>
          <a:bodyPr/>
          <a:lstStyle/>
          <a:p>
            <a:r>
              <a:rPr lang="en-US" dirty="0"/>
              <a:t>Comparison of the Lift and Thrust forces on the track calculated using Maxwell’s Stress Tensor and the Lorentz force terms.</a:t>
            </a:r>
          </a:p>
          <a:p>
            <a:endParaRPr lang="en-US" dirty="0"/>
          </a:p>
          <a:p>
            <a:endParaRPr lang="sv-SE" dirty="0"/>
          </a:p>
        </p:txBody>
      </p:sp>
      <p:sp>
        <p:nvSpPr>
          <p:cNvPr id="12" name="Title 1"/>
          <p:cNvSpPr txBox="1">
            <a:spLocks/>
          </p:cNvSpPr>
          <p:nvPr/>
        </p:nvSpPr>
        <p:spPr>
          <a:xfrm>
            <a:off x="1676400" y="378619"/>
            <a:ext cx="5715000" cy="628650"/>
          </a:xfrm>
          <a:prstGeom prst="rect">
            <a:avLst/>
          </a:prstGeom>
        </p:spPr>
        <p:txBody>
          <a:bodyPr vert="horz" lIns="91440" tIns="45720" rIns="91440" bIns="45720" rtlCol="0" anchor="ctr">
            <a:normAutofit fontScale="90000" lnSpcReduction="10000"/>
          </a:bodyPr>
          <a:lstStyle>
            <a:lvl1pPr algn="ctr" defTabSz="914400" rtl="0" eaLnBrk="1" latinLnBrk="0" hangingPunct="1">
              <a:spcBef>
                <a:spcPct val="0"/>
              </a:spcBef>
              <a:buNone/>
              <a:defRPr sz="4400" kern="1200">
                <a:solidFill>
                  <a:schemeClr val="tx1"/>
                </a:solidFill>
                <a:latin typeface="Calibri Light" panose="020F0302020204030204" pitchFamily="34" charset="0"/>
                <a:ea typeface="+mj-ea"/>
                <a:cs typeface="+mj-cs"/>
              </a:defRPr>
            </a:lvl1pPr>
          </a:lstStyle>
          <a:p>
            <a:endParaRPr lang="sv-SE" sz="4200" dirty="0"/>
          </a:p>
        </p:txBody>
      </p:sp>
      <p:grpSp>
        <p:nvGrpSpPr>
          <p:cNvPr id="4" name="Group 3"/>
          <p:cNvGrpSpPr/>
          <p:nvPr/>
        </p:nvGrpSpPr>
        <p:grpSpPr>
          <a:xfrm>
            <a:off x="504826" y="1657350"/>
            <a:ext cx="8268773" cy="3279016"/>
            <a:chOff x="504826" y="1600201"/>
            <a:chExt cx="8268773" cy="2417262"/>
          </a:xfrm>
        </p:grpSpPr>
        <p:sp>
          <p:nvSpPr>
            <p:cNvPr id="14" name="TextBox 13"/>
            <p:cNvSpPr txBox="1"/>
            <p:nvPr/>
          </p:nvSpPr>
          <p:spPr>
            <a:xfrm>
              <a:off x="1524000" y="3677128"/>
              <a:ext cx="2971800" cy="340335"/>
            </a:xfrm>
            <a:prstGeom prst="rect">
              <a:avLst/>
            </a:prstGeom>
            <a:noFill/>
            <a:ln>
              <a:noFill/>
            </a:ln>
            <a:effectLst/>
          </p:spPr>
          <p:txBody>
            <a:bodyPr wrap="square">
              <a:spAutoFit/>
            </a:bodyPr>
            <a:lstStyle>
              <a:defPPr>
                <a:defRPr lang="en-US"/>
              </a:defPPr>
              <a:lvl1pPr algn="r">
                <a:spcBef>
                  <a:spcPct val="0"/>
                </a:spcBef>
                <a:defRPr sz="800" b="1" i="1">
                  <a:solidFill>
                    <a:srgbClr val="3B81B7"/>
                  </a:solidFill>
                  <a:latin typeface="Lato" panose="020F0502020204030203" pitchFamily="34" charset="77"/>
                </a:defRPr>
              </a:lvl1pPr>
              <a:lvl2pPr>
                <a:spcBef>
                  <a:spcPct val="0"/>
                </a:spcBef>
              </a:lvl2pPr>
              <a:lvl3pPr>
                <a:spcBef>
                  <a:spcPct val="0"/>
                </a:spcBef>
              </a:lvl3pPr>
              <a:lvl4pPr>
                <a:spcBef>
                  <a:spcPct val="0"/>
                </a:spcBef>
              </a:lvl4pPr>
              <a:lvl5pPr>
                <a:spcBef>
                  <a:spcPct val="0"/>
                </a:spcBef>
              </a:lvl5pPr>
            </a:lstStyle>
            <a:p>
              <a:r>
                <a:rPr lang="en-US" sz="1200" b="0" dirty="0"/>
                <a:t>Comparison of thrust forces on the track with Stress tensor and Lorentz Force method</a:t>
              </a:r>
            </a:p>
          </p:txBody>
        </p:sp>
        <p:sp>
          <p:nvSpPr>
            <p:cNvPr id="16" name="TextBox 15"/>
            <p:cNvSpPr txBox="1"/>
            <p:nvPr/>
          </p:nvSpPr>
          <p:spPr>
            <a:xfrm>
              <a:off x="5791200" y="3677128"/>
              <a:ext cx="2982399" cy="340335"/>
            </a:xfrm>
            <a:prstGeom prst="rect">
              <a:avLst/>
            </a:prstGeom>
            <a:noFill/>
            <a:ln>
              <a:noFill/>
            </a:ln>
            <a:effectLst/>
          </p:spPr>
          <p:txBody>
            <a:bodyPr wrap="square">
              <a:spAutoFit/>
            </a:bodyPr>
            <a:lstStyle>
              <a:defPPr>
                <a:defRPr lang="en-US"/>
              </a:defPPr>
              <a:lvl1pPr algn="r">
                <a:spcBef>
                  <a:spcPct val="0"/>
                </a:spcBef>
                <a:defRPr sz="800" b="1" i="1">
                  <a:solidFill>
                    <a:srgbClr val="3B81B7"/>
                  </a:solidFill>
                  <a:latin typeface="Lato" panose="020F0502020204030203" pitchFamily="34" charset="77"/>
                </a:defRPr>
              </a:lvl1pPr>
              <a:lvl2pPr>
                <a:spcBef>
                  <a:spcPct val="0"/>
                </a:spcBef>
              </a:lvl2pPr>
              <a:lvl3pPr>
                <a:spcBef>
                  <a:spcPct val="0"/>
                </a:spcBef>
              </a:lvl3pPr>
              <a:lvl4pPr>
                <a:spcBef>
                  <a:spcPct val="0"/>
                </a:spcBef>
              </a:lvl4pPr>
              <a:lvl5pPr>
                <a:spcBef>
                  <a:spcPct val="0"/>
                </a:spcBef>
              </a:lvl5pPr>
            </a:lstStyle>
            <a:p>
              <a:r>
                <a:rPr lang="en-US" sz="1200" b="0" dirty="0"/>
                <a:t>Comparison of lift forces on the track with Stress tensor and Lorentz Force method</a:t>
              </a:r>
            </a:p>
          </p:txBody>
        </p:sp>
        <p:pic>
          <p:nvPicPr>
            <p:cNvPr id="6" name="Picture 5"/>
            <p:cNvPicPr>
              <a:picLocks noChangeAspect="1"/>
            </p:cNvPicPr>
            <p:nvPr/>
          </p:nvPicPr>
          <p:blipFill>
            <a:blip r:embed="rId3"/>
            <a:stretch>
              <a:fillRect/>
            </a:stretch>
          </p:blipFill>
          <p:spPr>
            <a:xfrm>
              <a:off x="504826" y="1600201"/>
              <a:ext cx="3990975" cy="1970387"/>
            </a:xfrm>
            <a:prstGeom prst="rect">
              <a:avLst/>
            </a:prstGeom>
          </p:spPr>
        </p:pic>
        <p:pic>
          <p:nvPicPr>
            <p:cNvPr id="9" name="Picture 8"/>
            <p:cNvPicPr>
              <a:picLocks noChangeAspect="1"/>
            </p:cNvPicPr>
            <p:nvPr/>
          </p:nvPicPr>
          <p:blipFill>
            <a:blip r:embed="rId4"/>
            <a:stretch>
              <a:fillRect/>
            </a:stretch>
          </p:blipFill>
          <p:spPr>
            <a:xfrm>
              <a:off x="4669398" y="1600201"/>
              <a:ext cx="4017402" cy="1983434"/>
            </a:xfrm>
            <a:prstGeom prst="rect">
              <a:avLst/>
            </a:prstGeom>
          </p:spPr>
        </p:pic>
      </p:grpSp>
    </p:spTree>
    <p:extLst>
      <p:ext uri="{BB962C8B-B14F-4D97-AF65-F5344CB8AC3E}">
        <p14:creationId xmlns:p14="http://schemas.microsoft.com/office/powerpoint/2010/main" val="1215530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 </a:t>
            </a:r>
          </a:p>
        </p:txBody>
      </p:sp>
      <p:sp>
        <p:nvSpPr>
          <p:cNvPr id="3" name="Content Placeholder 2"/>
          <p:cNvSpPr>
            <a:spLocks noGrp="1"/>
          </p:cNvSpPr>
          <p:nvPr>
            <p:ph idx="1"/>
          </p:nvPr>
        </p:nvSpPr>
        <p:spPr/>
        <p:txBody>
          <a:bodyPr/>
          <a:lstStyle/>
          <a:p>
            <a:r>
              <a:rPr lang="en-US" dirty="0"/>
              <a:t>J. Bird, An investigation into the use of </a:t>
            </a:r>
            <a:r>
              <a:rPr lang="en-US" dirty="0" err="1"/>
              <a:t>electrodynamic</a:t>
            </a:r>
            <a:r>
              <a:rPr lang="en-US" dirty="0"/>
              <a:t> wheels for high-speed ground transportation. PhD thesis, University of Wisconsin-Madison, 2007.</a:t>
            </a:r>
          </a:p>
          <a:p>
            <a:r>
              <a:rPr lang="en-US" dirty="0"/>
              <a:t>N. </a:t>
            </a:r>
            <a:r>
              <a:rPr lang="en-US" dirty="0" err="1"/>
              <a:t>Paudel</a:t>
            </a:r>
            <a:r>
              <a:rPr lang="en-US" dirty="0"/>
              <a:t>, Dynamic suspension modeling of an eddy-current device: An application to Maglev. PhD thesis, University of North Carolina-Charlotte, NC, 2012. </a:t>
            </a:r>
          </a:p>
          <a:p>
            <a:r>
              <a:rPr lang="en-US" dirty="0"/>
              <a:t>S. Paul, Three-dimensional steady state and transient eddy current modeling. PhD thesis, University of North Carolina-Charlotte, NC, 2013. </a:t>
            </a:r>
          </a:p>
          <a:p>
            <a:r>
              <a:rPr lang="en-US" dirty="0"/>
              <a:t>N. </a:t>
            </a:r>
            <a:r>
              <a:rPr lang="en-US" dirty="0" err="1"/>
              <a:t>Paudel</a:t>
            </a:r>
            <a:r>
              <a:rPr lang="en-US" dirty="0"/>
              <a:t>, S. Paul, and J. Z. Bird, </a:t>
            </a:r>
            <a:r>
              <a:rPr lang="en-US" dirty="0">
                <a:hlinkClick r:id="rId2"/>
              </a:rPr>
              <a:t>General 2-D steady-state force and power equations for a traveling time-varying magnetic source above a conductive plate </a:t>
            </a:r>
            <a:r>
              <a:rPr lang="en-US" dirty="0"/>
              <a:t>, IEEE Transactions on Magnetics, 2012. </a:t>
            </a:r>
          </a:p>
          <a:p>
            <a:r>
              <a:rPr lang="en-US" dirty="0"/>
              <a:t>N. </a:t>
            </a:r>
            <a:r>
              <a:rPr lang="en-US" dirty="0" err="1"/>
              <a:t>Paudel</a:t>
            </a:r>
            <a:r>
              <a:rPr lang="en-US" dirty="0"/>
              <a:t>, S. Paul, and J. Z. Bird, </a:t>
            </a:r>
            <a:r>
              <a:rPr lang="en-US" dirty="0">
                <a:hlinkClick r:id="rId3"/>
              </a:rPr>
              <a:t>General 2-D transient eddy current force equations for a magnetic source moving above a conductive plate</a:t>
            </a:r>
            <a:r>
              <a:rPr lang="en-US" dirty="0"/>
              <a:t>, Progress In Electromagnetics Research B, 2012. </a:t>
            </a:r>
          </a:p>
          <a:p>
            <a:endParaRPr lang="en-US" dirty="0"/>
          </a:p>
        </p:txBody>
      </p:sp>
    </p:spTree>
    <p:extLst>
      <p:ext uri="{BB962C8B-B14F-4D97-AF65-F5344CB8AC3E}">
        <p14:creationId xmlns:p14="http://schemas.microsoft.com/office/powerpoint/2010/main" val="37146546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a:t>Conclusion</a:t>
            </a:r>
            <a:endParaRPr lang="sv-SE" dirty="0"/>
          </a:p>
        </p:txBody>
      </p:sp>
      <p:sp>
        <p:nvSpPr>
          <p:cNvPr id="5" name="Content Placeholder 2"/>
          <p:cNvSpPr>
            <a:spLocks noGrp="1"/>
          </p:cNvSpPr>
          <p:nvPr>
            <p:ph idx="1"/>
          </p:nvPr>
        </p:nvSpPr>
        <p:spPr/>
        <p:txBody>
          <a:bodyPr/>
          <a:lstStyle/>
          <a:p>
            <a:r>
              <a:rPr lang="en-US" dirty="0"/>
              <a:t>Magnetic Levitation using Electrodynamic Wheel has been modeled using a wheel made with permanent magnets arranged in an </a:t>
            </a:r>
            <a:r>
              <a:rPr lang="en-US" dirty="0" err="1"/>
              <a:t>Halbach</a:t>
            </a:r>
            <a:r>
              <a:rPr lang="en-US" dirty="0"/>
              <a:t> array. The wheel is rotated at certain angular velocity and the translational motion of the maglev (rotor) is included on the track using Velocity (Lorentz Term). </a:t>
            </a:r>
          </a:p>
          <a:p>
            <a:endParaRPr lang="en-US" dirty="0"/>
          </a:p>
          <a:p>
            <a:r>
              <a:rPr lang="en-US" dirty="0"/>
              <a:t>The Lift and Thrust forces are calculated using the Maxwell’s Stress Tensor method and the Lorentz Force terms. A comparison of forces calculated by these two methods is performed.</a:t>
            </a:r>
          </a:p>
          <a:p>
            <a:endParaRPr lang="en-US" dirty="0"/>
          </a:p>
          <a:p>
            <a:r>
              <a:rPr lang="en-US" dirty="0"/>
              <a:t>A close match in the values of forces between these two methods is obtained.</a:t>
            </a:r>
          </a:p>
        </p:txBody>
      </p:sp>
    </p:spTree>
    <p:extLst>
      <p:ext uri="{BB962C8B-B14F-4D97-AF65-F5344CB8AC3E}">
        <p14:creationId xmlns:p14="http://schemas.microsoft.com/office/powerpoint/2010/main" val="31454518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a:t>
            </a:r>
            <a:endParaRPr lang="sv-SE" dirty="0"/>
          </a:p>
        </p:txBody>
      </p:sp>
      <p:sp>
        <p:nvSpPr>
          <p:cNvPr id="3" name="Content Placeholder 2"/>
          <p:cNvSpPr>
            <a:spLocks noGrp="1"/>
          </p:cNvSpPr>
          <p:nvPr>
            <p:ph idx="1"/>
          </p:nvPr>
        </p:nvSpPr>
        <p:spPr/>
        <p:txBody>
          <a:bodyPr/>
          <a:lstStyle/>
          <a:p>
            <a:r>
              <a:rPr lang="en-US" dirty="0"/>
              <a:t>The mechanical rotation of a magnetic source such as a radially magnetized </a:t>
            </a:r>
            <a:r>
              <a:rPr lang="en-US" dirty="0" err="1"/>
              <a:t>Halbach</a:t>
            </a:r>
            <a:r>
              <a:rPr lang="en-US" dirty="0"/>
              <a:t> rotor above a passive conductive </a:t>
            </a:r>
            <a:r>
              <a:rPr lang="en-US" dirty="0" err="1"/>
              <a:t>guideway</a:t>
            </a:r>
            <a:r>
              <a:rPr lang="en-US" dirty="0"/>
              <a:t>, such as aluminum, will induce eddy-currents in the </a:t>
            </a:r>
            <a:r>
              <a:rPr lang="en-US" dirty="0" err="1"/>
              <a:t>guideway</a:t>
            </a:r>
            <a:r>
              <a:rPr lang="en-US" dirty="0"/>
              <a:t> (geometry in next slide). This will result in an opposing magnetic field being created that interacts with the source magnetic field to produce both lift and thrust/drag forces simultaneously</a:t>
            </a:r>
          </a:p>
          <a:p>
            <a:r>
              <a:rPr lang="en-US" dirty="0"/>
              <a:t>The production of the thrust or braking force depends on the relative slip speed defined as the difference between the circumferential speed, and the translational speed. If the circumferential speed is greater than the translational speed (for positive slip), a thrust force is generated and vice-versa.  </a:t>
            </a:r>
          </a:p>
          <a:p>
            <a:endParaRPr lang="en-US" dirty="0"/>
          </a:p>
        </p:txBody>
      </p:sp>
    </p:spTree>
    <p:extLst>
      <p:ext uri="{BB962C8B-B14F-4D97-AF65-F5344CB8AC3E}">
        <p14:creationId xmlns:p14="http://schemas.microsoft.com/office/powerpoint/2010/main" val="32648006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noAutofit/>
          </a:bodyPr>
          <a:lstStyle/>
          <a:p>
            <a:r>
              <a:rPr lang="en-US" dirty="0"/>
              <a:t>Geometry of the EDW Maglev structure</a:t>
            </a:r>
            <a:br>
              <a:rPr lang="en-US" dirty="0"/>
            </a:br>
            <a:endParaRPr lang="sv-SE" dirty="0"/>
          </a:p>
        </p:txBody>
      </p:sp>
      <p:sp>
        <p:nvSpPr>
          <p:cNvPr id="11" name="Content Placeholder 10"/>
          <p:cNvSpPr>
            <a:spLocks noGrp="1"/>
          </p:cNvSpPr>
          <p:nvPr>
            <p:ph idx="1"/>
          </p:nvPr>
        </p:nvSpPr>
        <p:spPr>
          <a:xfrm>
            <a:off x="628650" y="3461282"/>
            <a:ext cx="8058150" cy="1396468"/>
          </a:xfrm>
        </p:spPr>
        <p:txBody>
          <a:bodyPr>
            <a:noAutofit/>
          </a:bodyPr>
          <a:lstStyle/>
          <a:p>
            <a:r>
              <a:rPr lang="en-US" sz="1200" dirty="0" err="1"/>
              <a:t>Electrodynamic</a:t>
            </a:r>
            <a:r>
              <a:rPr lang="en-US" sz="1200" dirty="0"/>
              <a:t> Wheel (EDW) maglev consists of a multi-pole </a:t>
            </a:r>
            <a:r>
              <a:rPr lang="en-US" sz="1200" dirty="0" err="1"/>
              <a:t>Halbach</a:t>
            </a:r>
            <a:r>
              <a:rPr lang="en-US" sz="1200" dirty="0"/>
              <a:t> rotor rotating and/or translationally moving over a conductive guideway. </a:t>
            </a:r>
          </a:p>
          <a:p>
            <a:r>
              <a:rPr lang="en-US" sz="1200" dirty="0"/>
              <a:t>The </a:t>
            </a:r>
            <a:r>
              <a:rPr lang="en-US" sz="1200" dirty="0" err="1"/>
              <a:t>Halbach</a:t>
            </a:r>
            <a:r>
              <a:rPr lang="en-US" sz="1200" dirty="0"/>
              <a:t> rotor and conducting guideway are separated by air-gap “g”. </a:t>
            </a:r>
          </a:p>
          <a:p>
            <a:r>
              <a:rPr lang="en-US" sz="1200" dirty="0"/>
              <a:t>The direction of magnetization is shown with a red-arrow in the </a:t>
            </a:r>
            <a:r>
              <a:rPr lang="en-US" sz="1200" dirty="0" err="1"/>
              <a:t>Halbach</a:t>
            </a:r>
            <a:r>
              <a:rPr lang="en-US" sz="1200" dirty="0"/>
              <a:t> rotor.</a:t>
            </a:r>
          </a:p>
          <a:p>
            <a:r>
              <a:rPr lang="en-US" sz="1200" dirty="0"/>
              <a:t>The lift and the thrust/drag forces are generated simultaneously. </a:t>
            </a:r>
          </a:p>
          <a:p>
            <a:endParaRPr lang="sv-SE" sz="1200" dirty="0"/>
          </a:p>
        </p:txBody>
      </p:sp>
      <p:sp>
        <p:nvSpPr>
          <p:cNvPr id="5" name="TextBox 4"/>
          <p:cNvSpPr txBox="1"/>
          <p:nvPr/>
        </p:nvSpPr>
        <p:spPr>
          <a:xfrm>
            <a:off x="1828800" y="514350"/>
            <a:ext cx="6172200" cy="461665"/>
          </a:xfrm>
          <a:prstGeom prst="rect">
            <a:avLst/>
          </a:prstGeom>
          <a:noFill/>
        </p:spPr>
        <p:txBody>
          <a:bodyPr wrap="square" rtlCol="0">
            <a:spAutoFit/>
          </a:bodyPr>
          <a:lstStyle/>
          <a:p>
            <a:endParaRPr lang="en-US" sz="2400" dirty="0"/>
          </a:p>
        </p:txBody>
      </p:sp>
      <p:pic>
        <p:nvPicPr>
          <p:cNvPr id="1026" name="Picture 2" descr="https://cww-us.comsol.com/confluence/download/attachments/138098823/EDW_maglev_intro.PNG?version=1&amp;modificationDate=1479322047000&amp;api=v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5947" y="772654"/>
            <a:ext cx="3728953" cy="2565932"/>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Object 12"/>
          <p:cNvGraphicFramePr>
            <a:graphicFrameLocks noChangeAspect="1"/>
          </p:cNvGraphicFramePr>
          <p:nvPr>
            <p:extLst>
              <p:ext uri="{D42A27DB-BD31-4B8C-83A1-F6EECF244321}">
                <p14:modId xmlns:p14="http://schemas.microsoft.com/office/powerpoint/2010/main" val="986840565"/>
              </p:ext>
            </p:extLst>
          </p:nvPr>
        </p:nvGraphicFramePr>
        <p:xfrm>
          <a:off x="5715000" y="1352550"/>
          <a:ext cx="1437106" cy="512236"/>
        </p:xfrm>
        <a:graphic>
          <a:graphicData uri="http://schemas.openxmlformats.org/presentationml/2006/ole">
            <mc:AlternateContent xmlns:mc="http://schemas.openxmlformats.org/markup-compatibility/2006">
              <mc:Choice xmlns:v="urn:schemas-microsoft-com:vml" Requires="v">
                <p:oleObj spid="_x0000_s2057" name="Equation" r:id="rId5" imgW="825500" imgH="393700" progId="Equation.DSMT4">
                  <p:embed/>
                </p:oleObj>
              </mc:Choice>
              <mc:Fallback>
                <p:oleObj name="Equation" r:id="rId5" imgW="825500" imgH="39370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15000" y="1352550"/>
                        <a:ext cx="1437106" cy="512236"/>
                      </a:xfrm>
                      <a:prstGeom prst="rect">
                        <a:avLst/>
                      </a:prstGeom>
                      <a:noFill/>
                      <a:extLst/>
                    </p:spPr>
                  </p:pic>
                </p:oleObj>
              </mc:Fallback>
            </mc:AlternateContent>
          </a:graphicData>
        </a:graphic>
      </p:graphicFrame>
      <p:sp>
        <p:nvSpPr>
          <p:cNvPr id="3" name="TextBox 2"/>
          <p:cNvSpPr txBox="1"/>
          <p:nvPr/>
        </p:nvSpPr>
        <p:spPr>
          <a:xfrm>
            <a:off x="5643648" y="1940986"/>
            <a:ext cx="2523448" cy="1200329"/>
          </a:xfrm>
          <a:prstGeom prst="rect">
            <a:avLst/>
          </a:prstGeom>
          <a:noFill/>
        </p:spPr>
        <p:txBody>
          <a:bodyPr wrap="none" rtlCol="0">
            <a:spAutoFit/>
          </a:bodyPr>
          <a:lstStyle/>
          <a:p>
            <a:r>
              <a:rPr lang="en-US" sz="1200" dirty="0"/>
              <a:t>Where: </a:t>
            </a:r>
          </a:p>
          <a:p>
            <a:r>
              <a:rPr lang="en-US" sz="1200" i="1" dirty="0"/>
              <a:t>v</a:t>
            </a:r>
            <a:r>
              <a:rPr lang="en-US" sz="1200" i="1" baseline="-25000" dirty="0"/>
              <a:t>x</a:t>
            </a:r>
            <a:r>
              <a:rPr lang="en-US" sz="1200" dirty="0"/>
              <a:t>: translational velocity</a:t>
            </a:r>
          </a:p>
          <a:p>
            <a:r>
              <a:rPr lang="en-US" sz="1200" i="1" dirty="0"/>
              <a:t>v</a:t>
            </a:r>
            <a:r>
              <a:rPr lang="en-US" sz="1200" i="1" baseline="-25000" dirty="0"/>
              <a:t>c</a:t>
            </a:r>
            <a:r>
              <a:rPr lang="en-US" sz="1200" dirty="0"/>
              <a:t>: circumferential velocity</a:t>
            </a:r>
          </a:p>
          <a:p>
            <a:r>
              <a:rPr lang="el-GR" sz="1200" i="1" dirty="0"/>
              <a:t>ω</a:t>
            </a:r>
            <a:r>
              <a:rPr lang="en-US" sz="1200" i="1" baseline="-25000" dirty="0"/>
              <a:t>m</a:t>
            </a:r>
            <a:r>
              <a:rPr lang="en-US" sz="1200" dirty="0"/>
              <a:t>:  mechanical angular frequency </a:t>
            </a:r>
          </a:p>
          <a:p>
            <a:r>
              <a:rPr lang="el-GR" sz="1200" i="1" dirty="0"/>
              <a:t>ω</a:t>
            </a:r>
            <a:r>
              <a:rPr lang="en-US" sz="1200" i="1" baseline="-25000" dirty="0"/>
              <a:t>e </a:t>
            </a:r>
            <a:r>
              <a:rPr lang="en-US" sz="1200" dirty="0"/>
              <a:t>: electrical angular frequency</a:t>
            </a:r>
          </a:p>
          <a:p>
            <a:r>
              <a:rPr lang="en-US" sz="1200" i="1" dirty="0"/>
              <a:t>P</a:t>
            </a:r>
            <a:r>
              <a:rPr lang="en-US" sz="1200" dirty="0"/>
              <a:t>: number of pole-pairs </a:t>
            </a:r>
          </a:p>
        </p:txBody>
      </p:sp>
    </p:spTree>
    <p:extLst>
      <p:ext uri="{BB962C8B-B14F-4D97-AF65-F5344CB8AC3E}">
        <p14:creationId xmlns:p14="http://schemas.microsoft.com/office/powerpoint/2010/main" val="16301778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lstStyle/>
          <a:p>
            <a:r>
              <a:rPr lang="en-US" dirty="0"/>
              <a:t>Parameters and Material Properties</a:t>
            </a:r>
            <a:endParaRPr lang="sv-SE" dirty="0"/>
          </a:p>
        </p:txBody>
      </p:sp>
      <p:sp>
        <p:nvSpPr>
          <p:cNvPr id="2" name="Content Placeholder 1"/>
          <p:cNvSpPr>
            <a:spLocks noGrp="1"/>
          </p:cNvSpPr>
          <p:nvPr>
            <p:ph idx="1"/>
          </p:nvPr>
        </p:nvSpPr>
        <p:spPr/>
        <p:txBody>
          <a:bodyPr/>
          <a:lstStyle/>
          <a:p>
            <a:r>
              <a:rPr lang="en-US" dirty="0"/>
              <a:t>The parameters used in the model are shown in the table below. The parameters like inner and outer radii of the rotor, angular speed and translational velocity are </a:t>
            </a:r>
            <a:br>
              <a:rPr lang="en-US" dirty="0"/>
            </a:br>
            <a:r>
              <a:rPr lang="en-US" dirty="0"/>
              <a:t>defined here.</a:t>
            </a:r>
          </a:p>
          <a:p>
            <a:endParaRPr lang="en-US" dirty="0"/>
          </a:p>
          <a:p>
            <a:endParaRPr lang="en-US" dirty="0"/>
          </a:p>
          <a:p>
            <a:pPr marL="0" indent="0">
              <a:buNone/>
            </a:pPr>
            <a:endParaRPr lang="sv-SE" dirty="0"/>
          </a:p>
          <a:p>
            <a:pPr marL="0" indent="0">
              <a:buNone/>
            </a:pPr>
            <a:endParaRPr lang="en-US" dirty="0"/>
          </a:p>
          <a:p>
            <a:r>
              <a:rPr lang="en-US" dirty="0"/>
              <a:t> The material properties used in the model are listed below. </a:t>
            </a:r>
          </a:p>
          <a:p>
            <a:endParaRPr lang="en-US" dirty="0"/>
          </a:p>
          <a:p>
            <a:endParaRPr lang="sv-SE" dirty="0"/>
          </a:p>
        </p:txBody>
      </p:sp>
      <p:graphicFrame>
        <p:nvGraphicFramePr>
          <p:cNvPr id="8" name="Table 7"/>
          <p:cNvGraphicFramePr>
            <a:graphicFrameLocks noGrp="1"/>
          </p:cNvGraphicFramePr>
          <p:nvPr>
            <p:extLst>
              <p:ext uri="{D42A27DB-BD31-4B8C-83A1-F6EECF244321}">
                <p14:modId xmlns:p14="http://schemas.microsoft.com/office/powerpoint/2010/main" val="879316847"/>
              </p:ext>
            </p:extLst>
          </p:nvPr>
        </p:nvGraphicFramePr>
        <p:xfrm>
          <a:off x="2133600" y="3867150"/>
          <a:ext cx="5943600" cy="1057057"/>
        </p:xfrm>
        <a:graphic>
          <a:graphicData uri="http://schemas.openxmlformats.org/drawingml/2006/table">
            <a:tbl>
              <a:tblPr firstRow="1" bandRow="1">
                <a:tableStyleId>{5C22544A-7EE6-4342-B048-85BDC9FD1C3A}</a:tableStyleId>
              </a:tblPr>
              <a:tblGrid>
                <a:gridCol w="1432193">
                  <a:extLst>
                    <a:ext uri="{9D8B030D-6E8A-4147-A177-3AD203B41FA5}">
                      <a16:colId xmlns:a16="http://schemas.microsoft.com/office/drawing/2014/main" val="20000"/>
                    </a:ext>
                  </a:extLst>
                </a:gridCol>
                <a:gridCol w="1575412">
                  <a:extLst>
                    <a:ext uri="{9D8B030D-6E8A-4147-A177-3AD203B41FA5}">
                      <a16:colId xmlns:a16="http://schemas.microsoft.com/office/drawing/2014/main" val="20001"/>
                    </a:ext>
                  </a:extLst>
                </a:gridCol>
                <a:gridCol w="1503802">
                  <a:extLst>
                    <a:ext uri="{9D8B030D-6E8A-4147-A177-3AD203B41FA5}">
                      <a16:colId xmlns:a16="http://schemas.microsoft.com/office/drawing/2014/main" val="20002"/>
                    </a:ext>
                  </a:extLst>
                </a:gridCol>
                <a:gridCol w="1432193">
                  <a:extLst>
                    <a:ext uri="{9D8B030D-6E8A-4147-A177-3AD203B41FA5}">
                      <a16:colId xmlns:a16="http://schemas.microsoft.com/office/drawing/2014/main" val="20003"/>
                    </a:ext>
                  </a:extLst>
                </a:gridCol>
              </a:tblGrid>
              <a:tr h="472502">
                <a:tc>
                  <a:txBody>
                    <a:bodyPr/>
                    <a:lstStyle/>
                    <a:p>
                      <a:r>
                        <a:rPr lang="en-US" sz="1200" dirty="0"/>
                        <a:t>Material</a:t>
                      </a:r>
                    </a:p>
                  </a:txBody>
                  <a:tcPr marT="34290" marB="34290"/>
                </a:tc>
                <a:tc>
                  <a:txBody>
                    <a:bodyPr/>
                    <a:lstStyle/>
                    <a:p>
                      <a:r>
                        <a:rPr lang="en-US" sz="1200" dirty="0"/>
                        <a:t>Electrical</a:t>
                      </a:r>
                      <a:r>
                        <a:rPr lang="en-US" sz="1200" baseline="0" dirty="0"/>
                        <a:t>  Conductivity (</a:t>
                      </a:r>
                      <a:r>
                        <a:rPr lang="el-GR" sz="1200" baseline="0" dirty="0"/>
                        <a:t>σ</a:t>
                      </a:r>
                      <a:r>
                        <a:rPr lang="en-US" sz="1200" baseline="0" dirty="0"/>
                        <a:t>)</a:t>
                      </a:r>
                      <a:endParaRPr lang="en-US" sz="1200" dirty="0"/>
                    </a:p>
                  </a:txBody>
                  <a:tcPr marT="34290" marB="34290"/>
                </a:tc>
                <a:tc>
                  <a:txBody>
                    <a:bodyPr/>
                    <a:lstStyle/>
                    <a:p>
                      <a:r>
                        <a:rPr lang="en-US" sz="1200" b="1" i="0" kern="1200" dirty="0">
                          <a:solidFill>
                            <a:schemeClr val="lt1"/>
                          </a:solidFill>
                          <a:effectLst/>
                          <a:latin typeface="+mn-lt"/>
                          <a:ea typeface="+mn-ea"/>
                          <a:cs typeface="+mn-cs"/>
                        </a:rPr>
                        <a:t>Relative permeability (</a:t>
                      </a:r>
                      <a:r>
                        <a:rPr lang="el-GR" sz="1200" b="1" i="0" kern="1200" dirty="0">
                          <a:solidFill>
                            <a:schemeClr val="lt1"/>
                          </a:solidFill>
                          <a:effectLst/>
                          <a:latin typeface="+mn-lt"/>
                          <a:ea typeface="+mn-ea"/>
                          <a:cs typeface="+mn-cs"/>
                        </a:rPr>
                        <a:t>μ</a:t>
                      </a:r>
                      <a:r>
                        <a:rPr lang="en-US" sz="1200" b="1" i="0" kern="1200" baseline="-25000" dirty="0">
                          <a:solidFill>
                            <a:schemeClr val="lt1"/>
                          </a:solidFill>
                          <a:effectLst/>
                          <a:latin typeface="+mn-lt"/>
                          <a:ea typeface="+mn-ea"/>
                          <a:cs typeface="+mn-cs"/>
                        </a:rPr>
                        <a:t>r</a:t>
                      </a:r>
                      <a:r>
                        <a:rPr lang="en-US" sz="1200" b="1" i="0" kern="1200" dirty="0">
                          <a:solidFill>
                            <a:schemeClr val="lt1"/>
                          </a:solidFill>
                          <a:effectLst/>
                          <a:latin typeface="+mn-lt"/>
                          <a:ea typeface="+mn-ea"/>
                          <a:cs typeface="+mn-cs"/>
                        </a:rPr>
                        <a:t>)</a:t>
                      </a:r>
                      <a:endParaRPr lang="en-US" sz="1200" dirty="0"/>
                    </a:p>
                  </a:txBody>
                  <a:tcPr marT="34290" marB="34290"/>
                </a:tc>
                <a:tc>
                  <a:txBody>
                    <a:bodyPr/>
                    <a:lstStyle/>
                    <a:p>
                      <a:r>
                        <a:rPr lang="en-US" sz="1200" b="1" i="0" kern="1200" dirty="0">
                          <a:solidFill>
                            <a:schemeClr val="lt1"/>
                          </a:solidFill>
                          <a:effectLst/>
                          <a:latin typeface="+mn-lt"/>
                          <a:ea typeface="+mn-ea"/>
                          <a:cs typeface="+mn-cs"/>
                        </a:rPr>
                        <a:t>Relative permittivity (</a:t>
                      </a:r>
                      <a:r>
                        <a:rPr lang="el-GR" sz="1200" b="1" i="0" kern="1200" dirty="0">
                          <a:solidFill>
                            <a:schemeClr val="lt1"/>
                          </a:solidFill>
                          <a:effectLst/>
                          <a:latin typeface="+mn-lt"/>
                          <a:ea typeface="+mn-ea"/>
                          <a:cs typeface="+mn-cs"/>
                        </a:rPr>
                        <a:t>ϵ</a:t>
                      </a:r>
                      <a:r>
                        <a:rPr lang="en-US" sz="1200" b="1" i="0" kern="1200" baseline="-25000" dirty="0">
                          <a:solidFill>
                            <a:schemeClr val="lt1"/>
                          </a:solidFill>
                          <a:effectLst/>
                          <a:latin typeface="+mn-lt"/>
                          <a:ea typeface="+mn-ea"/>
                          <a:cs typeface="+mn-cs"/>
                        </a:rPr>
                        <a:t>r</a:t>
                      </a:r>
                      <a:r>
                        <a:rPr lang="en-US" sz="1200" b="1" i="0" kern="1200" baseline="0" dirty="0">
                          <a:solidFill>
                            <a:schemeClr val="lt1"/>
                          </a:solidFill>
                          <a:effectLst/>
                          <a:latin typeface="+mn-lt"/>
                          <a:ea typeface="+mn-ea"/>
                          <a:cs typeface="+mn-cs"/>
                        </a:rPr>
                        <a:t>)</a:t>
                      </a:r>
                      <a:endParaRPr lang="en-US" sz="1200" baseline="-25000" dirty="0"/>
                    </a:p>
                  </a:txBody>
                  <a:tcPr marT="34290" marB="34290"/>
                </a:tc>
                <a:extLst>
                  <a:ext uri="{0D108BD9-81ED-4DB2-BD59-A6C34878D82A}">
                    <a16:rowId xmlns:a16="http://schemas.microsoft.com/office/drawing/2014/main" val="10000"/>
                  </a:ext>
                </a:extLst>
              </a:tr>
              <a:tr h="333095">
                <a:tc>
                  <a:txBody>
                    <a:bodyPr/>
                    <a:lstStyle/>
                    <a:p>
                      <a:r>
                        <a:rPr lang="en-US" sz="1200" dirty="0"/>
                        <a:t>Aluminum track</a:t>
                      </a:r>
                    </a:p>
                  </a:txBody>
                  <a:tcPr marT="34290" marB="34290"/>
                </a:tc>
                <a:tc>
                  <a:txBody>
                    <a:bodyPr/>
                    <a:lstStyle/>
                    <a:p>
                      <a:r>
                        <a:rPr lang="en-US" sz="1200" dirty="0"/>
                        <a:t>3.03e7[S/m]</a:t>
                      </a:r>
                    </a:p>
                  </a:txBody>
                  <a:tcPr marT="34290" marB="34290"/>
                </a:tc>
                <a:tc>
                  <a:txBody>
                    <a:bodyPr/>
                    <a:lstStyle/>
                    <a:p>
                      <a:r>
                        <a:rPr lang="en-US" sz="1200" dirty="0"/>
                        <a:t>1</a:t>
                      </a:r>
                    </a:p>
                  </a:txBody>
                  <a:tcPr marT="34290" marB="34290"/>
                </a:tc>
                <a:tc>
                  <a:txBody>
                    <a:bodyPr/>
                    <a:lstStyle/>
                    <a:p>
                      <a:r>
                        <a:rPr lang="en-US" sz="1200" dirty="0"/>
                        <a:t>1</a:t>
                      </a:r>
                    </a:p>
                  </a:txBody>
                  <a:tcPr marT="34290" marB="34290"/>
                </a:tc>
                <a:extLst>
                  <a:ext uri="{0D108BD9-81ED-4DB2-BD59-A6C34878D82A}">
                    <a16:rowId xmlns:a16="http://schemas.microsoft.com/office/drawing/2014/main" val="10001"/>
                  </a:ext>
                </a:extLst>
              </a:tr>
              <a:tr h="213298">
                <a:tc>
                  <a:txBody>
                    <a:bodyPr/>
                    <a:lstStyle/>
                    <a:p>
                      <a:r>
                        <a:rPr lang="en-US" sz="1200" dirty="0"/>
                        <a:t>Air</a:t>
                      </a:r>
                    </a:p>
                  </a:txBody>
                  <a:tcPr marT="34290" marB="34290"/>
                </a:tc>
                <a:tc>
                  <a:txBody>
                    <a:bodyPr/>
                    <a:lstStyle/>
                    <a:p>
                      <a:r>
                        <a:rPr lang="en-US" sz="1200" dirty="0"/>
                        <a:t>0 [S/m]</a:t>
                      </a:r>
                    </a:p>
                  </a:txBody>
                  <a:tcPr marT="34290" marB="34290"/>
                </a:tc>
                <a:tc>
                  <a:txBody>
                    <a:bodyPr/>
                    <a:lstStyle/>
                    <a:p>
                      <a:r>
                        <a:rPr lang="en-US" sz="1200" dirty="0"/>
                        <a:t>1</a:t>
                      </a:r>
                    </a:p>
                  </a:txBody>
                  <a:tcPr marT="34290" marB="34290"/>
                </a:tc>
                <a:tc>
                  <a:txBody>
                    <a:bodyPr/>
                    <a:lstStyle/>
                    <a:p>
                      <a:r>
                        <a:rPr lang="en-US" sz="1200" dirty="0"/>
                        <a:t>1</a:t>
                      </a:r>
                    </a:p>
                  </a:txBody>
                  <a:tcPr marT="34290" marB="34290"/>
                </a:tc>
                <a:extLst>
                  <a:ext uri="{0D108BD9-81ED-4DB2-BD59-A6C34878D82A}">
                    <a16:rowId xmlns:a16="http://schemas.microsoft.com/office/drawing/2014/main" val="10002"/>
                  </a:ext>
                </a:extLst>
              </a:tr>
            </a:tbl>
          </a:graphicData>
        </a:graphic>
      </p:graphicFrame>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5600" y="1733550"/>
            <a:ext cx="3522818" cy="14352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44935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Modeling Approach</a:t>
            </a:r>
            <a:endParaRPr lang="sv-SE" dirty="0"/>
          </a:p>
        </p:txBody>
      </p:sp>
      <p:sp>
        <p:nvSpPr>
          <p:cNvPr id="3" name="Content Placeholder 2"/>
          <p:cNvSpPr>
            <a:spLocks noGrp="1"/>
          </p:cNvSpPr>
          <p:nvPr>
            <p:ph idx="1"/>
          </p:nvPr>
        </p:nvSpPr>
        <p:spPr/>
        <p:txBody>
          <a:bodyPr>
            <a:normAutofit lnSpcReduction="10000"/>
          </a:bodyPr>
          <a:lstStyle/>
          <a:p>
            <a:r>
              <a:rPr lang="en-US" dirty="0"/>
              <a:t>A 2D, Rotating Machinery, Magnetic Interface available in the AC/DC module is used to model the EDW. </a:t>
            </a:r>
          </a:p>
          <a:p>
            <a:endParaRPr lang="en-US" dirty="0"/>
          </a:p>
          <a:p>
            <a:r>
              <a:rPr lang="en-US" dirty="0"/>
              <a:t>The Rotating Machinery, Magnetic interface combines the Magnetic Fields and the Magnetic Fields, No Currents interfaces solving for both the Magnetic Vector and Scalar potentials.</a:t>
            </a:r>
          </a:p>
          <a:p>
            <a:endParaRPr lang="en-US" dirty="0"/>
          </a:p>
          <a:p>
            <a:r>
              <a:rPr lang="en-US" dirty="0"/>
              <a:t>The magnets are arranged in an </a:t>
            </a:r>
            <a:r>
              <a:rPr lang="en-US" dirty="0" err="1"/>
              <a:t>Halbach</a:t>
            </a:r>
            <a:r>
              <a:rPr lang="en-US" dirty="0"/>
              <a:t> array to concentrate the magnetic field on the outer surface of the rotor.</a:t>
            </a:r>
          </a:p>
          <a:p>
            <a:endParaRPr lang="en-US" dirty="0"/>
          </a:p>
          <a:p>
            <a:r>
              <a:rPr lang="en-US" dirty="0"/>
              <a:t>Velocity(Lorentz) term is used to define translational velocity of maglev (rotor) on to the Aluminum track.</a:t>
            </a:r>
          </a:p>
          <a:p>
            <a:endParaRPr lang="en-US" dirty="0"/>
          </a:p>
          <a:p>
            <a:endParaRPr lang="en-US" dirty="0"/>
          </a:p>
          <a:p>
            <a:endParaRPr lang="en-US" dirty="0"/>
          </a:p>
        </p:txBody>
      </p:sp>
    </p:spTree>
    <p:extLst>
      <p:ext uri="{BB962C8B-B14F-4D97-AF65-F5344CB8AC3E}">
        <p14:creationId xmlns:p14="http://schemas.microsoft.com/office/powerpoint/2010/main" val="30945318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a:t>Modeling Approach Contd….</a:t>
            </a:r>
            <a:endParaRPr lang="sv-SE" dirty="0"/>
          </a:p>
        </p:txBody>
      </p:sp>
      <p:sp>
        <p:nvSpPr>
          <p:cNvPr id="5" name="Content Placeholder 4"/>
          <p:cNvSpPr>
            <a:spLocks noGrp="1"/>
          </p:cNvSpPr>
          <p:nvPr>
            <p:ph idx="1"/>
          </p:nvPr>
        </p:nvSpPr>
        <p:spPr/>
        <p:txBody>
          <a:bodyPr/>
          <a:lstStyle/>
          <a:p>
            <a:r>
              <a:rPr lang="en-US" dirty="0"/>
              <a:t>In the geometry, two unions are created as shown in the figure below</a:t>
            </a:r>
          </a:p>
          <a:p>
            <a:endParaRPr lang="sv-SE" dirty="0"/>
          </a:p>
        </p:txBody>
      </p:sp>
      <p:grpSp>
        <p:nvGrpSpPr>
          <p:cNvPr id="9" name="Group 8"/>
          <p:cNvGrpSpPr/>
          <p:nvPr/>
        </p:nvGrpSpPr>
        <p:grpSpPr>
          <a:xfrm>
            <a:off x="1143000" y="1428750"/>
            <a:ext cx="6618912" cy="3581400"/>
            <a:chOff x="927882" y="1905000"/>
            <a:chExt cx="7294224" cy="4211673"/>
          </a:xfrm>
        </p:grpSpPr>
        <p:grpSp>
          <p:nvGrpSpPr>
            <p:cNvPr id="49" name="Group 48"/>
            <p:cNvGrpSpPr/>
            <p:nvPr/>
          </p:nvGrpSpPr>
          <p:grpSpPr>
            <a:xfrm>
              <a:off x="927882" y="1905000"/>
              <a:ext cx="7294224" cy="4211673"/>
              <a:chOff x="24714" y="1676400"/>
              <a:chExt cx="8826011" cy="4632840"/>
            </a:xfrm>
          </p:grpSpPr>
          <p:grpSp>
            <p:nvGrpSpPr>
              <p:cNvPr id="14" name="Group 13"/>
              <p:cNvGrpSpPr/>
              <p:nvPr/>
            </p:nvGrpSpPr>
            <p:grpSpPr>
              <a:xfrm>
                <a:off x="24714" y="1676400"/>
                <a:ext cx="8826011" cy="4632840"/>
                <a:chOff x="24714" y="1219200"/>
                <a:chExt cx="8826011" cy="4632840"/>
              </a:xfrm>
            </p:grpSpPr>
            <p:pic>
              <p:nvPicPr>
                <p:cNvPr id="2" name="Picture 1"/>
                <p:cNvPicPr>
                  <a:picLocks noChangeAspect="1"/>
                </p:cNvPicPr>
                <p:nvPr/>
              </p:nvPicPr>
              <p:blipFill>
                <a:blip r:embed="rId2"/>
                <a:stretch>
                  <a:fillRect/>
                </a:stretch>
              </p:blipFill>
              <p:spPr>
                <a:xfrm>
                  <a:off x="24714" y="1752600"/>
                  <a:ext cx="1819275" cy="2152650"/>
                </a:xfrm>
                <a:prstGeom prst="rect">
                  <a:avLst/>
                </a:prstGeom>
              </p:spPr>
            </p:pic>
            <p:pic>
              <p:nvPicPr>
                <p:cNvPr id="8" name="Picture 7"/>
                <p:cNvPicPr>
                  <a:picLocks noChangeAspect="1"/>
                </p:cNvPicPr>
                <p:nvPr/>
              </p:nvPicPr>
              <p:blipFill>
                <a:blip r:embed="rId3"/>
                <a:stretch>
                  <a:fillRect/>
                </a:stretch>
              </p:blipFill>
              <p:spPr>
                <a:xfrm>
                  <a:off x="2057400" y="3962400"/>
                  <a:ext cx="2944592" cy="1889640"/>
                </a:xfrm>
                <a:prstGeom prst="rect">
                  <a:avLst/>
                </a:prstGeom>
              </p:spPr>
            </p:pic>
            <p:pic>
              <p:nvPicPr>
                <p:cNvPr id="10" name="Picture 9"/>
                <p:cNvPicPr>
                  <a:picLocks noChangeAspect="1"/>
                </p:cNvPicPr>
                <p:nvPr/>
              </p:nvPicPr>
              <p:blipFill>
                <a:blip r:embed="rId4"/>
                <a:stretch>
                  <a:fillRect/>
                </a:stretch>
              </p:blipFill>
              <p:spPr>
                <a:xfrm>
                  <a:off x="2057400" y="1219200"/>
                  <a:ext cx="3040474" cy="1924050"/>
                </a:xfrm>
                <a:prstGeom prst="rect">
                  <a:avLst/>
                </a:prstGeom>
              </p:spPr>
            </p:pic>
            <p:pic>
              <p:nvPicPr>
                <p:cNvPr id="11" name="Picture 10"/>
                <p:cNvPicPr>
                  <a:picLocks noChangeAspect="1"/>
                </p:cNvPicPr>
                <p:nvPr/>
              </p:nvPicPr>
              <p:blipFill>
                <a:blip r:embed="rId5"/>
                <a:stretch>
                  <a:fillRect/>
                </a:stretch>
              </p:blipFill>
              <p:spPr>
                <a:xfrm>
                  <a:off x="5171372" y="1223319"/>
                  <a:ext cx="3679353" cy="1919931"/>
                </a:xfrm>
                <a:prstGeom prst="rect">
                  <a:avLst/>
                </a:prstGeom>
              </p:spPr>
            </p:pic>
            <p:pic>
              <p:nvPicPr>
                <p:cNvPr id="13" name="Picture 12"/>
                <p:cNvPicPr>
                  <a:picLocks noChangeAspect="1"/>
                </p:cNvPicPr>
                <p:nvPr/>
              </p:nvPicPr>
              <p:blipFill>
                <a:blip r:embed="rId6"/>
                <a:stretch>
                  <a:fillRect/>
                </a:stretch>
              </p:blipFill>
              <p:spPr>
                <a:xfrm>
                  <a:off x="5263075" y="3505200"/>
                  <a:ext cx="3568599" cy="1862138"/>
                </a:xfrm>
                <a:prstGeom prst="rect">
                  <a:avLst/>
                </a:prstGeom>
              </p:spPr>
            </p:pic>
          </p:grpSp>
          <p:grpSp>
            <p:nvGrpSpPr>
              <p:cNvPr id="43" name="Group 42"/>
              <p:cNvGrpSpPr/>
              <p:nvPr/>
            </p:nvGrpSpPr>
            <p:grpSpPr>
              <a:xfrm>
                <a:off x="1379838" y="2423160"/>
                <a:ext cx="677562" cy="1489814"/>
                <a:chOff x="1379838" y="2423160"/>
                <a:chExt cx="677562" cy="1489814"/>
              </a:xfrm>
            </p:grpSpPr>
            <p:cxnSp>
              <p:nvCxnSpPr>
                <p:cNvPr id="32" name="Straight Connector 31"/>
                <p:cNvCxnSpPr/>
                <p:nvPr/>
              </p:nvCxnSpPr>
              <p:spPr>
                <a:xfrm>
                  <a:off x="1379838" y="3910914"/>
                  <a:ext cx="472389"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V="1">
                  <a:off x="1852227" y="2423160"/>
                  <a:ext cx="7053" cy="1489814"/>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1856577" y="2423160"/>
                  <a:ext cx="200823"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grpSp>
          <p:grpSp>
            <p:nvGrpSpPr>
              <p:cNvPr id="48" name="Group 47"/>
              <p:cNvGrpSpPr/>
              <p:nvPr/>
            </p:nvGrpSpPr>
            <p:grpSpPr>
              <a:xfrm>
                <a:off x="1371600" y="4114800"/>
                <a:ext cx="671037" cy="1083469"/>
                <a:chOff x="1371600" y="4114800"/>
                <a:chExt cx="671037" cy="1083469"/>
              </a:xfrm>
            </p:grpSpPr>
            <p:cxnSp>
              <p:nvCxnSpPr>
                <p:cNvPr id="44" name="Straight Connector 43"/>
                <p:cNvCxnSpPr/>
                <p:nvPr/>
              </p:nvCxnSpPr>
              <p:spPr>
                <a:xfrm>
                  <a:off x="1371600" y="4114800"/>
                  <a:ext cx="472389"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H="1" flipV="1">
                  <a:off x="1841814" y="4114800"/>
                  <a:ext cx="2175" cy="1083469"/>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a:off x="1841814" y="5198269"/>
                  <a:ext cx="200823"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grpSp>
        </p:grpSp>
        <p:sp>
          <p:nvSpPr>
            <p:cNvPr id="3" name="TextBox 2"/>
            <p:cNvSpPr txBox="1"/>
            <p:nvPr/>
          </p:nvSpPr>
          <p:spPr>
            <a:xfrm>
              <a:off x="5838689" y="3656932"/>
              <a:ext cx="2047519" cy="361941"/>
            </a:xfrm>
            <a:prstGeom prst="rect">
              <a:avLst/>
            </a:prstGeom>
            <a:noFill/>
          </p:spPr>
          <p:txBody>
            <a:bodyPr wrap="square" rtlCol="0">
              <a:spAutoFit/>
            </a:bodyPr>
            <a:lstStyle/>
            <a:p>
              <a:r>
                <a:rPr lang="en-US" sz="1400" dirty="0"/>
                <a:t>Stationary domains</a:t>
              </a:r>
            </a:p>
          </p:txBody>
        </p:sp>
        <p:sp>
          <p:nvSpPr>
            <p:cNvPr id="20" name="TextBox 19"/>
            <p:cNvSpPr txBox="1"/>
            <p:nvPr/>
          </p:nvSpPr>
          <p:spPr>
            <a:xfrm>
              <a:off x="5838689" y="5694508"/>
              <a:ext cx="2065655" cy="361941"/>
            </a:xfrm>
            <a:prstGeom prst="rect">
              <a:avLst/>
            </a:prstGeom>
            <a:noFill/>
          </p:spPr>
          <p:txBody>
            <a:bodyPr wrap="square" rtlCol="0">
              <a:spAutoFit/>
            </a:bodyPr>
            <a:lstStyle/>
            <a:p>
              <a:pPr algn="ctr"/>
              <a:r>
                <a:rPr lang="en-US" sz="1400" dirty="0"/>
                <a:t>Rotating domains</a:t>
              </a:r>
            </a:p>
          </p:txBody>
        </p:sp>
      </p:grpSp>
    </p:spTree>
    <p:extLst>
      <p:ext uri="{BB962C8B-B14F-4D97-AF65-F5344CB8AC3E}">
        <p14:creationId xmlns:p14="http://schemas.microsoft.com/office/powerpoint/2010/main" val="40813157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DDC64546-9ECA-42CE-97DF-7628E2455C97}"/>
              </a:ext>
            </a:extLst>
          </p:cNvPr>
          <p:cNvPicPr>
            <a:picLocks noChangeAspect="1"/>
          </p:cNvPicPr>
          <p:nvPr/>
        </p:nvPicPr>
        <p:blipFill>
          <a:blip r:embed="rId2"/>
          <a:stretch>
            <a:fillRect/>
          </a:stretch>
        </p:blipFill>
        <p:spPr>
          <a:xfrm>
            <a:off x="6069885" y="2462978"/>
            <a:ext cx="2394733" cy="1753466"/>
          </a:xfrm>
          <a:prstGeom prst="rect">
            <a:avLst/>
          </a:prstGeom>
        </p:spPr>
      </p:pic>
      <p:pic>
        <p:nvPicPr>
          <p:cNvPr id="6" name="Picture 5">
            <a:extLst>
              <a:ext uri="{FF2B5EF4-FFF2-40B4-BE49-F238E27FC236}">
                <a16:creationId xmlns:a16="http://schemas.microsoft.com/office/drawing/2014/main" id="{9F2AF2EF-72F2-4605-BF6E-929B284F5791}"/>
              </a:ext>
            </a:extLst>
          </p:cNvPr>
          <p:cNvPicPr>
            <a:picLocks noChangeAspect="1"/>
          </p:cNvPicPr>
          <p:nvPr/>
        </p:nvPicPr>
        <p:blipFill>
          <a:blip r:embed="rId3"/>
          <a:stretch>
            <a:fillRect/>
          </a:stretch>
        </p:blipFill>
        <p:spPr>
          <a:xfrm>
            <a:off x="2279347" y="1962150"/>
            <a:ext cx="1797297" cy="2321197"/>
          </a:xfrm>
          <a:prstGeom prst="rect">
            <a:avLst/>
          </a:prstGeom>
        </p:spPr>
      </p:pic>
      <p:sp>
        <p:nvSpPr>
          <p:cNvPr id="5" name="Content Placeholder 4"/>
          <p:cNvSpPr>
            <a:spLocks noGrp="1"/>
          </p:cNvSpPr>
          <p:nvPr>
            <p:ph idx="1"/>
          </p:nvPr>
        </p:nvSpPr>
        <p:spPr>
          <a:xfrm>
            <a:off x="628650" y="1028700"/>
            <a:ext cx="8058150" cy="3752850"/>
          </a:xfrm>
        </p:spPr>
        <p:txBody>
          <a:bodyPr/>
          <a:lstStyle/>
          <a:p>
            <a:r>
              <a:rPr lang="en-US" dirty="0"/>
              <a:t>The identity pair, created around the outer diameter of the rotor, is used to ensure continuity of the fields between the stationary and rotating domains. Continuity condition is then applied using this identity pair in the physics settings</a:t>
            </a:r>
          </a:p>
          <a:p>
            <a:endParaRPr lang="sv-SE" dirty="0"/>
          </a:p>
        </p:txBody>
      </p:sp>
      <p:sp>
        <p:nvSpPr>
          <p:cNvPr id="4" name="Title 1"/>
          <p:cNvSpPr>
            <a:spLocks noGrp="1"/>
          </p:cNvSpPr>
          <p:nvPr>
            <p:ph type="title"/>
          </p:nvPr>
        </p:nvSpPr>
        <p:spPr>
          <a:xfrm>
            <a:off x="655095" y="285750"/>
            <a:ext cx="8058150" cy="742950"/>
          </a:xfrm>
        </p:spPr>
        <p:txBody>
          <a:bodyPr/>
          <a:lstStyle/>
          <a:p>
            <a:r>
              <a:rPr lang="en-US"/>
              <a:t>Modeling Approach Contd….</a:t>
            </a:r>
            <a:endParaRPr lang="sv-SE" dirty="0"/>
          </a:p>
        </p:txBody>
      </p:sp>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82158" y="1886060"/>
            <a:ext cx="1382213" cy="11680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6206" y="2481391"/>
            <a:ext cx="1507063" cy="16189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949143" y="3395790"/>
            <a:ext cx="882610" cy="105772"/>
          </a:xfrm>
          <a:prstGeom prst="rect">
            <a:avLst/>
          </a:prstGeom>
          <a:solidFill>
            <a:schemeClr val="accent1">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cxnSp>
        <p:nvCxnSpPr>
          <p:cNvPr id="7" name="Elbow Connector 6"/>
          <p:cNvCxnSpPr>
            <a:cxnSpLocks/>
          </p:cNvCxnSpPr>
          <p:nvPr/>
        </p:nvCxnSpPr>
        <p:spPr>
          <a:xfrm>
            <a:off x="5105400" y="2969259"/>
            <a:ext cx="1059819" cy="537990"/>
          </a:xfrm>
          <a:prstGeom prst="bentConnector3">
            <a:avLst>
              <a:gd name="adj1" fmla="val 50000"/>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13" name="Elbow Connector 12"/>
          <p:cNvCxnSpPr>
            <a:cxnSpLocks/>
          </p:cNvCxnSpPr>
          <p:nvPr/>
        </p:nvCxnSpPr>
        <p:spPr>
          <a:xfrm>
            <a:off x="1855406" y="3448676"/>
            <a:ext cx="475686" cy="418474"/>
          </a:xfrm>
          <a:prstGeom prst="bentConnector3">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6" name="Elbow Connector 15"/>
          <p:cNvCxnSpPr/>
          <p:nvPr/>
        </p:nvCxnSpPr>
        <p:spPr>
          <a:xfrm flipV="1">
            <a:off x="1855406" y="3026913"/>
            <a:ext cx="475686" cy="422131"/>
          </a:xfrm>
          <a:prstGeom prst="bentConnector3">
            <a:avLst/>
          </a:prstGeom>
          <a:ln w="19050">
            <a:tailEnd type="triangle"/>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51FBE1F2-0430-4ACD-A7B7-13A6933FC4F1}"/>
              </a:ext>
            </a:extLst>
          </p:cNvPr>
          <p:cNvPicPr>
            <a:picLocks noChangeAspect="1"/>
          </p:cNvPicPr>
          <p:nvPr/>
        </p:nvPicPr>
        <p:blipFill>
          <a:blip r:embed="rId6"/>
          <a:stretch>
            <a:fillRect/>
          </a:stretch>
        </p:blipFill>
        <p:spPr>
          <a:xfrm>
            <a:off x="4508408" y="3628909"/>
            <a:ext cx="1255963" cy="1308875"/>
          </a:xfrm>
          <a:prstGeom prst="rect">
            <a:avLst/>
          </a:prstGeom>
        </p:spPr>
      </p:pic>
    </p:spTree>
    <p:extLst>
      <p:ext uri="{BB962C8B-B14F-4D97-AF65-F5344CB8AC3E}">
        <p14:creationId xmlns:p14="http://schemas.microsoft.com/office/powerpoint/2010/main" val="33443009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3F4A9901-2BA5-4E77-81FF-7979AFCE289B}"/>
              </a:ext>
            </a:extLst>
          </p:cNvPr>
          <p:cNvPicPr>
            <a:picLocks noChangeAspect="1"/>
          </p:cNvPicPr>
          <p:nvPr/>
        </p:nvPicPr>
        <p:blipFill>
          <a:blip r:embed="rId2"/>
          <a:stretch>
            <a:fillRect/>
          </a:stretch>
        </p:blipFill>
        <p:spPr>
          <a:xfrm>
            <a:off x="946546" y="3293416"/>
            <a:ext cx="1600075" cy="1433242"/>
          </a:xfrm>
          <a:prstGeom prst="rect">
            <a:avLst/>
          </a:prstGeom>
        </p:spPr>
      </p:pic>
      <p:pic>
        <p:nvPicPr>
          <p:cNvPr id="7" name="Picture 6">
            <a:extLst>
              <a:ext uri="{FF2B5EF4-FFF2-40B4-BE49-F238E27FC236}">
                <a16:creationId xmlns:a16="http://schemas.microsoft.com/office/drawing/2014/main" id="{783870E9-9D7B-4AFC-B7FF-8BB07AA1AEA3}"/>
              </a:ext>
            </a:extLst>
          </p:cNvPr>
          <p:cNvPicPr>
            <a:picLocks noChangeAspect="1"/>
          </p:cNvPicPr>
          <p:nvPr/>
        </p:nvPicPr>
        <p:blipFill>
          <a:blip r:embed="rId3"/>
          <a:stretch>
            <a:fillRect/>
          </a:stretch>
        </p:blipFill>
        <p:spPr>
          <a:xfrm>
            <a:off x="3125092" y="3179486"/>
            <a:ext cx="2275526" cy="1661103"/>
          </a:xfrm>
          <a:prstGeom prst="rect">
            <a:avLst/>
          </a:prstGeom>
        </p:spPr>
      </p:pic>
      <p:sp>
        <p:nvSpPr>
          <p:cNvPr id="6" name="Content Placeholder 5"/>
          <p:cNvSpPr>
            <a:spLocks noGrp="1"/>
          </p:cNvSpPr>
          <p:nvPr>
            <p:ph sz="half" idx="1"/>
          </p:nvPr>
        </p:nvSpPr>
        <p:spPr>
          <a:xfrm>
            <a:off x="628650" y="1028700"/>
            <a:ext cx="3773656" cy="3752837"/>
          </a:xfrm>
        </p:spPr>
        <p:txBody>
          <a:bodyPr/>
          <a:lstStyle/>
          <a:p>
            <a:r>
              <a:rPr lang="en-US" dirty="0"/>
              <a:t>A new cylindrical coordinate system is defined to model the magnetization of the magnets in radial and circumferential direction.</a:t>
            </a:r>
          </a:p>
          <a:p>
            <a:r>
              <a:rPr lang="en-US" dirty="0"/>
              <a:t>Ampere’s law domain conditions are used to assign magnetization to the magnets. Once such example is </a:t>
            </a:r>
            <a:br>
              <a:rPr lang="en-US" dirty="0"/>
            </a:br>
            <a:r>
              <a:rPr lang="en-US" dirty="0"/>
              <a:t>shown below. </a:t>
            </a:r>
          </a:p>
          <a:p>
            <a:endParaRPr lang="sv-SE" dirty="0"/>
          </a:p>
        </p:txBody>
      </p:sp>
      <p:sp>
        <p:nvSpPr>
          <p:cNvPr id="4" name="Title 1"/>
          <p:cNvSpPr>
            <a:spLocks noGrp="1"/>
          </p:cNvSpPr>
          <p:nvPr>
            <p:ph type="title"/>
          </p:nvPr>
        </p:nvSpPr>
        <p:spPr/>
        <p:txBody>
          <a:bodyPr/>
          <a:lstStyle/>
          <a:p>
            <a:r>
              <a:rPr lang="en-US"/>
              <a:t>Modeling Approach Contd….</a:t>
            </a:r>
            <a:endParaRPr lang="sv-SE" dirty="0"/>
          </a:p>
        </p:txBody>
      </p:sp>
      <p:grpSp>
        <p:nvGrpSpPr>
          <p:cNvPr id="14" name="Group 13"/>
          <p:cNvGrpSpPr/>
          <p:nvPr/>
        </p:nvGrpSpPr>
        <p:grpSpPr>
          <a:xfrm>
            <a:off x="4520361" y="1017985"/>
            <a:ext cx="4219890" cy="1787241"/>
            <a:chOff x="375558" y="1295400"/>
            <a:chExt cx="4706975" cy="1919287"/>
          </a:xfrm>
        </p:grpSpPr>
        <p:pic>
          <p:nvPicPr>
            <p:cNvPr id="3" name="Picture 2"/>
            <p:cNvPicPr>
              <a:picLocks noChangeAspect="1"/>
            </p:cNvPicPr>
            <p:nvPr/>
          </p:nvPicPr>
          <p:blipFill>
            <a:blip r:embed="rId4"/>
            <a:stretch>
              <a:fillRect/>
            </a:stretch>
          </p:blipFill>
          <p:spPr>
            <a:xfrm>
              <a:off x="375558" y="1390471"/>
              <a:ext cx="2116182" cy="1645919"/>
            </a:xfrm>
            <a:prstGeom prst="rect">
              <a:avLst/>
            </a:prstGeom>
          </p:spPr>
        </p:pic>
        <p:pic>
          <p:nvPicPr>
            <p:cNvPr id="11" name="Picture 10"/>
            <p:cNvPicPr>
              <a:picLocks noChangeAspect="1"/>
            </p:cNvPicPr>
            <p:nvPr/>
          </p:nvPicPr>
          <p:blipFill>
            <a:blip r:embed="rId5"/>
            <a:stretch>
              <a:fillRect/>
            </a:stretch>
          </p:blipFill>
          <p:spPr>
            <a:xfrm>
              <a:off x="2819400" y="1295400"/>
              <a:ext cx="2263133" cy="1919287"/>
            </a:xfrm>
            <a:prstGeom prst="rect">
              <a:avLst/>
            </a:prstGeom>
          </p:spPr>
        </p:pic>
      </p:grpSp>
      <p:pic>
        <p:nvPicPr>
          <p:cNvPr id="19" name="Picture 18"/>
          <p:cNvPicPr>
            <a:picLocks noChangeAspect="1"/>
          </p:cNvPicPr>
          <p:nvPr/>
        </p:nvPicPr>
        <p:blipFill>
          <a:blip r:embed="rId6"/>
          <a:stretch>
            <a:fillRect/>
          </a:stretch>
        </p:blipFill>
        <p:spPr>
          <a:xfrm>
            <a:off x="5636720" y="3350661"/>
            <a:ext cx="3069066" cy="1457129"/>
          </a:xfrm>
          <a:prstGeom prst="rect">
            <a:avLst/>
          </a:prstGeom>
        </p:spPr>
      </p:pic>
      <p:cxnSp>
        <p:nvCxnSpPr>
          <p:cNvPr id="9" name="Elbow Connector 8"/>
          <p:cNvCxnSpPr/>
          <p:nvPr/>
        </p:nvCxnSpPr>
        <p:spPr>
          <a:xfrm flipV="1">
            <a:off x="6110135" y="2208485"/>
            <a:ext cx="601169" cy="354787"/>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Elbow Connector 11"/>
          <p:cNvCxnSpPr/>
          <p:nvPr/>
        </p:nvCxnSpPr>
        <p:spPr>
          <a:xfrm flipV="1">
            <a:off x="5324208" y="3940545"/>
            <a:ext cx="1502923" cy="594696"/>
          </a:xfrm>
          <a:prstGeom prst="bentConnector3">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17" name="Elbow Connector 16"/>
          <p:cNvCxnSpPr>
            <a:cxnSpLocks/>
          </p:cNvCxnSpPr>
          <p:nvPr/>
        </p:nvCxnSpPr>
        <p:spPr>
          <a:xfrm>
            <a:off x="1905000" y="3940545"/>
            <a:ext cx="1447800" cy="383805"/>
          </a:xfrm>
          <a:prstGeom prst="bentConnector3">
            <a:avLst/>
          </a:prstGeom>
          <a:ln w="127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72318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lstStyle/>
          <a:p>
            <a:r>
              <a:rPr lang="en-US" dirty="0"/>
              <a:t>Modeling Approach </a:t>
            </a:r>
            <a:r>
              <a:rPr lang="en-US" dirty="0" err="1"/>
              <a:t>Contd</a:t>
            </a:r>
            <a:r>
              <a:rPr lang="en-US" dirty="0"/>
              <a:t>….</a:t>
            </a:r>
            <a:endParaRPr lang="sv-SE" dirty="0"/>
          </a:p>
        </p:txBody>
      </p:sp>
      <p:sp>
        <p:nvSpPr>
          <p:cNvPr id="4" name="Content Placeholder 3"/>
          <p:cNvSpPr>
            <a:spLocks noGrp="1"/>
          </p:cNvSpPr>
          <p:nvPr>
            <p:ph idx="1"/>
          </p:nvPr>
        </p:nvSpPr>
        <p:spPr/>
        <p:txBody>
          <a:bodyPr>
            <a:noAutofit/>
          </a:bodyPr>
          <a:lstStyle/>
          <a:p>
            <a:r>
              <a:rPr lang="en-US" dirty="0"/>
              <a:t>The Velocity (Lorentz Term) is used to specify the translational velocity of the maglev (rotor) on to the Aluminum track. This term is only applicable on non-magnetic materials and hence is applied to track to model a moving wheel. </a:t>
            </a:r>
          </a:p>
          <a:p>
            <a:endParaRPr lang="en-US" dirty="0"/>
          </a:p>
          <a:p>
            <a:endParaRPr lang="en-US" dirty="0"/>
          </a:p>
          <a:p>
            <a:endParaRPr lang="en-US" dirty="0"/>
          </a:p>
          <a:p>
            <a:endParaRPr lang="en-US" dirty="0"/>
          </a:p>
          <a:p>
            <a:endParaRPr lang="en-US" dirty="0"/>
          </a:p>
          <a:p>
            <a:endParaRPr lang="en-US" dirty="0"/>
          </a:p>
          <a:p>
            <a:endParaRPr lang="en-US" dirty="0"/>
          </a:p>
          <a:p>
            <a:r>
              <a:rPr lang="en-US" dirty="0"/>
              <a:t>NOTE: The –</a:t>
            </a:r>
            <a:r>
              <a:rPr lang="en-US" dirty="0" err="1"/>
              <a:t>ve</a:t>
            </a:r>
            <a:r>
              <a:rPr lang="en-US" dirty="0"/>
              <a:t> sign for velocity means that it’s the velocity of the maglev (rotor) itself. </a:t>
            </a:r>
          </a:p>
          <a:p>
            <a:endParaRPr lang="en-US" dirty="0"/>
          </a:p>
          <a:p>
            <a:endParaRPr lang="sv-SE" dirty="0"/>
          </a:p>
        </p:txBody>
      </p:sp>
      <p:pic>
        <p:nvPicPr>
          <p:cNvPr id="11" name="Picture 10"/>
          <p:cNvPicPr>
            <a:picLocks noChangeAspect="1"/>
          </p:cNvPicPr>
          <p:nvPr/>
        </p:nvPicPr>
        <p:blipFill>
          <a:blip r:embed="rId2"/>
          <a:stretch>
            <a:fillRect/>
          </a:stretch>
        </p:blipFill>
        <p:spPr>
          <a:xfrm>
            <a:off x="4972174" y="2377242"/>
            <a:ext cx="3155879" cy="1598588"/>
          </a:xfrm>
          <a:prstGeom prst="rect">
            <a:avLst/>
          </a:prstGeom>
        </p:spPr>
      </p:pic>
      <p:pic>
        <p:nvPicPr>
          <p:cNvPr id="6" name="Picture 5">
            <a:extLst>
              <a:ext uri="{FF2B5EF4-FFF2-40B4-BE49-F238E27FC236}">
                <a16:creationId xmlns:a16="http://schemas.microsoft.com/office/drawing/2014/main" id="{0257D07C-C297-441C-9190-0EAB1E077267}"/>
              </a:ext>
            </a:extLst>
          </p:cNvPr>
          <p:cNvPicPr>
            <a:picLocks noChangeAspect="1"/>
          </p:cNvPicPr>
          <p:nvPr/>
        </p:nvPicPr>
        <p:blipFill>
          <a:blip r:embed="rId3"/>
          <a:stretch>
            <a:fillRect/>
          </a:stretch>
        </p:blipFill>
        <p:spPr>
          <a:xfrm>
            <a:off x="3276600" y="1962150"/>
            <a:ext cx="1434536" cy="2370851"/>
          </a:xfrm>
          <a:prstGeom prst="rect">
            <a:avLst/>
          </a:prstGeom>
        </p:spPr>
      </p:pic>
      <p:pic>
        <p:nvPicPr>
          <p:cNvPr id="7" name="Picture 6">
            <a:extLst>
              <a:ext uri="{FF2B5EF4-FFF2-40B4-BE49-F238E27FC236}">
                <a16:creationId xmlns:a16="http://schemas.microsoft.com/office/drawing/2014/main" id="{B3649416-22E3-4E8F-A154-7AC69935150D}"/>
              </a:ext>
            </a:extLst>
          </p:cNvPr>
          <p:cNvPicPr>
            <a:picLocks noChangeAspect="1"/>
          </p:cNvPicPr>
          <p:nvPr/>
        </p:nvPicPr>
        <p:blipFill>
          <a:blip r:embed="rId4"/>
          <a:stretch>
            <a:fillRect/>
          </a:stretch>
        </p:blipFill>
        <p:spPr>
          <a:xfrm>
            <a:off x="1143000" y="2528634"/>
            <a:ext cx="1740203" cy="1586166"/>
          </a:xfrm>
          <a:prstGeom prst="rect">
            <a:avLst/>
          </a:prstGeom>
        </p:spPr>
      </p:pic>
    </p:spTree>
    <p:extLst>
      <p:ext uri="{BB962C8B-B14F-4D97-AF65-F5344CB8AC3E}">
        <p14:creationId xmlns:p14="http://schemas.microsoft.com/office/powerpoint/2010/main" val="1213663762"/>
      </p:ext>
    </p:extLst>
  </p:cSld>
  <p:clrMapOvr>
    <a:masterClrMapping/>
  </p:clrMapOvr>
</p:sld>
</file>

<file path=ppt/theme/theme1.xml><?xml version="1.0" encoding="utf-8"?>
<a:theme xmlns:a="http://schemas.openxmlformats.org/drawingml/2006/main" name="comsol_presentation_16_9">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FA31D662-4B09-FD40-915E-578D5FC7E514}" vid="{D1BCAEE3-4106-F24B-BAF9-0C2744683F9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comsol_presentation_16_9</Template>
  <TotalTime>31</TotalTime>
  <Words>1220</Words>
  <Application>Microsoft Office PowerPoint</Application>
  <PresentationFormat>On-screen Show (16:9)</PresentationFormat>
  <Paragraphs>104</Paragraphs>
  <Slides>17</Slides>
  <Notes>3</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24" baseType="lpstr">
      <vt:lpstr>Wingdings</vt:lpstr>
      <vt:lpstr>Calibri Light</vt:lpstr>
      <vt:lpstr>Lato</vt:lpstr>
      <vt:lpstr>Arial</vt:lpstr>
      <vt:lpstr>Lato Light</vt:lpstr>
      <vt:lpstr>comsol_presentation_16_9</vt:lpstr>
      <vt:lpstr>Equation</vt:lpstr>
      <vt:lpstr>Electrodynamic Wheel (EDW)  Magnetic Levitation using COMSOL Multiphyiscs </vt:lpstr>
      <vt:lpstr>Introduction</vt:lpstr>
      <vt:lpstr>Geometry of the EDW Maglev structure </vt:lpstr>
      <vt:lpstr>Parameters and Material Properties</vt:lpstr>
      <vt:lpstr>Modeling Approach</vt:lpstr>
      <vt:lpstr>Modeling Approach Contd….</vt:lpstr>
      <vt:lpstr>Modeling Approach Contd….</vt:lpstr>
      <vt:lpstr>Modeling Approach Contd….</vt:lpstr>
      <vt:lpstr>Modeling Approach Contd….</vt:lpstr>
      <vt:lpstr>Force Calculation</vt:lpstr>
      <vt:lpstr>Meshing Sequence</vt:lpstr>
      <vt:lpstr>Results</vt:lpstr>
      <vt:lpstr>Results</vt:lpstr>
      <vt:lpstr>Results: Change in Velocity</vt:lpstr>
      <vt:lpstr>Results: Change in Velocity </vt:lpstr>
      <vt:lpstr>References: </vt:lpstr>
      <vt:lpstr>Conclusion</vt:lpstr>
    </vt:vector>
  </TitlesOfParts>
  <Company>COMSOL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Electrodynamic Wheel (EDW)  Magnetic Levitation using COMSOL Multiphyiscs</dc:title>
  <dc:creator>Lipeng Liu</dc:creator>
  <cp:lastModifiedBy>Clarissa Harvey</cp:lastModifiedBy>
  <cp:revision>7</cp:revision>
  <dcterms:created xsi:type="dcterms:W3CDTF">2020-01-21T09:00:52Z</dcterms:created>
  <dcterms:modified xsi:type="dcterms:W3CDTF">2024-11-27T10:24:07Z</dcterms:modified>
</cp:coreProperties>
</file>