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7"/>
  </p:notesMasterIdLst>
  <p:sldIdLst>
    <p:sldId id="256" r:id="rId2"/>
    <p:sldId id="258" r:id="rId3"/>
    <p:sldId id="257"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9" d="100"/>
          <a:sy n="119" d="100"/>
        </p:scale>
        <p:origin x="156" y="102"/>
      </p:cViewPr>
      <p:guideLst>
        <p:guide orient="horz" pos="2160"/>
        <p:guide pos="3840"/>
      </p:guideLst>
    </p:cSldViewPr>
  </p:slideViewPr>
  <p:notesTextViewPr>
    <p:cViewPr>
      <p:scale>
        <a:sx n="1" d="1"/>
        <a:sy n="1" d="1"/>
      </p:scale>
      <p:origin x="0" y="0"/>
    </p:cViewPr>
  </p:notesText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4CF6F6-5D55-4B16-982B-867746055C25}" type="datetimeFigureOut">
              <a:rPr lang="en-US" smtClean="0"/>
              <a:t>11/27/2024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3A17A1-E5C5-46C1-963F-022032E415B3}" type="slidenum">
              <a:rPr lang="en-US" smtClean="0"/>
              <a:t>‹#›</a:t>
            </a:fld>
            <a:endParaRPr lang="en-US"/>
          </a:p>
        </p:txBody>
      </p:sp>
    </p:spTree>
    <p:extLst>
      <p:ext uri="{BB962C8B-B14F-4D97-AF65-F5344CB8AC3E}">
        <p14:creationId xmlns:p14="http://schemas.microsoft.com/office/powerpoint/2010/main" val="377678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3A17A1-E5C5-46C1-963F-022032E415B3}" type="slidenum">
              <a:rPr lang="en-US" smtClean="0"/>
              <a:t>3</a:t>
            </a:fld>
            <a:endParaRPr lang="en-US"/>
          </a:p>
        </p:txBody>
      </p:sp>
    </p:spTree>
    <p:extLst>
      <p:ext uri="{BB962C8B-B14F-4D97-AF65-F5344CB8AC3E}">
        <p14:creationId xmlns:p14="http://schemas.microsoft.com/office/powerpoint/2010/main" val="4082488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403030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19098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06704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006892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273485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7484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4882635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34478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1942631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2975256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633191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33189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9204286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8533176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95641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2738795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7216215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57749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766075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1247685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5316868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99691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8199596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637168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897061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3592410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22292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179164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94977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16214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5857684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6798413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72483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7540217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725923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2102659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2671818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792573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454520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0530619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9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130348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25183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95328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2248855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33444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1017280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2721358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11947950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7285094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5897970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9332196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98664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22590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561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006497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3883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80268058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 id="2147483683" r:id="rId18"/>
    <p:sldLayoutId id="2147483684" r:id="rId19"/>
    <p:sldLayoutId id="2147483685" r:id="rId20"/>
    <p:sldLayoutId id="2147483686" r:id="rId21"/>
    <p:sldLayoutId id="2147483687" r:id="rId22"/>
    <p:sldLayoutId id="2147483688" r:id="rId23"/>
    <p:sldLayoutId id="2147483689" r:id="rId24"/>
    <p:sldLayoutId id="2147483690" r:id="rId25"/>
    <p:sldLayoutId id="2147483691" r:id="rId26"/>
    <p:sldLayoutId id="2147483692" r:id="rId27"/>
    <p:sldLayoutId id="2147483693" r:id="rId28"/>
    <p:sldLayoutId id="2147483694" r:id="rId29"/>
    <p:sldLayoutId id="2147483695" r:id="rId30"/>
    <p:sldLayoutId id="2147483696" r:id="rId31"/>
    <p:sldLayoutId id="2147483697" r:id="rId32"/>
    <p:sldLayoutId id="2147483698" r:id="rId33"/>
    <p:sldLayoutId id="2147483699" r:id="rId34"/>
    <p:sldLayoutId id="2147483700" r:id="rId35"/>
    <p:sldLayoutId id="2147483701" r:id="rId36"/>
    <p:sldLayoutId id="2147483702" r:id="rId37"/>
    <p:sldLayoutId id="2147483703" r:id="rId38"/>
    <p:sldLayoutId id="2147483704" r:id="rId39"/>
    <p:sldLayoutId id="2147483705" r:id="rId40"/>
    <p:sldLayoutId id="2147483706" r:id="rId41"/>
    <p:sldLayoutId id="2147483707" r:id="rId42"/>
    <p:sldLayoutId id="2147483708" r:id="rId43"/>
    <p:sldLayoutId id="2147483709" r:id="rId44"/>
    <p:sldLayoutId id="2147483710" r:id="rId45"/>
    <p:sldLayoutId id="2147483711" r:id="rId46"/>
    <p:sldLayoutId id="2147483712" r:id="rId47"/>
    <p:sldLayoutId id="2147483713" r:id="rId48"/>
    <p:sldLayoutId id="2147483714" r:id="rId49"/>
    <p:sldLayoutId id="2147483715" r:id="rId50"/>
    <p:sldLayoutId id="2147483716" r:id="rId51"/>
    <p:sldLayoutId id="2147483717" r:id="rId52"/>
    <p:sldLayoutId id="2147483718" r:id="rId53"/>
    <p:sldLayoutId id="2147483719" r:id="rId54"/>
    <p:sldLayoutId id="2147483720" r:id="rId55"/>
    <p:sldLayoutId id="2147483721" r:id="rId56"/>
    <p:sldLayoutId id="2147483722"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err="1"/>
              <a:t>Danckwerts</a:t>
            </a:r>
            <a:r>
              <a:rPr lang="en-US" sz="3200" dirty="0"/>
              <a:t> Conditions Compared to Fixed Inlet Conditions With Inlet Section</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862183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Definition</a:t>
            </a:r>
          </a:p>
        </p:txBody>
      </p:sp>
      <p:sp>
        <p:nvSpPr>
          <p:cNvPr id="3" name="Content Placeholder 2"/>
          <p:cNvSpPr>
            <a:spLocks noGrp="1"/>
          </p:cNvSpPr>
          <p:nvPr>
            <p:ph idx="1"/>
          </p:nvPr>
        </p:nvSpPr>
        <p:spPr/>
        <p:txBody>
          <a:bodyPr>
            <a:normAutofit/>
          </a:bodyPr>
          <a:lstStyle/>
          <a:p>
            <a:pPr marL="0" indent="0">
              <a:buNone/>
            </a:pPr>
            <a:r>
              <a:rPr lang="en-US" sz="2400" dirty="0"/>
              <a:t>1D plug flow reactor with flux given by diffusion (or dispersion in porous media) and convection</a:t>
            </a:r>
          </a:p>
        </p:txBody>
      </p:sp>
      <p:sp>
        <p:nvSpPr>
          <p:cNvPr id="4" name="Rectangle 3"/>
          <p:cNvSpPr/>
          <p:nvPr/>
        </p:nvSpPr>
        <p:spPr>
          <a:xfrm>
            <a:off x="5396702" y="3549904"/>
            <a:ext cx="2474258" cy="436282"/>
          </a:xfrm>
          <a:prstGeom prst="rect">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p:nvCxnSpPr>
        <p:spPr>
          <a:xfrm>
            <a:off x="6269266" y="3548416"/>
            <a:ext cx="0" cy="436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523258" y="3548416"/>
            <a:ext cx="0" cy="436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275266" y="3774045"/>
            <a:ext cx="25399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275266" y="3901029"/>
            <a:ext cx="25399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275266" y="3647061"/>
            <a:ext cx="25399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961374" y="3156195"/>
            <a:ext cx="813043" cy="276999"/>
          </a:xfrm>
          <a:prstGeom prst="rect">
            <a:avLst/>
          </a:prstGeom>
          <a:noFill/>
        </p:spPr>
        <p:txBody>
          <a:bodyPr wrap="none" rtlCol="0">
            <a:spAutoFit/>
          </a:bodyPr>
          <a:lstStyle/>
          <a:p>
            <a:r>
              <a:rPr lang="en-US" sz="1200" dirty="0">
                <a:latin typeface="Segoe UI" panose="020B0502040204020203" pitchFamily="34" charset="0"/>
                <a:ea typeface="Segoe UI" panose="020B0502040204020203" pitchFamily="34" charset="0"/>
                <a:cs typeface="Segoe UI" panose="020B0502040204020203" pitchFamily="34" charset="0"/>
              </a:rPr>
              <a:t>Plug flow</a:t>
            </a:r>
          </a:p>
        </p:txBody>
      </p:sp>
      <p:cxnSp>
        <p:nvCxnSpPr>
          <p:cNvPr id="11" name="Straight Arrow Connector 10"/>
          <p:cNvCxnSpPr/>
          <p:nvPr/>
        </p:nvCxnSpPr>
        <p:spPr>
          <a:xfrm>
            <a:off x="4936514" y="3761752"/>
            <a:ext cx="460189"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870961" y="3761752"/>
            <a:ext cx="460189"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3" name="Rectangle 12"/>
              <p:cNvSpPr/>
              <p:nvPr/>
            </p:nvSpPr>
            <p:spPr>
              <a:xfrm>
                <a:off x="5634398" y="4254503"/>
                <a:ext cx="2120965" cy="5073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sz="1200" i="1">
                              <a:latin typeface="Cambria Math" panose="02040503050406030204" pitchFamily="18" charset="0"/>
                            </a:rPr>
                          </m:ctrlPr>
                        </m:fPr>
                        <m:num>
                          <m:r>
                            <a:rPr lang="en-US" sz="1200" i="1">
                              <a:latin typeface="Cambria Math"/>
                            </a:rPr>
                            <m:t>𝑑</m:t>
                          </m:r>
                        </m:num>
                        <m:den>
                          <m:r>
                            <a:rPr lang="en-US" sz="1200" i="1">
                              <a:latin typeface="Cambria Math"/>
                            </a:rPr>
                            <m:t>𝑑</m:t>
                          </m:r>
                          <m:r>
                            <a:rPr lang="sv-SE" sz="1200" i="1">
                              <a:latin typeface="Cambria Math"/>
                            </a:rPr>
                            <m:t>𝑥</m:t>
                          </m:r>
                        </m:den>
                      </m:f>
                      <m:r>
                        <a:rPr lang="sv-SE" sz="1200" i="1">
                          <a:latin typeface="Cambria Math"/>
                        </a:rPr>
                        <m:t> </m:t>
                      </m:r>
                      <m:d>
                        <m:dPr>
                          <m:ctrlPr>
                            <a:rPr lang="en-US" sz="1200" i="1">
                              <a:latin typeface="Cambria Math" panose="02040503050406030204" pitchFamily="18" charset="0"/>
                            </a:rPr>
                          </m:ctrlPr>
                        </m:dPr>
                        <m:e>
                          <m:r>
                            <a:rPr lang="en-US" sz="1200" i="1">
                              <a:latin typeface="Cambria Math"/>
                            </a:rPr>
                            <m:t>−</m:t>
                          </m:r>
                          <m:r>
                            <a:rPr lang="sv-SE" sz="1200" i="1">
                              <a:latin typeface="Cambria Math"/>
                            </a:rPr>
                            <m:t>𝐷</m:t>
                          </m:r>
                          <m:f>
                            <m:fPr>
                              <m:ctrlPr>
                                <a:rPr lang="en-US" sz="1200" i="1">
                                  <a:latin typeface="Cambria Math" panose="02040503050406030204" pitchFamily="18" charset="0"/>
                                </a:rPr>
                              </m:ctrlPr>
                            </m:fPr>
                            <m:num>
                              <m:r>
                                <a:rPr lang="en-US" sz="1200" i="1">
                                  <a:latin typeface="Cambria Math"/>
                                </a:rPr>
                                <m:t>𝑑</m:t>
                              </m:r>
                              <m:r>
                                <a:rPr lang="sv-SE" sz="1200" i="1">
                                  <a:latin typeface="Cambria Math"/>
                                </a:rPr>
                                <m:t>𝑐</m:t>
                              </m:r>
                            </m:num>
                            <m:den>
                              <m:r>
                                <a:rPr lang="en-US" sz="1200" i="1">
                                  <a:latin typeface="Cambria Math"/>
                                </a:rPr>
                                <m:t>𝑑</m:t>
                              </m:r>
                              <m:r>
                                <a:rPr lang="sv-SE" sz="1200" i="1">
                                  <a:latin typeface="Cambria Math"/>
                                </a:rPr>
                                <m:t>𝑥</m:t>
                              </m:r>
                            </m:den>
                          </m:f>
                          <m:r>
                            <a:rPr lang="en-US" sz="1200" i="1">
                              <a:latin typeface="Cambria Math"/>
                            </a:rPr>
                            <m:t>+</m:t>
                          </m:r>
                          <m:r>
                            <a:rPr lang="sv-SE" sz="1200" i="1">
                              <a:latin typeface="Cambria Math"/>
                            </a:rPr>
                            <m:t>𝑐𝑢</m:t>
                          </m:r>
                        </m:e>
                      </m:d>
                      <m:r>
                        <a:rPr lang="sv-SE" sz="1200" i="1">
                          <a:latin typeface="Cambria Math"/>
                        </a:rPr>
                        <m:t>+</m:t>
                      </m:r>
                      <m:r>
                        <a:rPr lang="sv-SE" sz="1200" i="1">
                          <a:latin typeface="Cambria Math"/>
                        </a:rPr>
                        <m:t>𝑘𝑓𝑐</m:t>
                      </m:r>
                      <m:r>
                        <a:rPr lang="en-US" sz="1200" i="1">
                          <a:latin typeface="Cambria Math"/>
                        </a:rPr>
                        <m:t>=</m:t>
                      </m:r>
                      <m:r>
                        <a:rPr lang="sv-SE" sz="1200" i="1">
                          <a:latin typeface="Cambria Math"/>
                        </a:rPr>
                        <m:t>0</m:t>
                      </m:r>
                    </m:oMath>
                  </m:oMathPara>
                </a14:m>
                <a:endParaRPr lang="en-US" sz="1200" dirty="0"/>
              </a:p>
            </p:txBody>
          </p:sp>
        </mc:Choice>
        <mc:Fallback>
          <p:sp>
            <p:nvSpPr>
              <p:cNvPr id="13" name="Rectangle 12"/>
              <p:cNvSpPr>
                <a:spLocks noRot="1" noChangeAspect="1" noMove="1" noResize="1" noEditPoints="1" noAdjustHandles="1" noChangeArrowheads="1" noChangeShapeType="1" noTextEdit="1"/>
              </p:cNvSpPr>
              <p:nvPr/>
            </p:nvSpPr>
            <p:spPr>
              <a:xfrm>
                <a:off x="5634398" y="4254503"/>
                <a:ext cx="2120965" cy="507318"/>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p:cNvSpPr txBox="1"/>
              <p:nvPr/>
            </p:nvSpPr>
            <p:spPr>
              <a:xfrm>
                <a:off x="6529258" y="3614290"/>
                <a:ext cx="302390" cy="2727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sv-SE" sz="1200" i="1">
                          <a:latin typeface="Cambria Math"/>
                        </a:rPr>
                        <m:t>𝑢</m:t>
                      </m:r>
                    </m:oMath>
                  </m:oMathPara>
                </a14:m>
                <a:endParaRPr lang="en-US" sz="1200" i="1" baseline="-25000" dirty="0">
                  <a:latin typeface="Times New Roman" panose="02020603050405020304" pitchFamily="18" charset="0"/>
                  <a:cs typeface="Times New Roman" panose="02020603050405020304" pitchFamily="18" charset="0"/>
                </a:endParaRPr>
              </a:p>
            </p:txBody>
          </p:sp>
        </mc:Choice>
        <mc:Fallback>
          <p:sp>
            <p:nvSpPr>
              <p:cNvPr id="15" name="TextBox 14"/>
              <p:cNvSpPr txBox="1">
                <a:spLocks noRot="1" noChangeAspect="1" noMove="1" noResize="1" noEditPoints="1" noAdjustHandles="1" noChangeArrowheads="1" noChangeShapeType="1" noTextEdit="1"/>
              </p:cNvSpPr>
              <p:nvPr/>
            </p:nvSpPr>
            <p:spPr>
              <a:xfrm>
                <a:off x="6529258" y="3614290"/>
                <a:ext cx="302390" cy="272767"/>
              </a:xfrm>
              <a:prstGeom prst="rect">
                <a:avLst/>
              </a:prstGeom>
              <a:blipFill>
                <a:blip r:embed="rId3"/>
                <a:stretch>
                  <a:fillRect/>
                </a:stretch>
              </a:blipFill>
            </p:spPr>
            <p:txBody>
              <a:bodyPr/>
              <a:lstStyle/>
              <a:p>
                <a:r>
                  <a:rPr lang="en-US">
                    <a:noFill/>
                  </a:rPr>
                  <a:t> </a:t>
                </a:r>
              </a:p>
            </p:txBody>
          </p:sp>
        </mc:Fallback>
      </mc:AlternateContent>
      <p:cxnSp>
        <p:nvCxnSpPr>
          <p:cNvPr id="17" name="Straight Connector 16"/>
          <p:cNvCxnSpPr>
            <a:stCxn id="13" idx="0"/>
            <a:endCxn id="15" idx="2"/>
          </p:cNvCxnSpPr>
          <p:nvPr/>
        </p:nvCxnSpPr>
        <p:spPr>
          <a:xfrm flipH="1" flipV="1">
            <a:off x="6680454" y="3887057"/>
            <a:ext cx="14427" cy="36744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49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522198" y="2820247"/>
            <a:ext cx="0" cy="2002697"/>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5522198" y="2904496"/>
            <a:ext cx="2474258" cy="436282"/>
          </a:xfrm>
          <a:prstGeom prst="rect">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522198" y="3696378"/>
            <a:ext cx="2474258" cy="436282"/>
          </a:xfrm>
          <a:prstGeom prst="rect">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011263" y="3696378"/>
            <a:ext cx="510987" cy="43628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996287" y="3696378"/>
            <a:ext cx="510987" cy="43628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6394762" y="2903008"/>
            <a:ext cx="0" cy="436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648754" y="2903008"/>
            <a:ext cx="0" cy="436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400762" y="3128637"/>
            <a:ext cx="25399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400762" y="3255621"/>
            <a:ext cx="25399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400762" y="3001653"/>
            <a:ext cx="25399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086870" y="2510787"/>
            <a:ext cx="813043" cy="276999"/>
          </a:xfrm>
          <a:prstGeom prst="rect">
            <a:avLst/>
          </a:prstGeom>
          <a:noFill/>
        </p:spPr>
        <p:txBody>
          <a:bodyPr wrap="none" rtlCol="0">
            <a:spAutoFit/>
          </a:bodyPr>
          <a:lstStyle/>
          <a:p>
            <a:r>
              <a:rPr lang="en-US" sz="1200" dirty="0">
                <a:latin typeface="Segoe UI" panose="020B0502040204020203" pitchFamily="34" charset="0"/>
                <a:ea typeface="Segoe UI" panose="020B0502040204020203" pitchFamily="34" charset="0"/>
                <a:cs typeface="Segoe UI" panose="020B0502040204020203" pitchFamily="34" charset="0"/>
              </a:rPr>
              <a:t>Plug flow</a:t>
            </a:r>
          </a:p>
        </p:txBody>
      </p:sp>
      <p:cxnSp>
        <p:nvCxnSpPr>
          <p:cNvPr id="13" name="Straight Connector 12"/>
          <p:cNvCxnSpPr/>
          <p:nvPr/>
        </p:nvCxnSpPr>
        <p:spPr>
          <a:xfrm>
            <a:off x="6391786" y="3694840"/>
            <a:ext cx="0" cy="436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645778" y="3694840"/>
            <a:ext cx="0" cy="4362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397786" y="3920469"/>
            <a:ext cx="25399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397786" y="4047453"/>
            <a:ext cx="25399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397786" y="3793485"/>
            <a:ext cx="25399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522198" y="4577882"/>
            <a:ext cx="2474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062010" y="3116344"/>
            <a:ext cx="460189"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551074" y="3922768"/>
            <a:ext cx="460189"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2" name="TextBox 21"/>
              <p:cNvSpPr txBox="1"/>
              <p:nvPr/>
            </p:nvSpPr>
            <p:spPr>
              <a:xfrm>
                <a:off x="4342712" y="3610616"/>
                <a:ext cx="676660"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sv-SE" sz="1200" i="1">
                          <a:latin typeface="Cambria Math"/>
                        </a:rPr>
                        <m:t>𝐶</m:t>
                      </m:r>
                      <m:r>
                        <a:rPr lang="en-US" sz="1200" i="1">
                          <a:latin typeface="Cambria Math"/>
                        </a:rPr>
                        <m:t>=</m:t>
                      </m:r>
                      <m:sSub>
                        <m:sSubPr>
                          <m:ctrlPr>
                            <a:rPr lang="en-US" sz="1200" i="1">
                              <a:latin typeface="Cambria Math" panose="02040503050406030204" pitchFamily="18" charset="0"/>
                            </a:rPr>
                          </m:ctrlPr>
                        </m:sSubPr>
                        <m:e>
                          <m:r>
                            <a:rPr lang="sv-SE" sz="1200" i="1">
                              <a:latin typeface="Cambria Math"/>
                            </a:rPr>
                            <m:t>𝐶</m:t>
                          </m:r>
                        </m:e>
                        <m:sub>
                          <m:r>
                            <a:rPr lang="sv-SE" sz="1200" i="1">
                              <a:latin typeface="Cambria Math"/>
                            </a:rPr>
                            <m:t>0</m:t>
                          </m:r>
                        </m:sub>
                      </m:sSub>
                    </m:oMath>
                  </m:oMathPara>
                </a14:m>
                <a:endParaRPr lang="en-US" sz="1200" i="1" dirty="0">
                  <a:latin typeface="Times New Roman" panose="02020603050405020304" pitchFamily="18" charset="0"/>
                  <a:cs typeface="Times New Roman" panose="02020603050405020304" pitchFamily="18" charset="0"/>
                </a:endParaRPr>
              </a:p>
            </p:txBody>
          </p:sp>
        </mc:Choice>
        <mc:Fallback>
          <p:sp>
            <p:nvSpPr>
              <p:cNvPr id="22" name="TextBox 21"/>
              <p:cNvSpPr txBox="1">
                <a:spLocks noRot="1" noChangeAspect="1" noMove="1" noResize="1" noEditPoints="1" noAdjustHandles="1" noChangeArrowheads="1" noChangeShapeType="1" noTextEdit="1"/>
              </p:cNvSpPr>
              <p:nvPr/>
            </p:nvSpPr>
            <p:spPr>
              <a:xfrm>
                <a:off x="4342712" y="3610616"/>
                <a:ext cx="676660" cy="276999"/>
              </a:xfrm>
              <a:prstGeom prst="rect">
                <a:avLst/>
              </a:prstGeom>
              <a:blipFill>
                <a:blip r:embed="rId3"/>
                <a:stretch>
                  <a:fillRect/>
                </a:stretch>
              </a:blipFill>
            </p:spPr>
            <p:txBody>
              <a:bodyPr/>
              <a:lstStyle/>
              <a:p>
                <a:r>
                  <a:rPr lang="en-US">
                    <a:noFill/>
                  </a:rPr>
                  <a:t> </a:t>
                </a:r>
              </a:p>
            </p:txBody>
          </p:sp>
        </mc:Fallback>
      </mc:AlternateContent>
      <p:sp>
        <p:nvSpPr>
          <p:cNvPr id="23" name="TextBox 22"/>
          <p:cNvSpPr txBox="1"/>
          <p:nvPr/>
        </p:nvSpPr>
        <p:spPr>
          <a:xfrm>
            <a:off x="4591177" y="4133556"/>
            <a:ext cx="1014573" cy="646331"/>
          </a:xfrm>
          <a:prstGeom prst="rect">
            <a:avLst/>
          </a:prstGeom>
          <a:noFill/>
        </p:spPr>
        <p:txBody>
          <a:bodyPr wrap="none" rtlCol="0">
            <a:spAutoFit/>
          </a:bodyPr>
          <a:lstStyle/>
          <a:p>
            <a:r>
              <a:rPr lang="en-US" sz="1200" dirty="0">
                <a:latin typeface="Segoe UI" panose="020B0502040204020203" pitchFamily="34" charset="0"/>
                <a:ea typeface="Segoe UI" panose="020B0502040204020203" pitchFamily="34" charset="0"/>
                <a:cs typeface="Segoe UI" panose="020B0502040204020203" pitchFamily="34" charset="0"/>
              </a:rPr>
              <a:t>Inlet</a:t>
            </a:r>
            <a:br>
              <a:rPr lang="en-US" sz="1200" dirty="0">
                <a:latin typeface="Segoe UI" panose="020B0502040204020203" pitchFamily="34" charset="0"/>
                <a:ea typeface="Segoe UI" panose="020B0502040204020203" pitchFamily="34" charset="0"/>
                <a:cs typeface="Segoe UI" panose="020B0502040204020203" pitchFamily="34" charset="0"/>
              </a:rPr>
            </a:br>
            <a:r>
              <a:rPr lang="en-US" sz="1200" dirty="0">
                <a:latin typeface="Segoe UI" panose="020B0502040204020203" pitchFamily="34" charset="0"/>
                <a:ea typeface="Segoe UI" panose="020B0502040204020203" pitchFamily="34" charset="0"/>
                <a:cs typeface="Segoe UI" panose="020B0502040204020203" pitchFamily="34" charset="0"/>
              </a:rPr>
              <a:t>section;</a:t>
            </a:r>
            <a:br>
              <a:rPr lang="en-US" sz="1200" dirty="0">
                <a:latin typeface="Segoe UI" panose="020B0502040204020203" pitchFamily="34" charset="0"/>
                <a:ea typeface="Segoe UI" panose="020B0502040204020203" pitchFamily="34" charset="0"/>
                <a:cs typeface="Segoe UI" panose="020B0502040204020203" pitchFamily="34" charset="0"/>
              </a:rPr>
            </a:br>
            <a:r>
              <a:rPr lang="en-US" sz="1200" dirty="0">
                <a:latin typeface="Segoe UI" panose="020B0502040204020203" pitchFamily="34" charset="0"/>
                <a:ea typeface="Segoe UI" panose="020B0502040204020203" pitchFamily="34" charset="0"/>
                <a:cs typeface="Segoe UI" panose="020B0502040204020203" pitchFamily="34" charset="0"/>
              </a:rPr>
              <a:t>no reactions</a:t>
            </a:r>
          </a:p>
        </p:txBody>
      </p:sp>
      <p:sp>
        <p:nvSpPr>
          <p:cNvPr id="24" name="TextBox 23"/>
          <p:cNvSpPr txBox="1"/>
          <p:nvPr/>
        </p:nvSpPr>
        <p:spPr>
          <a:xfrm>
            <a:off x="7996287" y="4133556"/>
            <a:ext cx="1014573" cy="646331"/>
          </a:xfrm>
          <a:prstGeom prst="rect">
            <a:avLst/>
          </a:prstGeom>
          <a:noFill/>
        </p:spPr>
        <p:txBody>
          <a:bodyPr wrap="none" rtlCol="0">
            <a:spAutoFit/>
          </a:bodyPr>
          <a:lstStyle/>
          <a:p>
            <a:r>
              <a:rPr lang="en-US" sz="1200" dirty="0">
                <a:latin typeface="Segoe UI" panose="020B0502040204020203" pitchFamily="34" charset="0"/>
                <a:ea typeface="Segoe UI" panose="020B0502040204020203" pitchFamily="34" charset="0"/>
                <a:cs typeface="Segoe UI" panose="020B0502040204020203" pitchFamily="34" charset="0"/>
              </a:rPr>
              <a:t>Outlet</a:t>
            </a:r>
            <a:br>
              <a:rPr lang="en-US" sz="1200" dirty="0">
                <a:latin typeface="Segoe UI" panose="020B0502040204020203" pitchFamily="34" charset="0"/>
                <a:ea typeface="Segoe UI" panose="020B0502040204020203" pitchFamily="34" charset="0"/>
                <a:cs typeface="Segoe UI" panose="020B0502040204020203" pitchFamily="34" charset="0"/>
              </a:rPr>
            </a:br>
            <a:r>
              <a:rPr lang="en-US" sz="1200" dirty="0">
                <a:latin typeface="Segoe UI" panose="020B0502040204020203" pitchFamily="34" charset="0"/>
                <a:ea typeface="Segoe UI" panose="020B0502040204020203" pitchFamily="34" charset="0"/>
                <a:cs typeface="Segoe UI" panose="020B0502040204020203" pitchFamily="34" charset="0"/>
              </a:rPr>
              <a:t>section;</a:t>
            </a:r>
            <a:br>
              <a:rPr lang="en-US" sz="1200" dirty="0">
                <a:latin typeface="Segoe UI" panose="020B0502040204020203" pitchFamily="34" charset="0"/>
                <a:ea typeface="Segoe UI" panose="020B0502040204020203" pitchFamily="34" charset="0"/>
                <a:cs typeface="Segoe UI" panose="020B0502040204020203" pitchFamily="34" charset="0"/>
              </a:rPr>
            </a:br>
            <a:r>
              <a:rPr lang="en-US" sz="1200" dirty="0">
                <a:latin typeface="Segoe UI" panose="020B0502040204020203" pitchFamily="34" charset="0"/>
                <a:ea typeface="Segoe UI" panose="020B0502040204020203" pitchFamily="34" charset="0"/>
                <a:cs typeface="Segoe UI" panose="020B0502040204020203" pitchFamily="34" charset="0"/>
              </a:rPr>
              <a:t>no reactions</a:t>
            </a:r>
          </a:p>
        </p:txBody>
      </p:sp>
      <p:sp>
        <p:nvSpPr>
          <p:cNvPr id="25" name="TextBox 24"/>
          <p:cNvSpPr txBox="1"/>
          <p:nvPr/>
        </p:nvSpPr>
        <p:spPr>
          <a:xfrm>
            <a:off x="6440137" y="4595221"/>
            <a:ext cx="279244" cy="276999"/>
          </a:xfrm>
          <a:prstGeom prst="rect">
            <a:avLst/>
          </a:prstGeom>
          <a:noFill/>
        </p:spPr>
        <p:txBody>
          <a:bodyPr wrap="none" rtlCol="0">
            <a:spAutoFit/>
          </a:bodyPr>
          <a:lstStyle/>
          <a:p>
            <a:r>
              <a:rPr lang="sv-SE" sz="1200" i="1" dirty="0">
                <a:latin typeface="Times New Roman" panose="02020603050405020304" pitchFamily="18" charset="0"/>
                <a:cs typeface="Times New Roman" panose="02020603050405020304" pitchFamily="18" charset="0"/>
              </a:rPr>
              <a:t>X</a:t>
            </a:r>
            <a:endParaRPr lang="en-US" sz="1200" i="1" dirty="0">
              <a:latin typeface="Times New Roman" panose="02020603050405020304" pitchFamily="18" charset="0"/>
              <a:cs typeface="Times New Roman" panose="02020603050405020304" pitchFamily="18" charset="0"/>
            </a:endParaRPr>
          </a:p>
        </p:txBody>
      </p:sp>
      <p:cxnSp>
        <p:nvCxnSpPr>
          <p:cNvPr id="27" name="Straight Arrow Connector 26"/>
          <p:cNvCxnSpPr/>
          <p:nvPr/>
        </p:nvCxnSpPr>
        <p:spPr>
          <a:xfrm>
            <a:off x="7996457" y="3116344"/>
            <a:ext cx="460189"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507274" y="3917801"/>
            <a:ext cx="460189"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9" name="Rectangle 28"/>
              <p:cNvSpPr/>
              <p:nvPr/>
            </p:nvSpPr>
            <p:spPr>
              <a:xfrm>
                <a:off x="4043689" y="2640907"/>
                <a:ext cx="1367682" cy="44294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i="1">
                          <a:latin typeface="Cambria Math"/>
                        </a:rPr>
                        <m:t>−</m:t>
                      </m:r>
                      <m:f>
                        <m:fPr>
                          <m:ctrlPr>
                            <a:rPr lang="en-US" sz="1200" i="1">
                              <a:latin typeface="Cambria Math" panose="02040503050406030204" pitchFamily="18" charset="0"/>
                            </a:rPr>
                          </m:ctrlPr>
                        </m:fPr>
                        <m:num>
                          <m:r>
                            <a:rPr lang="en-US" sz="1200" i="1">
                              <a:latin typeface="Cambria Math"/>
                            </a:rPr>
                            <m:t>1</m:t>
                          </m:r>
                        </m:num>
                        <m:den>
                          <m:r>
                            <m:rPr>
                              <m:sty m:val="p"/>
                            </m:rPr>
                            <a:rPr lang="en-US" sz="1200">
                              <a:latin typeface="Cambria Math"/>
                            </a:rPr>
                            <m:t>Pe</m:t>
                          </m:r>
                        </m:den>
                      </m:f>
                      <m:f>
                        <m:fPr>
                          <m:ctrlPr>
                            <a:rPr lang="en-US" sz="1200" i="1">
                              <a:latin typeface="Cambria Math" panose="02040503050406030204" pitchFamily="18" charset="0"/>
                            </a:rPr>
                          </m:ctrlPr>
                        </m:fPr>
                        <m:num>
                          <m:r>
                            <a:rPr lang="en-US" sz="1200" i="1">
                              <a:latin typeface="Cambria Math"/>
                            </a:rPr>
                            <m:t>𝑑𝐶</m:t>
                          </m:r>
                        </m:num>
                        <m:den>
                          <m:r>
                            <a:rPr lang="en-US" sz="1200" i="1">
                              <a:latin typeface="Cambria Math"/>
                            </a:rPr>
                            <m:t>𝑑</m:t>
                          </m:r>
                          <m:r>
                            <a:rPr lang="sv-SE" sz="1200" i="1">
                              <a:latin typeface="Cambria Math"/>
                            </a:rPr>
                            <m:t>𝑋</m:t>
                          </m:r>
                        </m:den>
                      </m:f>
                      <m:r>
                        <a:rPr lang="en-US" sz="1200" i="1">
                          <a:latin typeface="Cambria Math"/>
                        </a:rPr>
                        <m:t>+</m:t>
                      </m:r>
                      <m:r>
                        <a:rPr lang="en-US" sz="1200" i="1">
                          <a:latin typeface="Cambria Math"/>
                        </a:rPr>
                        <m:t>𝐶</m:t>
                      </m:r>
                      <m:r>
                        <a:rPr lang="en-US" sz="1200" i="1">
                          <a:latin typeface="Cambria Math"/>
                        </a:rPr>
                        <m:t>=</m:t>
                      </m:r>
                      <m:sSub>
                        <m:sSubPr>
                          <m:ctrlPr>
                            <a:rPr lang="en-US" sz="1200" i="1">
                              <a:latin typeface="Cambria Math" panose="02040503050406030204" pitchFamily="18" charset="0"/>
                            </a:rPr>
                          </m:ctrlPr>
                        </m:sSubPr>
                        <m:e>
                          <m:r>
                            <a:rPr lang="en-US" sz="1200" i="1">
                              <a:latin typeface="Cambria Math"/>
                            </a:rPr>
                            <m:t>𝐶</m:t>
                          </m:r>
                        </m:e>
                        <m:sub>
                          <m:r>
                            <a:rPr lang="en-US" sz="1200" i="1">
                              <a:latin typeface="Cambria Math"/>
                            </a:rPr>
                            <m:t>0</m:t>
                          </m:r>
                        </m:sub>
                      </m:sSub>
                    </m:oMath>
                  </m:oMathPara>
                </a14:m>
                <a:endParaRPr lang="en-US" sz="1200" dirty="0"/>
              </a:p>
            </p:txBody>
          </p:sp>
        </mc:Choice>
        <mc:Fallback>
          <p:sp>
            <p:nvSpPr>
              <p:cNvPr id="29" name="Rectangle 28"/>
              <p:cNvSpPr>
                <a:spLocks noRot="1" noChangeAspect="1" noMove="1" noResize="1" noEditPoints="1" noAdjustHandles="1" noChangeArrowheads="1" noChangeShapeType="1" noTextEdit="1"/>
              </p:cNvSpPr>
              <p:nvPr/>
            </p:nvSpPr>
            <p:spPr>
              <a:xfrm>
                <a:off x="4043689" y="2640907"/>
                <a:ext cx="1367682" cy="442942"/>
              </a:xfrm>
              <a:prstGeom prst="rect">
                <a:avLst/>
              </a:prstGeom>
              <a:blipFill>
                <a:blip r:embed="rId4"/>
                <a:stretch>
                  <a:fillRect b="-137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0" name="Rectangle 29"/>
              <p:cNvSpPr/>
              <p:nvPr/>
            </p:nvSpPr>
            <p:spPr>
              <a:xfrm>
                <a:off x="7996457" y="2640907"/>
                <a:ext cx="1357679" cy="44294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i="1">
                          <a:latin typeface="Cambria Math"/>
                        </a:rPr>
                        <m:t>−</m:t>
                      </m:r>
                      <m:f>
                        <m:fPr>
                          <m:ctrlPr>
                            <a:rPr lang="en-US" sz="1200" i="1">
                              <a:latin typeface="Cambria Math" panose="02040503050406030204" pitchFamily="18" charset="0"/>
                            </a:rPr>
                          </m:ctrlPr>
                        </m:fPr>
                        <m:num>
                          <m:r>
                            <a:rPr lang="en-US" sz="1200" i="1">
                              <a:latin typeface="Cambria Math"/>
                            </a:rPr>
                            <m:t>1</m:t>
                          </m:r>
                        </m:num>
                        <m:den>
                          <m:r>
                            <m:rPr>
                              <m:sty m:val="p"/>
                            </m:rPr>
                            <a:rPr lang="en-US" sz="1200">
                              <a:latin typeface="Cambria Math"/>
                            </a:rPr>
                            <m:t>Pe</m:t>
                          </m:r>
                        </m:den>
                      </m:f>
                      <m:f>
                        <m:fPr>
                          <m:ctrlPr>
                            <a:rPr lang="en-US" sz="1200" i="1">
                              <a:latin typeface="Cambria Math" panose="02040503050406030204" pitchFamily="18" charset="0"/>
                            </a:rPr>
                          </m:ctrlPr>
                        </m:fPr>
                        <m:num>
                          <m:r>
                            <a:rPr lang="en-US" sz="1200" i="1">
                              <a:latin typeface="Cambria Math"/>
                            </a:rPr>
                            <m:t>𝑑𝐶</m:t>
                          </m:r>
                        </m:num>
                        <m:den>
                          <m:r>
                            <a:rPr lang="en-US" sz="1200" i="1">
                              <a:latin typeface="Cambria Math"/>
                            </a:rPr>
                            <m:t>𝑑</m:t>
                          </m:r>
                          <m:r>
                            <a:rPr lang="sv-SE" sz="1200" i="1">
                              <a:latin typeface="Cambria Math"/>
                            </a:rPr>
                            <m:t>𝑋</m:t>
                          </m:r>
                        </m:den>
                      </m:f>
                      <m:r>
                        <a:rPr lang="en-US" sz="1200" i="1">
                          <a:latin typeface="Cambria Math"/>
                        </a:rPr>
                        <m:t>+</m:t>
                      </m:r>
                      <m:r>
                        <a:rPr lang="en-US" sz="1200" i="1">
                          <a:latin typeface="Cambria Math"/>
                        </a:rPr>
                        <m:t>𝐶</m:t>
                      </m:r>
                      <m:r>
                        <a:rPr lang="en-US" sz="1200" i="1">
                          <a:latin typeface="Cambria Math"/>
                        </a:rPr>
                        <m:t>=</m:t>
                      </m:r>
                      <m:r>
                        <a:rPr lang="en-US" sz="1200" i="1">
                          <a:latin typeface="Cambria Math"/>
                        </a:rPr>
                        <m:t>𝐶</m:t>
                      </m:r>
                      <m:r>
                        <a:rPr lang="en-US" sz="1200" i="1">
                          <a:latin typeface="Cambria Math"/>
                        </a:rPr>
                        <m:t> </m:t>
                      </m:r>
                    </m:oMath>
                  </m:oMathPara>
                </a14:m>
                <a:endParaRPr lang="en-US" sz="1200" dirty="0"/>
              </a:p>
            </p:txBody>
          </p:sp>
        </mc:Choice>
        <mc:Fallback>
          <p:sp>
            <p:nvSpPr>
              <p:cNvPr id="30" name="Rectangle 29"/>
              <p:cNvSpPr>
                <a:spLocks noRot="1" noChangeAspect="1" noMove="1" noResize="1" noEditPoints="1" noAdjustHandles="1" noChangeArrowheads="1" noChangeShapeType="1" noTextEdit="1"/>
              </p:cNvSpPr>
              <p:nvPr/>
            </p:nvSpPr>
            <p:spPr>
              <a:xfrm>
                <a:off x="7996457" y="2640907"/>
                <a:ext cx="1357679" cy="442942"/>
              </a:xfrm>
              <a:prstGeom prst="rect">
                <a:avLst/>
              </a:prstGeom>
              <a:blipFill>
                <a:blip r:embed="rId5"/>
                <a:stretch>
                  <a:fillRect b="-137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1" name="Rectangle 30"/>
              <p:cNvSpPr/>
              <p:nvPr/>
            </p:nvSpPr>
            <p:spPr>
              <a:xfrm>
                <a:off x="8507274" y="3464199"/>
                <a:ext cx="1357679" cy="44294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i="1">
                          <a:latin typeface="Cambria Math"/>
                        </a:rPr>
                        <m:t>−</m:t>
                      </m:r>
                      <m:f>
                        <m:fPr>
                          <m:ctrlPr>
                            <a:rPr lang="en-US" sz="1200" i="1">
                              <a:latin typeface="Cambria Math" panose="02040503050406030204" pitchFamily="18" charset="0"/>
                            </a:rPr>
                          </m:ctrlPr>
                        </m:fPr>
                        <m:num>
                          <m:r>
                            <a:rPr lang="en-US" sz="1200" i="1">
                              <a:latin typeface="Cambria Math"/>
                            </a:rPr>
                            <m:t>1</m:t>
                          </m:r>
                        </m:num>
                        <m:den>
                          <m:r>
                            <m:rPr>
                              <m:sty m:val="p"/>
                            </m:rPr>
                            <a:rPr lang="en-US" sz="1200">
                              <a:latin typeface="Cambria Math"/>
                            </a:rPr>
                            <m:t>Pe</m:t>
                          </m:r>
                        </m:den>
                      </m:f>
                      <m:f>
                        <m:fPr>
                          <m:ctrlPr>
                            <a:rPr lang="en-US" sz="1200" i="1">
                              <a:latin typeface="Cambria Math" panose="02040503050406030204" pitchFamily="18" charset="0"/>
                            </a:rPr>
                          </m:ctrlPr>
                        </m:fPr>
                        <m:num>
                          <m:r>
                            <a:rPr lang="en-US" sz="1200" i="1">
                              <a:latin typeface="Cambria Math"/>
                            </a:rPr>
                            <m:t>𝑑𝐶</m:t>
                          </m:r>
                        </m:num>
                        <m:den>
                          <m:r>
                            <a:rPr lang="en-US" sz="1200" i="1">
                              <a:latin typeface="Cambria Math"/>
                            </a:rPr>
                            <m:t>𝑑</m:t>
                          </m:r>
                          <m:r>
                            <a:rPr lang="sv-SE" sz="1200" i="1">
                              <a:latin typeface="Cambria Math"/>
                            </a:rPr>
                            <m:t>𝑋</m:t>
                          </m:r>
                        </m:den>
                      </m:f>
                      <m:r>
                        <a:rPr lang="en-US" sz="1200" i="1">
                          <a:latin typeface="Cambria Math"/>
                        </a:rPr>
                        <m:t>+</m:t>
                      </m:r>
                      <m:r>
                        <a:rPr lang="en-US" sz="1200" i="1">
                          <a:latin typeface="Cambria Math"/>
                        </a:rPr>
                        <m:t>𝐶</m:t>
                      </m:r>
                      <m:r>
                        <a:rPr lang="en-US" sz="1200" i="1">
                          <a:latin typeface="Cambria Math"/>
                        </a:rPr>
                        <m:t>=</m:t>
                      </m:r>
                      <m:r>
                        <a:rPr lang="en-US" sz="1200" i="1">
                          <a:latin typeface="Cambria Math"/>
                        </a:rPr>
                        <m:t>𝐶</m:t>
                      </m:r>
                      <m:r>
                        <a:rPr lang="en-US" sz="1200" i="1">
                          <a:latin typeface="Cambria Math"/>
                        </a:rPr>
                        <m:t> </m:t>
                      </m:r>
                    </m:oMath>
                  </m:oMathPara>
                </a14:m>
                <a:endParaRPr lang="en-US" sz="1200" dirty="0"/>
              </a:p>
            </p:txBody>
          </p:sp>
        </mc:Choice>
        <mc:Fallback>
          <p:sp>
            <p:nvSpPr>
              <p:cNvPr id="31" name="Rectangle 30"/>
              <p:cNvSpPr>
                <a:spLocks noRot="1" noChangeAspect="1" noMove="1" noResize="1" noEditPoints="1" noAdjustHandles="1" noChangeArrowheads="1" noChangeShapeType="1" noTextEdit="1"/>
              </p:cNvSpPr>
              <p:nvPr/>
            </p:nvSpPr>
            <p:spPr>
              <a:xfrm>
                <a:off x="8507274" y="3464199"/>
                <a:ext cx="1357679" cy="442942"/>
              </a:xfrm>
              <a:prstGeom prst="rect">
                <a:avLst/>
              </a:prstGeom>
              <a:blipFill>
                <a:blip r:embed="rId5"/>
                <a:stretch>
                  <a:fillRect b="-137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2" name="TextBox 31"/>
              <p:cNvSpPr txBox="1"/>
              <p:nvPr/>
            </p:nvSpPr>
            <p:spPr>
              <a:xfrm>
                <a:off x="4983123" y="3771993"/>
                <a:ext cx="598497"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sv-SE" sz="1200" i="1">
                          <a:latin typeface="Cambria Math"/>
                        </a:rPr>
                        <m:t>𝑘</m:t>
                      </m:r>
                      <m:r>
                        <a:rPr lang="en-US" sz="1200" i="1">
                          <a:latin typeface="Cambria Math"/>
                        </a:rPr>
                        <m:t>=</m:t>
                      </m:r>
                      <m:r>
                        <a:rPr lang="sv-SE" sz="1200" i="1">
                          <a:latin typeface="Cambria Math"/>
                        </a:rPr>
                        <m:t>0</m:t>
                      </m:r>
                    </m:oMath>
                  </m:oMathPara>
                </a14:m>
                <a:endParaRPr lang="en-US" sz="1200" i="1" dirty="0">
                  <a:latin typeface="Times New Roman" panose="02020603050405020304" pitchFamily="18" charset="0"/>
                  <a:cs typeface="Times New Roman" panose="02020603050405020304" pitchFamily="18" charset="0"/>
                </a:endParaRPr>
              </a:p>
            </p:txBody>
          </p:sp>
        </mc:Choice>
        <mc:Fallback>
          <p:sp>
            <p:nvSpPr>
              <p:cNvPr id="32" name="TextBox 31"/>
              <p:cNvSpPr txBox="1">
                <a:spLocks noRot="1" noChangeAspect="1" noMove="1" noResize="1" noEditPoints="1" noAdjustHandles="1" noChangeArrowheads="1" noChangeShapeType="1" noTextEdit="1"/>
              </p:cNvSpPr>
              <p:nvPr/>
            </p:nvSpPr>
            <p:spPr>
              <a:xfrm>
                <a:off x="4983123" y="3771993"/>
                <a:ext cx="598497" cy="276999"/>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3" name="TextBox 32"/>
              <p:cNvSpPr txBox="1"/>
              <p:nvPr/>
            </p:nvSpPr>
            <p:spPr>
              <a:xfrm>
                <a:off x="7927302" y="3784269"/>
                <a:ext cx="598497"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sv-SE" sz="1200" i="1">
                          <a:latin typeface="Cambria Math"/>
                        </a:rPr>
                        <m:t>𝑘</m:t>
                      </m:r>
                      <m:r>
                        <a:rPr lang="en-US" sz="1200" i="1">
                          <a:latin typeface="Cambria Math"/>
                        </a:rPr>
                        <m:t>=</m:t>
                      </m:r>
                      <m:r>
                        <a:rPr lang="sv-SE" sz="1200" i="1">
                          <a:latin typeface="Cambria Math"/>
                        </a:rPr>
                        <m:t>0</m:t>
                      </m:r>
                    </m:oMath>
                  </m:oMathPara>
                </a14:m>
                <a:endParaRPr lang="en-US" sz="1200" i="1" dirty="0">
                  <a:latin typeface="Times New Roman" panose="02020603050405020304" pitchFamily="18" charset="0"/>
                  <a:cs typeface="Times New Roman" panose="02020603050405020304" pitchFamily="18" charset="0"/>
                </a:endParaRPr>
              </a:p>
            </p:txBody>
          </p:sp>
        </mc:Choice>
        <mc:Fallback>
          <p:sp>
            <p:nvSpPr>
              <p:cNvPr id="33" name="TextBox 32"/>
              <p:cNvSpPr txBox="1">
                <a:spLocks noRot="1" noChangeAspect="1" noMove="1" noResize="1" noEditPoints="1" noAdjustHandles="1" noChangeArrowheads="1" noChangeShapeType="1" noTextEdit="1"/>
              </p:cNvSpPr>
              <p:nvPr/>
            </p:nvSpPr>
            <p:spPr>
              <a:xfrm>
                <a:off x="7927302" y="3784269"/>
                <a:ext cx="598497" cy="276999"/>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4" name="TextBox 33"/>
              <p:cNvSpPr txBox="1"/>
              <p:nvPr/>
            </p:nvSpPr>
            <p:spPr>
              <a:xfrm>
                <a:off x="6693733" y="3776020"/>
                <a:ext cx="646266" cy="2727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sv-SE" sz="1200" i="1">
                          <a:latin typeface="Cambria Math"/>
                        </a:rPr>
                        <m:t>𝑘</m:t>
                      </m:r>
                      <m:r>
                        <a:rPr lang="en-US" sz="1200" i="1">
                          <a:latin typeface="Cambria Math"/>
                        </a:rPr>
                        <m:t>=</m:t>
                      </m:r>
                      <m:r>
                        <a:rPr lang="sv-SE" sz="1200" i="1">
                          <a:latin typeface="Cambria Math"/>
                        </a:rPr>
                        <m:t>𝑘</m:t>
                      </m:r>
                      <m:r>
                        <a:rPr lang="sv-SE" sz="1200" i="1" baseline="-25000">
                          <a:latin typeface="Cambria Math"/>
                        </a:rPr>
                        <m:t>𝑓</m:t>
                      </m:r>
                    </m:oMath>
                  </m:oMathPara>
                </a14:m>
                <a:endParaRPr lang="en-US" sz="1200" i="1" baseline="-25000" dirty="0">
                  <a:latin typeface="Times New Roman" panose="02020603050405020304" pitchFamily="18" charset="0"/>
                  <a:cs typeface="Times New Roman" panose="02020603050405020304" pitchFamily="18" charset="0"/>
                </a:endParaRPr>
              </a:p>
            </p:txBody>
          </p:sp>
        </mc:Choice>
        <mc:Fallback>
          <p:sp>
            <p:nvSpPr>
              <p:cNvPr id="34" name="TextBox 33"/>
              <p:cNvSpPr txBox="1">
                <a:spLocks noRot="1" noChangeAspect="1" noMove="1" noResize="1" noEditPoints="1" noAdjustHandles="1" noChangeArrowheads="1" noChangeShapeType="1" noTextEdit="1"/>
              </p:cNvSpPr>
              <p:nvPr/>
            </p:nvSpPr>
            <p:spPr>
              <a:xfrm>
                <a:off x="6693733" y="3776020"/>
                <a:ext cx="646266" cy="272767"/>
              </a:xfrm>
              <a:prstGeom prst="rect">
                <a:avLst/>
              </a:prstGeom>
              <a:blipFill>
                <a:blip r:embed="rId7"/>
                <a:stretch>
                  <a:fillRect b="-888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5" name="TextBox 34"/>
              <p:cNvSpPr txBox="1"/>
              <p:nvPr/>
            </p:nvSpPr>
            <p:spPr>
              <a:xfrm>
                <a:off x="6654754" y="2968882"/>
                <a:ext cx="646266" cy="2727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sv-SE" sz="1200" i="1">
                          <a:latin typeface="Cambria Math"/>
                        </a:rPr>
                        <m:t>𝑘</m:t>
                      </m:r>
                      <m:r>
                        <a:rPr lang="en-US" sz="1200" i="1">
                          <a:latin typeface="Cambria Math"/>
                        </a:rPr>
                        <m:t>=</m:t>
                      </m:r>
                      <m:r>
                        <a:rPr lang="sv-SE" sz="1200" i="1">
                          <a:latin typeface="Cambria Math"/>
                        </a:rPr>
                        <m:t>𝑘</m:t>
                      </m:r>
                      <m:r>
                        <a:rPr lang="sv-SE" sz="1200" i="1" baseline="-25000">
                          <a:latin typeface="Cambria Math"/>
                        </a:rPr>
                        <m:t>𝑓</m:t>
                      </m:r>
                    </m:oMath>
                  </m:oMathPara>
                </a14:m>
                <a:endParaRPr lang="en-US" sz="1200" i="1" baseline="-25000" dirty="0">
                  <a:latin typeface="Times New Roman" panose="02020603050405020304" pitchFamily="18" charset="0"/>
                  <a:cs typeface="Times New Roman" panose="02020603050405020304" pitchFamily="18" charset="0"/>
                </a:endParaRPr>
              </a:p>
            </p:txBody>
          </p:sp>
        </mc:Choice>
        <mc:Fallback>
          <p:sp>
            <p:nvSpPr>
              <p:cNvPr id="35" name="TextBox 34"/>
              <p:cNvSpPr txBox="1">
                <a:spLocks noRot="1" noChangeAspect="1" noMove="1" noResize="1" noEditPoints="1" noAdjustHandles="1" noChangeArrowheads="1" noChangeShapeType="1" noTextEdit="1"/>
              </p:cNvSpPr>
              <p:nvPr/>
            </p:nvSpPr>
            <p:spPr>
              <a:xfrm>
                <a:off x="6654754" y="2968882"/>
                <a:ext cx="646266" cy="272767"/>
              </a:xfrm>
              <a:prstGeom prst="rect">
                <a:avLst/>
              </a:prstGeom>
              <a:blipFill>
                <a:blip r:embed="rId7"/>
                <a:stretch>
                  <a:fillRect b="-8889"/>
                </a:stretch>
              </a:blipFill>
            </p:spPr>
            <p:txBody>
              <a:bodyPr/>
              <a:lstStyle/>
              <a:p>
                <a:r>
                  <a:rPr lang="en-US">
                    <a:noFill/>
                  </a:rPr>
                  <a:t> </a:t>
                </a:r>
              </a:p>
            </p:txBody>
          </p:sp>
        </mc:Fallback>
      </mc:AlternateContent>
      <p:sp>
        <p:nvSpPr>
          <p:cNvPr id="20" name="Title 19"/>
          <p:cNvSpPr>
            <a:spLocks noGrp="1"/>
          </p:cNvSpPr>
          <p:nvPr>
            <p:ph type="title"/>
          </p:nvPr>
        </p:nvSpPr>
        <p:spPr/>
        <p:txBody>
          <a:bodyPr/>
          <a:lstStyle/>
          <a:p>
            <a:r>
              <a:rPr lang="en-US" dirty="0"/>
              <a:t>Boundary Conditions</a:t>
            </a:r>
          </a:p>
        </p:txBody>
      </p:sp>
      <p:sp>
        <p:nvSpPr>
          <p:cNvPr id="36" name="TextBox 35"/>
          <p:cNvSpPr txBox="1"/>
          <p:nvPr/>
        </p:nvSpPr>
        <p:spPr>
          <a:xfrm>
            <a:off x="1930393" y="2695165"/>
            <a:ext cx="1859355" cy="1477328"/>
          </a:xfrm>
          <a:prstGeom prst="rect">
            <a:avLst/>
          </a:prstGeom>
          <a:noFill/>
        </p:spPr>
        <p:txBody>
          <a:bodyPr wrap="none" rtlCol="0">
            <a:spAutoFit/>
          </a:bodyPr>
          <a:lstStyle/>
          <a:p>
            <a:r>
              <a:rPr lang="en-US" dirty="0"/>
              <a:t>With </a:t>
            </a:r>
            <a:r>
              <a:rPr lang="en-US" dirty="0" err="1"/>
              <a:t>Danckwerts</a:t>
            </a:r>
            <a:r>
              <a:rPr lang="en-US" dirty="0"/>
              <a:t>:</a:t>
            </a:r>
          </a:p>
          <a:p>
            <a:endParaRPr lang="en-US" dirty="0"/>
          </a:p>
          <a:p>
            <a:endParaRPr lang="en-US" dirty="0"/>
          </a:p>
          <a:p>
            <a:r>
              <a:rPr lang="en-US" dirty="0"/>
              <a:t>With Inlet and </a:t>
            </a:r>
            <a:br>
              <a:rPr lang="en-US" dirty="0"/>
            </a:br>
            <a:r>
              <a:rPr lang="en-US" dirty="0"/>
              <a:t>outlet sections:</a:t>
            </a:r>
          </a:p>
        </p:txBody>
      </p:sp>
    </p:spTree>
    <p:extLst>
      <p:ext uri="{BB962C8B-B14F-4D97-AF65-F5344CB8AC3E}">
        <p14:creationId xmlns:p14="http://schemas.microsoft.com/office/powerpoint/2010/main" val="1856591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Inlet Concentration profile</a:t>
            </a:r>
          </a:p>
        </p:txBody>
      </p:sp>
      <p:pic>
        <p:nvPicPr>
          <p:cNvPr id="103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7183" y="2244288"/>
            <a:ext cx="6182627" cy="4527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5771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err="1"/>
              <a:t>Danckwerts</a:t>
            </a:r>
            <a:r>
              <a:rPr lang="en-US" sz="3200" dirty="0"/>
              <a:t> Conditions: </a:t>
            </a:r>
            <a:br>
              <a:rPr lang="en-US" sz="3200" dirty="0"/>
            </a:br>
            <a:r>
              <a:rPr lang="en-US" sz="3200" dirty="0"/>
              <a:t>Inlet Concentration vs </a:t>
            </a:r>
            <a:r>
              <a:rPr lang="en-US" sz="3200" dirty="0" err="1"/>
              <a:t>Peclet</a:t>
            </a:r>
            <a:r>
              <a:rPr lang="en-US" sz="3200" dirty="0"/>
              <a:t> Number</a:t>
            </a:r>
          </a:p>
        </p:txBody>
      </p:sp>
      <p:sp>
        <p:nvSpPr>
          <p:cNvPr id="3" name="Content Placeholder 2"/>
          <p:cNvSpPr>
            <a:spLocks noGrp="1"/>
          </p:cNvSpPr>
          <p:nvPr>
            <p:ph idx="1"/>
          </p:nvPr>
        </p:nvSpPr>
        <p:spPr/>
        <p:txBody>
          <a:bodyPr>
            <a:normAutofit/>
          </a:bodyPr>
          <a:lstStyle/>
          <a:p>
            <a:pPr marL="0" indent="0">
              <a:buNone/>
            </a:pPr>
            <a:r>
              <a:rPr lang="en-US" sz="1800" dirty="0"/>
              <a:t>Inlet flux = </a:t>
            </a:r>
            <a:r>
              <a:rPr lang="en-US" sz="1800" dirty="0">
                <a:latin typeface="Cambria Math" panose="02040503050406030204" pitchFamily="18" charset="0"/>
                <a:ea typeface="Cambria Math" panose="02040503050406030204" pitchFamily="18" charset="0"/>
              </a:rPr>
              <a:t>c</a:t>
            </a:r>
            <a:r>
              <a:rPr lang="en-US" sz="1800" baseline="-25000" dirty="0">
                <a:latin typeface="Cambria Math" panose="02040503050406030204" pitchFamily="18" charset="0"/>
                <a:ea typeface="Cambria Math" panose="02040503050406030204" pitchFamily="18" charset="0"/>
              </a:rPr>
              <a:t>0</a:t>
            </a:r>
            <a:r>
              <a:rPr lang="en-US" sz="1800" dirty="0">
                <a:latin typeface="Cambria Math" panose="02040503050406030204" pitchFamily="18" charset="0"/>
                <a:ea typeface="Cambria Math" panose="02040503050406030204" pitchFamily="18" charset="0"/>
              </a:rPr>
              <a:t>u</a:t>
            </a:r>
            <a:r>
              <a:rPr lang="en-US" sz="1800" dirty="0"/>
              <a:t> where </a:t>
            </a:r>
            <a:r>
              <a:rPr lang="en-US" sz="1800" dirty="0">
                <a:latin typeface="Cambria Math" panose="02040503050406030204" pitchFamily="18" charset="0"/>
                <a:ea typeface="Cambria Math" panose="02040503050406030204" pitchFamily="18" charset="0"/>
              </a:rPr>
              <a:t>c</a:t>
            </a:r>
            <a:r>
              <a:rPr lang="en-US" sz="1800" baseline="-25000" dirty="0">
                <a:latin typeface="Cambria Math" panose="02040503050406030204" pitchFamily="18" charset="0"/>
                <a:ea typeface="Cambria Math" panose="02040503050406030204" pitchFamily="18" charset="0"/>
              </a:rPr>
              <a:t>0</a:t>
            </a:r>
            <a:r>
              <a:rPr lang="en-US" sz="1800" i="1" dirty="0"/>
              <a:t> </a:t>
            </a:r>
            <a:r>
              <a:rPr lang="en-US" sz="1800" dirty="0"/>
              <a:t>= 1 (mole /m</a:t>
            </a:r>
            <a:r>
              <a:rPr lang="en-US" sz="1800" baseline="30000" dirty="0"/>
              <a:t>3</a:t>
            </a:r>
            <a:r>
              <a:rPr lang="en-US" sz="1800" dirty="0"/>
              <a:t>)</a:t>
            </a:r>
            <a:r>
              <a:rPr lang="en-US" sz="1800" i="1" dirty="0"/>
              <a:t> </a:t>
            </a:r>
          </a:p>
        </p:txBody>
      </p:sp>
      <p:pic>
        <p:nvPicPr>
          <p:cNvPr id="5" name="Picture 2">
            <a:extLst>
              <a:ext uri="{FF2B5EF4-FFF2-40B4-BE49-F238E27FC236}">
                <a16:creationId xmlns:a16="http://schemas.microsoft.com/office/drawing/2014/main" id="{20DD50F1-5D42-45F4-9043-BBC5EA28E23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7183" y="2244288"/>
            <a:ext cx="6182627" cy="4527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6336873"/>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Coming_Soon_Version_63_and_Compiler_Florence_Shrunk_v2_FG_ML_Ed</Template>
  <TotalTime>24</TotalTime>
  <Words>130</Words>
  <Application>Microsoft Office PowerPoint</Application>
  <PresentationFormat>Widescreen</PresentationFormat>
  <Paragraphs>27</Paragraphs>
  <Slides>5</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vt:i4>
      </vt:variant>
    </vt:vector>
  </HeadingPairs>
  <TitlesOfParts>
    <vt:vector size="15" baseType="lpstr">
      <vt:lpstr>Arial</vt:lpstr>
      <vt:lpstr>Calibri</vt:lpstr>
      <vt:lpstr>Cambria Math</vt:lpstr>
      <vt:lpstr>Lato</vt:lpstr>
      <vt:lpstr>Lato Black</vt:lpstr>
      <vt:lpstr>Lato Light</vt:lpstr>
      <vt:lpstr>Segoe UI</vt:lpstr>
      <vt:lpstr>Times New Roman</vt:lpstr>
      <vt:lpstr>Wingdings</vt:lpstr>
      <vt:lpstr>comsol-slide-template-NEW</vt:lpstr>
      <vt:lpstr>Danckwerts Conditions Compared to Fixed Inlet Conditions With Inlet Section</vt:lpstr>
      <vt:lpstr>Model Definition</vt:lpstr>
      <vt:lpstr>Boundary Conditions</vt:lpstr>
      <vt:lpstr>Inlet Concentration profile</vt:lpstr>
      <vt:lpstr>Danckwerts Conditions:  Inlet Concentration vs Peclet Number</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Danckwerts Conditions Compared to Fixed Inlet Conditions With Inlet Section</dc:title>
  <dc:creator>Ed Fontes</dc:creator>
  <cp:lastModifiedBy>Ed Fontes</cp:lastModifiedBy>
  <cp:revision>4</cp:revision>
  <dcterms:created xsi:type="dcterms:W3CDTF">2016-02-08T13:11:22Z</dcterms:created>
  <dcterms:modified xsi:type="dcterms:W3CDTF">2024-11-27T07:42:15Z</dcterms:modified>
</cp:coreProperties>
</file>