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handoutMasterIdLst>
    <p:handoutMasterId r:id="rId10"/>
  </p:handoutMasterIdLst>
  <p:sldIdLst>
    <p:sldId id="261" r:id="rId2"/>
    <p:sldId id="1243" r:id="rId3"/>
    <p:sldId id="1244" r:id="rId4"/>
    <p:sldId id="264" r:id="rId5"/>
    <p:sldId id="267" r:id="rId6"/>
    <p:sldId id="268" r:id="rId7"/>
    <p:sldId id="266" r:id="rId8"/>
  </p:sldIdLst>
  <p:sldSz cx="9144000" cy="5143500" type="screen16x9"/>
  <p:notesSz cx="6858000" cy="9144000"/>
  <p:embeddedFontLst>
    <p:embeddedFont>
      <p:font typeface="Lato" panose="020F0502020204030203" pitchFamily="34" charset="0"/>
      <p:regular r:id="rId11"/>
      <p:bold r:id="rId12"/>
      <p:italic r:id="rId13"/>
      <p:boldItalic r:id="rId14"/>
    </p:embeddedFont>
    <p:embeddedFont>
      <p:font typeface="Lato Black" panose="020F0502020204030203" pitchFamily="34" charset="0"/>
      <p:bold r:id="rId15"/>
      <p:italic r:id="rId16"/>
      <p:boldItalic r:id="rId17"/>
    </p:embeddedFont>
    <p:embeddedFont>
      <p:font typeface="Lato Light" panose="020F05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61"/>
            <p14:sldId id="1243"/>
            <p14:sldId id="1244"/>
            <p14:sldId id="264"/>
            <p14:sldId id="267"/>
            <p14:sldId id="268"/>
            <p14:sldId id="26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275" autoAdjust="0"/>
    <p:restoredTop sz="91345" autoAdjust="0"/>
  </p:normalViewPr>
  <p:slideViewPr>
    <p:cSldViewPr>
      <p:cViewPr varScale="1">
        <p:scale>
          <a:sx n="149" d="100"/>
          <a:sy n="149" d="100"/>
        </p:scale>
        <p:origin x="126" y="27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11/26/2024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11/26/2024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77"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1BFBA7CB-1058-4335-B046-C5779CEBEFFA}" type="slidenum">
              <a:rPr lang="it-IT" smtClean="0"/>
              <a:t>3</a:t>
            </a:fld>
            <a:endParaRPr lang="it-IT"/>
          </a:p>
        </p:txBody>
      </p:sp>
    </p:spTree>
    <p:extLst>
      <p:ext uri="{BB962C8B-B14F-4D97-AF65-F5344CB8AC3E}">
        <p14:creationId xmlns:p14="http://schemas.microsoft.com/office/powerpoint/2010/main" val="3866032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Loudspeaker Radiation:</a:t>
            </a:r>
            <a:br>
              <a:rPr lang="en-US" dirty="0"/>
            </a:br>
            <a:r>
              <a:rPr lang="en-US" dirty="0"/>
              <a:t>BEM Acoustics Tutorial</a:t>
            </a:r>
            <a:endParaRPr lang="sv-SE" dirty="0"/>
          </a:p>
        </p:txBody>
      </p:sp>
    </p:spTree>
    <p:extLst>
      <p:ext uri="{BB962C8B-B14F-4D97-AF65-F5344CB8AC3E}">
        <p14:creationId xmlns:p14="http://schemas.microsoft.com/office/powerpoint/2010/main" val="3448943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Background and Motivation</a:t>
            </a:r>
          </a:p>
        </p:txBody>
      </p:sp>
      <p:sp>
        <p:nvSpPr>
          <p:cNvPr id="3" name="Content Placeholder 2"/>
          <p:cNvSpPr>
            <a:spLocks noGrp="1"/>
          </p:cNvSpPr>
          <p:nvPr>
            <p:ph idx="1"/>
          </p:nvPr>
        </p:nvSpPr>
        <p:spPr/>
        <p:txBody>
          <a:bodyPr>
            <a:normAutofit/>
          </a:bodyPr>
          <a:lstStyle/>
          <a:p>
            <a:r>
              <a:rPr lang="en-US" sz="1800" dirty="0"/>
              <a:t>In this tutorial, the acoustic radiation pattern from a small generic loudspeaker is analyzed using the boundary element method (BEM). The loudspeaker is located on a small table above the floor and at a given distance from a wall. The model is set up using the </a:t>
            </a:r>
            <a:r>
              <a:rPr lang="en-US" sz="1800" i="1" dirty="0"/>
              <a:t>Pressure Acoustics, Boundary Elements</a:t>
            </a:r>
            <a:r>
              <a:rPr lang="en-US" sz="1800" dirty="0"/>
              <a:t> physics interface of the </a:t>
            </a:r>
            <a:r>
              <a:rPr lang="en-US" sz="1800" i="1" dirty="0"/>
              <a:t>Acoustics Module</a:t>
            </a:r>
            <a:r>
              <a:rPr lang="en-US" sz="1800" dirty="0"/>
              <a:t>.</a:t>
            </a:r>
          </a:p>
          <a:p>
            <a:r>
              <a:rPr lang="en-US" sz="1800" dirty="0"/>
              <a:t>The model shows the basics of setting up such an exterior radiation model with BEM as well as common postprocessing.</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5526" y="1466921"/>
            <a:ext cx="3886200" cy="281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Rectangle 39"/>
          <p:cNvSpPr/>
          <p:nvPr/>
        </p:nvSpPr>
        <p:spPr>
          <a:xfrm>
            <a:off x="2617549" y="3118186"/>
            <a:ext cx="34289" cy="10654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41" name="Rectangle 40"/>
          <p:cNvSpPr/>
          <p:nvPr/>
        </p:nvSpPr>
        <p:spPr>
          <a:xfrm>
            <a:off x="1682826" y="3118187"/>
            <a:ext cx="34289" cy="10654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35" name="Rectangle 34"/>
          <p:cNvSpPr/>
          <p:nvPr/>
        </p:nvSpPr>
        <p:spPr>
          <a:xfrm>
            <a:off x="3453214" y="1421567"/>
            <a:ext cx="616512" cy="29785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34" name="Rectangle 33"/>
          <p:cNvSpPr/>
          <p:nvPr/>
        </p:nvSpPr>
        <p:spPr>
          <a:xfrm>
            <a:off x="467544" y="4093550"/>
            <a:ext cx="2985669" cy="30458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2" name="Title 1"/>
          <p:cNvSpPr>
            <a:spLocks noGrp="1"/>
          </p:cNvSpPr>
          <p:nvPr>
            <p:ph type="title"/>
          </p:nvPr>
        </p:nvSpPr>
        <p:spPr/>
        <p:txBody>
          <a:bodyPr>
            <a:normAutofit/>
          </a:bodyPr>
          <a:lstStyle/>
          <a:p>
            <a:r>
              <a:rPr lang="en-US" dirty="0"/>
              <a:t>Model Setup</a:t>
            </a:r>
          </a:p>
        </p:txBody>
      </p:sp>
      <p:sp>
        <p:nvSpPr>
          <p:cNvPr id="6" name="TextBox 5"/>
          <p:cNvSpPr txBox="1"/>
          <p:nvPr/>
        </p:nvSpPr>
        <p:spPr>
          <a:xfrm>
            <a:off x="4427984" y="3291830"/>
            <a:ext cx="1951496" cy="500137"/>
          </a:xfrm>
          <a:prstGeom prst="rect">
            <a:avLst/>
          </a:prstGeom>
          <a:noFill/>
        </p:spPr>
        <p:txBody>
          <a:bodyPr wrap="none" lIns="68580" tIns="34290" rIns="68580" bIns="34290" rtlCol="0">
            <a:spAutoFit/>
          </a:bodyPr>
          <a:lstStyle/>
          <a:p>
            <a:r>
              <a:rPr lang="en-US" sz="1400" dirty="0">
                <a:latin typeface="Lato Light" panose="020F0302020204030203" pitchFamily="34" charset="0"/>
              </a:rPr>
              <a:t>Unit velocity in the axial</a:t>
            </a:r>
            <a:br>
              <a:rPr lang="en-US" sz="1400" dirty="0">
                <a:latin typeface="Lato Light" panose="020F0302020204030203" pitchFamily="34" charset="0"/>
              </a:rPr>
            </a:br>
            <a:r>
              <a:rPr lang="en-US" sz="1400" dirty="0">
                <a:latin typeface="Lato Light" panose="020F0302020204030203" pitchFamily="34" charset="0"/>
              </a:rPr>
              <a:t>direction of the cone</a:t>
            </a:r>
          </a:p>
        </p:txBody>
      </p:sp>
      <p:sp>
        <p:nvSpPr>
          <p:cNvPr id="16" name="Rectangle 15"/>
          <p:cNvSpPr/>
          <p:nvPr/>
        </p:nvSpPr>
        <p:spPr>
          <a:xfrm>
            <a:off x="1825289" y="2114474"/>
            <a:ext cx="630383" cy="863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7" name="Rectangle 16"/>
          <p:cNvSpPr/>
          <p:nvPr/>
        </p:nvSpPr>
        <p:spPr>
          <a:xfrm>
            <a:off x="1257254" y="2978259"/>
            <a:ext cx="1801091" cy="1399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8" name="Trapezoid 17"/>
          <p:cNvSpPr/>
          <p:nvPr/>
        </p:nvSpPr>
        <p:spPr>
          <a:xfrm rot="5400000">
            <a:off x="1771442" y="2430495"/>
            <a:ext cx="339437" cy="231743"/>
          </a:xfrm>
          <a:prstGeom prst="trapezoi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cxnSp>
        <p:nvCxnSpPr>
          <p:cNvPr id="20" name="Straight Connector 19"/>
          <p:cNvCxnSpPr/>
          <p:nvPr/>
        </p:nvCxnSpPr>
        <p:spPr>
          <a:xfrm>
            <a:off x="467544" y="4093549"/>
            <a:ext cx="2985669"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453213" y="1419622"/>
            <a:ext cx="0" cy="2673927"/>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853332" y="4078216"/>
            <a:ext cx="550472" cy="284693"/>
          </a:xfrm>
          <a:prstGeom prst="rect">
            <a:avLst/>
          </a:prstGeom>
          <a:noFill/>
        </p:spPr>
        <p:txBody>
          <a:bodyPr wrap="none" lIns="68580" tIns="34290" rIns="68580" bIns="34290" rtlCol="0">
            <a:spAutoFit/>
          </a:bodyPr>
          <a:lstStyle/>
          <a:p>
            <a:r>
              <a:rPr lang="en-US" sz="1400" dirty="0">
                <a:latin typeface="Lato Light" panose="020F0302020204030203" pitchFamily="34" charset="0"/>
              </a:rPr>
              <a:t>Floor</a:t>
            </a:r>
          </a:p>
        </p:txBody>
      </p:sp>
      <p:sp>
        <p:nvSpPr>
          <p:cNvPr id="25" name="TextBox 24"/>
          <p:cNvSpPr txBox="1"/>
          <p:nvPr/>
        </p:nvSpPr>
        <p:spPr>
          <a:xfrm>
            <a:off x="3509059" y="2703459"/>
            <a:ext cx="489558" cy="284693"/>
          </a:xfrm>
          <a:prstGeom prst="rect">
            <a:avLst/>
          </a:prstGeom>
          <a:noFill/>
        </p:spPr>
        <p:txBody>
          <a:bodyPr wrap="none" lIns="68580" tIns="34290" rIns="68580" bIns="34290" rtlCol="0">
            <a:spAutoFit/>
          </a:bodyPr>
          <a:lstStyle/>
          <a:p>
            <a:r>
              <a:rPr lang="en-US" sz="1400" dirty="0">
                <a:latin typeface="Lato Light" panose="020F0302020204030203" pitchFamily="34" charset="0"/>
              </a:rPr>
              <a:t>Wall</a:t>
            </a:r>
          </a:p>
        </p:txBody>
      </p:sp>
      <p:cxnSp>
        <p:nvCxnSpPr>
          <p:cNvPr id="27" name="Straight Arrow Connector 26"/>
          <p:cNvCxnSpPr/>
          <p:nvPr/>
        </p:nvCxnSpPr>
        <p:spPr>
          <a:xfrm flipV="1">
            <a:off x="1312671" y="3179151"/>
            <a:ext cx="0" cy="851291"/>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40726" y="3463359"/>
            <a:ext cx="560090" cy="284693"/>
          </a:xfrm>
          <a:prstGeom prst="rect">
            <a:avLst/>
          </a:prstGeom>
          <a:noFill/>
        </p:spPr>
        <p:txBody>
          <a:bodyPr wrap="none" lIns="68580" tIns="34290" rIns="68580" bIns="34290" rtlCol="0">
            <a:spAutoFit/>
          </a:bodyPr>
          <a:lstStyle/>
          <a:p>
            <a:r>
              <a:rPr lang="en-US" sz="1400" dirty="0">
                <a:latin typeface="Lato Light" panose="020F0302020204030203" pitchFamily="34" charset="0"/>
              </a:rPr>
              <a:t>0.5 m</a:t>
            </a:r>
          </a:p>
        </p:txBody>
      </p:sp>
      <p:cxnSp>
        <p:nvCxnSpPr>
          <p:cNvPr id="29" name="Straight Arrow Connector 28"/>
          <p:cNvCxnSpPr/>
          <p:nvPr/>
        </p:nvCxnSpPr>
        <p:spPr>
          <a:xfrm flipH="1">
            <a:off x="2524105" y="2439325"/>
            <a:ext cx="866749" cy="1"/>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625337" y="2151592"/>
            <a:ext cx="560090" cy="284693"/>
          </a:xfrm>
          <a:prstGeom prst="rect">
            <a:avLst/>
          </a:prstGeom>
          <a:noFill/>
        </p:spPr>
        <p:txBody>
          <a:bodyPr wrap="none" lIns="68580" tIns="34290" rIns="68580" bIns="34290" rtlCol="0">
            <a:spAutoFit/>
          </a:bodyPr>
          <a:lstStyle/>
          <a:p>
            <a:r>
              <a:rPr lang="en-US" sz="1400" dirty="0">
                <a:latin typeface="Lato Light" panose="020F0302020204030203" pitchFamily="34" charset="0"/>
              </a:rPr>
              <a:t>0.5 m</a:t>
            </a:r>
          </a:p>
        </p:txBody>
      </p:sp>
      <p:sp>
        <p:nvSpPr>
          <p:cNvPr id="32" name="TextBox 31"/>
          <p:cNvSpPr txBox="1"/>
          <p:nvPr/>
        </p:nvSpPr>
        <p:spPr>
          <a:xfrm>
            <a:off x="1672923" y="1767832"/>
            <a:ext cx="757259" cy="284693"/>
          </a:xfrm>
          <a:prstGeom prst="rect">
            <a:avLst/>
          </a:prstGeom>
          <a:noFill/>
        </p:spPr>
        <p:txBody>
          <a:bodyPr wrap="none" lIns="68580" tIns="34290" rIns="68580" bIns="34290" rtlCol="0">
            <a:spAutoFit/>
          </a:bodyPr>
          <a:lstStyle/>
          <a:p>
            <a:r>
              <a:rPr lang="en-US" sz="1400" dirty="0">
                <a:latin typeface="Lato Light" panose="020F0302020204030203" pitchFamily="34" charset="0"/>
              </a:rPr>
              <a:t>Speaker</a:t>
            </a:r>
          </a:p>
        </p:txBody>
      </p:sp>
      <p:sp>
        <p:nvSpPr>
          <p:cNvPr id="33" name="TextBox 32"/>
          <p:cNvSpPr txBox="1"/>
          <p:nvPr/>
        </p:nvSpPr>
        <p:spPr>
          <a:xfrm>
            <a:off x="2469526" y="2682232"/>
            <a:ext cx="561692" cy="284693"/>
          </a:xfrm>
          <a:prstGeom prst="rect">
            <a:avLst/>
          </a:prstGeom>
          <a:noFill/>
        </p:spPr>
        <p:txBody>
          <a:bodyPr wrap="none" lIns="68580" tIns="34290" rIns="68580" bIns="34290" rtlCol="0">
            <a:spAutoFit/>
          </a:bodyPr>
          <a:lstStyle/>
          <a:p>
            <a:r>
              <a:rPr lang="en-US" sz="1400" dirty="0">
                <a:latin typeface="Lato Light" panose="020F0302020204030203" pitchFamily="34" charset="0"/>
              </a:rPr>
              <a:t>Table</a:t>
            </a:r>
          </a:p>
        </p:txBody>
      </p:sp>
      <p:sp>
        <p:nvSpPr>
          <p:cNvPr id="37" name="Arc 36"/>
          <p:cNvSpPr/>
          <p:nvPr/>
        </p:nvSpPr>
        <p:spPr>
          <a:xfrm rot="13712752">
            <a:off x="1220313" y="1941039"/>
            <a:ext cx="1122218" cy="1122218"/>
          </a:xfrm>
          <a:prstGeom prst="arc">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a:p>
        </p:txBody>
      </p:sp>
      <p:sp>
        <p:nvSpPr>
          <p:cNvPr id="38" name="Arc 37"/>
          <p:cNvSpPr/>
          <p:nvPr/>
        </p:nvSpPr>
        <p:spPr>
          <a:xfrm rot="13712752">
            <a:off x="1377533" y="2014497"/>
            <a:ext cx="1020199" cy="1020199"/>
          </a:xfrm>
          <a:prstGeom prst="arc">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a:p>
        </p:txBody>
      </p:sp>
      <p:sp>
        <p:nvSpPr>
          <p:cNvPr id="39" name="Arc 38"/>
          <p:cNvSpPr/>
          <p:nvPr/>
        </p:nvSpPr>
        <p:spPr>
          <a:xfrm rot="13712752">
            <a:off x="1538134" y="2074725"/>
            <a:ext cx="927454" cy="927454"/>
          </a:xfrm>
          <a:prstGeom prst="arc">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a:p>
        </p:txBody>
      </p:sp>
      <p:sp>
        <p:nvSpPr>
          <p:cNvPr id="3" name="TextBox 2"/>
          <p:cNvSpPr txBox="1"/>
          <p:nvPr/>
        </p:nvSpPr>
        <p:spPr>
          <a:xfrm>
            <a:off x="7574926" y="3201749"/>
            <a:ext cx="1430200" cy="523220"/>
          </a:xfrm>
          <a:prstGeom prst="rect">
            <a:avLst/>
          </a:prstGeom>
          <a:noFill/>
        </p:spPr>
        <p:txBody>
          <a:bodyPr wrap="none" rtlCol="0">
            <a:spAutoFit/>
          </a:bodyPr>
          <a:lstStyle/>
          <a:p>
            <a:r>
              <a:rPr lang="en-US" sz="1400" dirty="0">
                <a:latin typeface="Lato Light" panose="020F0302020204030203" pitchFamily="34" charset="0"/>
              </a:rPr>
              <a:t>Infinite sound</a:t>
            </a:r>
            <a:br>
              <a:rPr lang="en-US" sz="1400" dirty="0">
                <a:latin typeface="Lato Light" panose="020F0302020204030203" pitchFamily="34" charset="0"/>
              </a:rPr>
            </a:br>
            <a:r>
              <a:rPr lang="en-US" sz="1400" dirty="0">
                <a:latin typeface="Lato Light" panose="020F0302020204030203" pitchFamily="34" charset="0"/>
              </a:rPr>
              <a:t>hard boundaries</a:t>
            </a:r>
          </a:p>
        </p:txBody>
      </p:sp>
      <p:sp>
        <p:nvSpPr>
          <p:cNvPr id="10" name="TextBox 9"/>
          <p:cNvSpPr txBox="1"/>
          <p:nvPr/>
        </p:nvSpPr>
        <p:spPr>
          <a:xfrm>
            <a:off x="488880" y="4420654"/>
            <a:ext cx="3536546" cy="307777"/>
          </a:xfrm>
          <a:prstGeom prst="rect">
            <a:avLst/>
          </a:prstGeom>
          <a:noFill/>
        </p:spPr>
        <p:txBody>
          <a:bodyPr wrap="none" rtlCol="0">
            <a:spAutoFit/>
          </a:bodyPr>
          <a:lstStyle/>
          <a:p>
            <a:r>
              <a:rPr lang="en-US" sz="1400" dirty="0">
                <a:latin typeface="Lato Light" panose="020F0302020204030203" pitchFamily="34" charset="0"/>
              </a:rPr>
              <a:t>Note: The legs of the table are not modelled.</a:t>
            </a:r>
          </a:p>
        </p:txBody>
      </p:sp>
      <p:cxnSp>
        <p:nvCxnSpPr>
          <p:cNvPr id="12" name="Connector: Elbow 11">
            <a:extLst>
              <a:ext uri="{FF2B5EF4-FFF2-40B4-BE49-F238E27FC236}">
                <a16:creationId xmlns:a16="http://schemas.microsoft.com/office/drawing/2014/main" id="{98C91115-9F61-FE90-E937-1AE2E6F13FE0}"/>
              </a:ext>
            </a:extLst>
          </p:cNvPr>
          <p:cNvCxnSpPr>
            <a:stCxn id="6" idx="0"/>
          </p:cNvCxnSpPr>
          <p:nvPr/>
        </p:nvCxnSpPr>
        <p:spPr>
          <a:xfrm rot="5400000" flipH="1" flipV="1">
            <a:off x="5466379" y="2314001"/>
            <a:ext cx="915182" cy="104047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9A6212F0-5DF4-CEB1-09E6-FCD67A45BAD9}"/>
              </a:ext>
            </a:extLst>
          </p:cNvPr>
          <p:cNvCxnSpPr>
            <a:stCxn id="3" idx="2"/>
          </p:cNvCxnSpPr>
          <p:nvPr/>
        </p:nvCxnSpPr>
        <p:spPr>
          <a:xfrm rot="5400000">
            <a:off x="7214381" y="2954796"/>
            <a:ext cx="305473" cy="1845818"/>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AB4F88A8-98C3-3F5F-1B23-DB9365E3D50A}"/>
              </a:ext>
            </a:extLst>
          </p:cNvPr>
          <p:cNvCxnSpPr>
            <a:stCxn id="3" idx="0"/>
          </p:cNvCxnSpPr>
          <p:nvPr/>
        </p:nvCxnSpPr>
        <p:spPr>
          <a:xfrm rot="16200000" flipV="1">
            <a:off x="7710651" y="2622374"/>
            <a:ext cx="825101" cy="333650"/>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2673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Postprocessing BEM</a:t>
            </a:r>
          </a:p>
        </p:txBody>
      </p:sp>
      <p:sp>
        <p:nvSpPr>
          <p:cNvPr id="3" name="Content Placeholder 2"/>
          <p:cNvSpPr>
            <a:spLocks noGrp="1"/>
          </p:cNvSpPr>
          <p:nvPr>
            <p:ph idx="1"/>
          </p:nvPr>
        </p:nvSpPr>
        <p:spPr/>
        <p:txBody>
          <a:bodyPr>
            <a:noAutofit/>
          </a:bodyPr>
          <a:lstStyle/>
          <a:p>
            <a:r>
              <a:rPr lang="en-US" sz="1400" dirty="0"/>
              <a:t>When a model based on the boundary element method is solved, the solution (the pressure and its normal derivative) exists on boundaries. This is where the degrees of freedom (DOFs) live.</a:t>
            </a:r>
          </a:p>
          <a:p>
            <a:r>
              <a:rPr lang="en-US" sz="1400" dirty="0"/>
              <a:t>On boundaries, the solution can readily be plotted by plotting the DOFs. For other quantities, boundary postprocessing variables exist, like </a:t>
            </a:r>
            <a:r>
              <a:rPr lang="en-US" sz="1400" b="1" dirty="0" err="1"/>
              <a:t>pabe.p_t_bnd</a:t>
            </a:r>
            <a:r>
              <a:rPr lang="en-US" sz="1400" dirty="0"/>
              <a:t>. Moreover, on interior boundaries both up and down variables are defined, like </a:t>
            </a:r>
            <a:r>
              <a:rPr lang="en-US" sz="1400" b="1" dirty="0" err="1"/>
              <a:t>pabe.p_t_up</a:t>
            </a:r>
            <a:r>
              <a:rPr lang="en-US" sz="1400" dirty="0"/>
              <a:t> and </a:t>
            </a:r>
            <a:r>
              <a:rPr lang="en-US" sz="1400" b="1" dirty="0" err="1"/>
              <a:t>pabe.p_t_down</a:t>
            </a:r>
            <a:r>
              <a:rPr lang="en-US" sz="1400" dirty="0"/>
              <a:t>. All the boundary postprocessing variables can be found in the Boundary variables group in the plot list.</a:t>
            </a:r>
          </a:p>
          <a:p>
            <a:r>
              <a:rPr lang="en-US" sz="1400" dirty="0"/>
              <a:t>When postprocessing the BEM solution within the domains, the pressure field has to be reconstructed using a kernel evaluation.</a:t>
            </a:r>
          </a:p>
          <a:p>
            <a:pPr lvl="1"/>
            <a:r>
              <a:rPr lang="en-US" sz="1200" dirty="0"/>
              <a:t>The </a:t>
            </a:r>
            <a:r>
              <a:rPr lang="en-US" sz="1200" b="1" dirty="0"/>
              <a:t>Grid 3D </a:t>
            </a:r>
            <a:r>
              <a:rPr lang="en-US" sz="1200" dirty="0"/>
              <a:t>and </a:t>
            </a:r>
            <a:r>
              <a:rPr lang="en-US" sz="1200" b="1" dirty="0"/>
              <a:t>Grid 2D </a:t>
            </a:r>
            <a:r>
              <a:rPr lang="en-US" sz="1200" dirty="0"/>
              <a:t>data sets are specially designed for evaluating the solution within domains where there is no mesh. A grid data set can be used as input to a </a:t>
            </a:r>
            <a:r>
              <a:rPr lang="en-US" sz="1200" b="1" dirty="0"/>
              <a:t>Cut Plane</a:t>
            </a:r>
            <a:r>
              <a:rPr lang="en-US" sz="1200" dirty="0"/>
              <a:t>, a </a:t>
            </a:r>
            <a:r>
              <a:rPr lang="en-US" sz="1200" b="1" dirty="0"/>
              <a:t>Cut Line</a:t>
            </a:r>
            <a:r>
              <a:rPr lang="en-US" sz="1200" dirty="0"/>
              <a:t>,  and a </a:t>
            </a:r>
            <a:r>
              <a:rPr lang="en-US" sz="1200" b="1" dirty="0"/>
              <a:t>Cut Point</a:t>
            </a:r>
            <a:r>
              <a:rPr lang="en-US" sz="1200" dirty="0"/>
              <a:t> dataset.</a:t>
            </a:r>
          </a:p>
          <a:p>
            <a:pPr lvl="1"/>
            <a:r>
              <a:rPr lang="en-US" sz="1200" dirty="0"/>
              <a:t>Parametrized curves and surfaces can be used directly to evaluate the BEM solution when the option </a:t>
            </a:r>
            <a:r>
              <a:rPr lang="en-US" sz="1200" b="1" dirty="0"/>
              <a:t>Only evaluate globally defined expressions</a:t>
            </a:r>
            <a:r>
              <a:rPr lang="en-US" sz="1200" dirty="0"/>
              <a:t> is selected.</a:t>
            </a:r>
          </a:p>
          <a:p>
            <a:pPr lvl="1"/>
            <a:r>
              <a:rPr lang="en-US" sz="1200" dirty="0"/>
              <a:t>The dedicated acoustics plots like the </a:t>
            </a:r>
            <a:r>
              <a:rPr lang="en-US" sz="1200" b="1" dirty="0"/>
              <a:t>Radiation Patter </a:t>
            </a:r>
            <a:r>
              <a:rPr lang="en-US" sz="1200" dirty="0"/>
              <a:t>plot and the </a:t>
            </a:r>
            <a:r>
              <a:rPr lang="en-US" sz="1200" b="1" dirty="0"/>
              <a:t>Directivity</a:t>
            </a:r>
            <a:r>
              <a:rPr lang="en-US" sz="1200" dirty="0"/>
              <a:t> plot can be used directly with, for example, the sound pressure level variable </a:t>
            </a:r>
            <a:r>
              <a:rPr lang="en-US" sz="1200" b="1" dirty="0" err="1"/>
              <a:t>pabe.Lp</a:t>
            </a:r>
            <a:r>
              <a:rPr lang="en-US" sz="1200" dirty="0"/>
              <a:t> as expression.</a:t>
            </a:r>
          </a:p>
          <a:p>
            <a:r>
              <a:rPr lang="en-US" sz="1400" dirty="0"/>
              <a:t>Examples of all of the above plot types are given in this small loudspeaker tutorial model.</a:t>
            </a:r>
          </a:p>
        </p:txBody>
      </p:sp>
    </p:spTree>
    <p:extLst>
      <p:ext uri="{BB962C8B-B14F-4D97-AF65-F5344CB8AC3E}">
        <p14:creationId xmlns:p14="http://schemas.microsoft.com/office/powerpoint/2010/main" val="3734518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a:t>
            </a:r>
          </a:p>
        </p:txBody>
      </p:sp>
      <p:sp>
        <p:nvSpPr>
          <p:cNvPr id="5" name="TextBox 4"/>
          <p:cNvSpPr txBox="1"/>
          <p:nvPr/>
        </p:nvSpPr>
        <p:spPr>
          <a:xfrm>
            <a:off x="498335" y="3579862"/>
            <a:ext cx="3641617" cy="1200329"/>
          </a:xfrm>
          <a:prstGeom prst="rect">
            <a:avLst/>
          </a:prstGeom>
          <a:noFill/>
        </p:spPr>
        <p:txBody>
          <a:bodyPr wrap="square" rtlCol="0">
            <a:spAutoFit/>
          </a:bodyPr>
          <a:lstStyle/>
          <a:p>
            <a:r>
              <a:rPr lang="en-US" sz="1200" dirty="0">
                <a:latin typeface="Lato Light" panose="020F0302020204030203" pitchFamily="34" charset="0"/>
              </a:rPr>
              <a:t>Note that the Grid 3D data set bounds (visualized above by using the preview Plot on the Grid data set) can be changed in order to plot the solution in a larger/smaller domain. It is also important to set a proper resolution in the data set when visualizing wave phenomena.</a:t>
            </a: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25759"/>
          <a:stretch/>
        </p:blipFill>
        <p:spPr bwMode="auto">
          <a:xfrm>
            <a:off x="971600" y="1314078"/>
            <a:ext cx="2608859" cy="2121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21B38D21-0864-1C9B-6D39-C0C21AF58A67}"/>
              </a:ext>
            </a:extLst>
          </p:cNvPr>
          <p:cNvPicPr>
            <a:picLocks noChangeAspect="1"/>
          </p:cNvPicPr>
          <p:nvPr/>
        </p:nvPicPr>
        <p:blipFill>
          <a:blip r:embed="rId3"/>
          <a:stretch>
            <a:fillRect/>
          </a:stretch>
        </p:blipFill>
        <p:spPr>
          <a:xfrm>
            <a:off x="4118281" y="843558"/>
            <a:ext cx="4947325" cy="3579862"/>
          </a:xfrm>
          <a:prstGeom prst="rect">
            <a:avLst/>
          </a:prstGeom>
        </p:spPr>
      </p:pic>
    </p:spTree>
    <p:extLst>
      <p:ext uri="{BB962C8B-B14F-4D97-AF65-F5344CB8AC3E}">
        <p14:creationId xmlns:p14="http://schemas.microsoft.com/office/powerpoint/2010/main" val="2279680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a:t>
            </a:r>
          </a:p>
        </p:txBody>
      </p:sp>
      <p:sp>
        <p:nvSpPr>
          <p:cNvPr id="7" name="TextBox 6"/>
          <p:cNvSpPr txBox="1"/>
          <p:nvPr/>
        </p:nvSpPr>
        <p:spPr>
          <a:xfrm>
            <a:off x="5232648" y="1504950"/>
            <a:ext cx="3227784" cy="738664"/>
          </a:xfrm>
          <a:prstGeom prst="rect">
            <a:avLst/>
          </a:prstGeom>
          <a:noFill/>
        </p:spPr>
        <p:txBody>
          <a:bodyPr wrap="square" rtlCol="0">
            <a:spAutoFit/>
          </a:bodyPr>
          <a:lstStyle/>
          <a:p>
            <a:r>
              <a:rPr lang="en-US" sz="1400" dirty="0">
                <a:latin typeface="Lato Light" panose="020F0302020204030203" pitchFamily="34" charset="0"/>
              </a:rPr>
              <a:t>Sound Pressure Level plotted on the speaker surface, in cross sections, and along the Parametrized Curve 3D. </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1781" y="2343150"/>
            <a:ext cx="2263066" cy="239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331781" y="3943350"/>
            <a:ext cx="1272466" cy="533400"/>
          </a:xfrm>
          <a:prstGeom prst="rect">
            <a:avLst/>
          </a:prstGeom>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solidFill>
                <a:schemeClr val="accent4"/>
              </a:solidFill>
            </a:endParaRPr>
          </a:p>
        </p:txBody>
      </p:sp>
      <p:pic>
        <p:nvPicPr>
          <p:cNvPr id="4" name="Picture 3">
            <a:extLst>
              <a:ext uri="{FF2B5EF4-FFF2-40B4-BE49-F238E27FC236}">
                <a16:creationId xmlns:a16="http://schemas.microsoft.com/office/drawing/2014/main" id="{2A21EF96-ADA4-4162-EAD1-9E36FACB71C3}"/>
              </a:ext>
            </a:extLst>
          </p:cNvPr>
          <p:cNvPicPr>
            <a:picLocks noChangeAspect="1"/>
          </p:cNvPicPr>
          <p:nvPr/>
        </p:nvPicPr>
        <p:blipFill>
          <a:blip r:embed="rId3"/>
          <a:stretch>
            <a:fillRect/>
          </a:stretch>
        </p:blipFill>
        <p:spPr>
          <a:xfrm>
            <a:off x="466901" y="1419622"/>
            <a:ext cx="4484189" cy="3244739"/>
          </a:xfrm>
          <a:prstGeom prst="rect">
            <a:avLst/>
          </a:prstGeom>
        </p:spPr>
      </p:pic>
    </p:spTree>
    <p:extLst>
      <p:ext uri="{BB962C8B-B14F-4D97-AF65-F5344CB8AC3E}">
        <p14:creationId xmlns:p14="http://schemas.microsoft.com/office/powerpoint/2010/main" val="1105150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352548"/>
            <a:ext cx="3238292" cy="3093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stretch>
            <a:fillRect/>
          </a:stretch>
        </p:blipFill>
        <p:spPr bwMode="auto">
          <a:xfrm>
            <a:off x="2279576" y="3397422"/>
            <a:ext cx="1880616" cy="1406576"/>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Lst>
        </p:spPr>
      </p:pic>
      <p:pic>
        <p:nvPicPr>
          <p:cNvPr id="6" name="Picture 5">
            <a:extLst>
              <a:ext uri="{FF2B5EF4-FFF2-40B4-BE49-F238E27FC236}">
                <a16:creationId xmlns:a16="http://schemas.microsoft.com/office/drawing/2014/main" id="{A3EEDAC7-00C2-F0E0-902E-E4065208B9EF}"/>
              </a:ext>
            </a:extLst>
          </p:cNvPr>
          <p:cNvPicPr>
            <a:picLocks noChangeAspect="1"/>
          </p:cNvPicPr>
          <p:nvPr/>
        </p:nvPicPr>
        <p:blipFill>
          <a:blip r:embed="rId4"/>
          <a:stretch>
            <a:fillRect/>
          </a:stretch>
        </p:blipFill>
        <p:spPr>
          <a:xfrm>
            <a:off x="4355976" y="1352548"/>
            <a:ext cx="4549269" cy="3291830"/>
          </a:xfrm>
          <a:prstGeom prst="rect">
            <a:avLst/>
          </a:prstGeom>
        </p:spPr>
      </p:pic>
    </p:spTree>
    <p:extLst>
      <p:ext uri="{BB962C8B-B14F-4D97-AF65-F5344CB8AC3E}">
        <p14:creationId xmlns:p14="http://schemas.microsoft.com/office/powerpoint/2010/main" val="419531786"/>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4377</TotalTime>
  <Words>472</Words>
  <Application>Microsoft Office PowerPoint</Application>
  <PresentationFormat>On-screen Show (16:9)</PresentationFormat>
  <Paragraphs>29</Paragraphs>
  <Slides>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Wingdings</vt:lpstr>
      <vt:lpstr>Lato Light</vt:lpstr>
      <vt:lpstr>Arial</vt:lpstr>
      <vt:lpstr>Lato Black</vt:lpstr>
      <vt:lpstr>Lato</vt:lpstr>
      <vt:lpstr>comsol-slide-template-NEW</vt:lpstr>
      <vt:lpstr>Loudspeaker Radiation: BEM Acoustics Tutorial</vt:lpstr>
      <vt:lpstr>Background and Motivation</vt:lpstr>
      <vt:lpstr>Model Setup</vt:lpstr>
      <vt:lpstr>Postprocessing BEM</vt:lpstr>
      <vt:lpstr>Results</vt:lpstr>
      <vt:lpstr>Results</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 Streaming in a Microchannel Cross Section</dc:title>
  <dc:creator>Jonas Helboe Jørgensen</dc:creator>
  <cp:lastModifiedBy>Mads Jensen</cp:lastModifiedBy>
  <cp:revision>20</cp:revision>
  <dcterms:created xsi:type="dcterms:W3CDTF">2022-02-21T13:11:41Z</dcterms:created>
  <dcterms:modified xsi:type="dcterms:W3CDTF">2024-11-26T09:06:28Z</dcterms:modified>
</cp:coreProperties>
</file>