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14"/>
  </p:notesMasterIdLst>
  <p:sldIdLst>
    <p:sldId id="259" r:id="rId2"/>
    <p:sldId id="261" r:id="rId3"/>
    <p:sldId id="266" r:id="rId4"/>
    <p:sldId id="267" r:id="rId5"/>
    <p:sldId id="265" r:id="rId6"/>
    <p:sldId id="263" r:id="rId7"/>
    <p:sldId id="268" r:id="rId8"/>
    <p:sldId id="275" r:id="rId9"/>
    <p:sldId id="276" r:id="rId10"/>
    <p:sldId id="277" r:id="rId11"/>
    <p:sldId id="278" r:id="rId12"/>
    <p:sldId id="279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281" autoAdjust="0"/>
  </p:normalViewPr>
  <p:slideViewPr>
    <p:cSldViewPr>
      <p:cViewPr>
        <p:scale>
          <a:sx n="150" d="100"/>
          <a:sy n="150" d="100"/>
        </p:scale>
        <p:origin x="396" y="-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1C57B-2B8C-4FD0-A189-5F508C10540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31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45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4252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9434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7520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5655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528712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085410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69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10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0719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7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367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8664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88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5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380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736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917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Light Detection and Ranging (Lidar)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381F61-553A-E745-A0B0-B7033C9A4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A90312-2BC3-42DC-8AAC-6EB519809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0" y="1143000"/>
            <a:ext cx="5398579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33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F45E4-6F57-4676-B9F7-0A444698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/>
              <a:t>Results: Left Detector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AA8E2A-4BF8-4914-93E0-0CB96589C88C}"/>
              </a:ext>
            </a:extLst>
          </p:cNvPr>
          <p:cNvSpPr txBox="1"/>
          <p:nvPr/>
        </p:nvSpPr>
        <p:spPr>
          <a:xfrm>
            <a:off x="4750243" y="3727390"/>
            <a:ext cx="3236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 b="1" i="1" dirty="0">
                <a:solidFill>
                  <a:schemeClr val="accent2"/>
                </a:solidFill>
                <a:latin typeface="Lato" panose="020F0502020204030203" pitchFamily="34" charset="77"/>
              </a:rPr>
              <a:t>The left detector peaks at 5.5 m detecting the wall of Building 1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31A4F6F-90C2-AF46-AF1F-F5B6745E7A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83" r="18111"/>
          <a:stretch/>
        </p:blipFill>
        <p:spPr>
          <a:xfrm>
            <a:off x="1428750" y="998882"/>
            <a:ext cx="3236078" cy="30289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0A0201-7A8F-E94C-9889-DCDD82E7B383}"/>
              </a:ext>
            </a:extLst>
          </p:cNvPr>
          <p:cNvSpPr txBox="1"/>
          <p:nvPr/>
        </p:nvSpPr>
        <p:spPr>
          <a:xfrm>
            <a:off x="1752600" y="146223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48C467-C747-324F-9262-3BC7446D01E3}"/>
              </a:ext>
            </a:extLst>
          </p:cNvPr>
          <p:cNvSpPr txBox="1"/>
          <p:nvPr/>
        </p:nvSpPr>
        <p:spPr>
          <a:xfrm>
            <a:off x="3581400" y="1452532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8B9983-01BC-4F42-89A1-A4ADF7209766}"/>
              </a:ext>
            </a:extLst>
          </p:cNvPr>
          <p:cNvSpPr txBox="1"/>
          <p:nvPr/>
        </p:nvSpPr>
        <p:spPr>
          <a:xfrm>
            <a:off x="3581400" y="331470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05AA40-2EDC-BD4D-9ED9-64AB4E838F2F}"/>
              </a:ext>
            </a:extLst>
          </p:cNvPr>
          <p:cNvSpPr txBox="1"/>
          <p:nvPr/>
        </p:nvSpPr>
        <p:spPr>
          <a:xfrm rot="5400000">
            <a:off x="2784646" y="1264535"/>
            <a:ext cx="4908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Road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7C9BC3-B039-0F43-8CC5-A0A3614B555B}"/>
              </a:ext>
            </a:extLst>
          </p:cNvPr>
          <p:cNvSpPr txBox="1"/>
          <p:nvPr/>
        </p:nvSpPr>
        <p:spPr>
          <a:xfrm>
            <a:off x="1752600" y="3307749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3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ADDD0EF-F0F8-C54C-9A3B-85E65D3B4F91}"/>
              </a:ext>
            </a:extLst>
          </p:cNvPr>
          <p:cNvCxnSpPr>
            <a:cxnSpLocks/>
          </p:cNvCxnSpPr>
          <p:nvPr/>
        </p:nvCxnSpPr>
        <p:spPr>
          <a:xfrm flipV="1">
            <a:off x="2776990" y="2606284"/>
            <a:ext cx="1" cy="182523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26A9BC5-375C-2A4E-80D8-956A7FB0D65B}"/>
              </a:ext>
            </a:extLst>
          </p:cNvPr>
          <p:cNvCxnSpPr>
            <a:cxnSpLocks/>
          </p:cNvCxnSpPr>
          <p:nvPr/>
        </p:nvCxnSpPr>
        <p:spPr>
          <a:xfrm flipV="1">
            <a:off x="3143250" y="3307749"/>
            <a:ext cx="0" cy="84604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9C61DB08-4575-0B43-B253-34E0AE78F45D}"/>
              </a:ext>
            </a:extLst>
          </p:cNvPr>
          <p:cNvSpPr/>
          <p:nvPr/>
        </p:nvSpPr>
        <p:spPr>
          <a:xfrm>
            <a:off x="2431283" y="4387130"/>
            <a:ext cx="7938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Pedestrian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9AD0D3-9AFB-6D4F-9971-4DC93C3B2BB1}"/>
              </a:ext>
            </a:extLst>
          </p:cNvPr>
          <p:cNvSpPr/>
          <p:nvPr/>
        </p:nvSpPr>
        <p:spPr>
          <a:xfrm>
            <a:off x="1600200" y="4161920"/>
            <a:ext cx="9396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Car with lidar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7794BE2-8544-2B40-BC01-3DE25B499610}"/>
              </a:ext>
            </a:extLst>
          </p:cNvPr>
          <p:cNvCxnSpPr>
            <a:cxnSpLocks/>
          </p:cNvCxnSpPr>
          <p:nvPr/>
        </p:nvCxnSpPr>
        <p:spPr>
          <a:xfrm flipV="1">
            <a:off x="2514600" y="2738567"/>
            <a:ext cx="0" cy="1431533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42C0A897-FCD0-764D-A519-4147428FFA0B}"/>
              </a:ext>
            </a:extLst>
          </p:cNvPr>
          <p:cNvSpPr/>
          <p:nvPr/>
        </p:nvSpPr>
        <p:spPr>
          <a:xfrm>
            <a:off x="2876271" y="4153793"/>
            <a:ext cx="888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Obstacle car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12DE92-6258-C94B-6EA2-657A3E2CFF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91050" y="1173806"/>
            <a:ext cx="3236070" cy="2427623"/>
          </a:xfrm>
        </p:spPr>
      </p:pic>
    </p:spTree>
    <p:extLst>
      <p:ext uri="{BB962C8B-B14F-4D97-AF65-F5344CB8AC3E}">
        <p14:creationId xmlns:p14="http://schemas.microsoft.com/office/powerpoint/2010/main" val="4043566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F45E4-6F57-4676-B9F7-0A444698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/>
              <a:t>Results: Rear Detector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AA8E2A-4BF8-4914-93E0-0CB96589C88C}"/>
              </a:ext>
            </a:extLst>
          </p:cNvPr>
          <p:cNvSpPr txBox="1"/>
          <p:nvPr/>
        </p:nvSpPr>
        <p:spPr>
          <a:xfrm>
            <a:off x="5303540" y="3674008"/>
            <a:ext cx="2494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 b="1" i="1" dirty="0">
                <a:solidFill>
                  <a:schemeClr val="accent2"/>
                </a:solidFill>
                <a:latin typeface="Lato" panose="020F0502020204030203" pitchFamily="34" charset="77"/>
              </a:rPr>
              <a:t>No detection by the rear detectors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CCEACD5-4658-314A-90F8-7E8754D2C8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83" r="18111"/>
          <a:stretch/>
        </p:blipFill>
        <p:spPr>
          <a:xfrm>
            <a:off x="1428750" y="998882"/>
            <a:ext cx="3236078" cy="302895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F53A6B0-1C5B-4446-B278-A648B379D071}"/>
              </a:ext>
            </a:extLst>
          </p:cNvPr>
          <p:cNvSpPr txBox="1"/>
          <p:nvPr/>
        </p:nvSpPr>
        <p:spPr>
          <a:xfrm>
            <a:off x="1752600" y="146223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81A23D-260D-8A45-948B-C7F964A0FEF2}"/>
              </a:ext>
            </a:extLst>
          </p:cNvPr>
          <p:cNvSpPr txBox="1"/>
          <p:nvPr/>
        </p:nvSpPr>
        <p:spPr>
          <a:xfrm>
            <a:off x="3581400" y="1452532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2AED5D-24F0-7043-AA22-61585AD641DB}"/>
              </a:ext>
            </a:extLst>
          </p:cNvPr>
          <p:cNvSpPr txBox="1"/>
          <p:nvPr/>
        </p:nvSpPr>
        <p:spPr>
          <a:xfrm>
            <a:off x="3581400" y="331470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082AC3-3E22-B246-A528-CB3D916DE775}"/>
              </a:ext>
            </a:extLst>
          </p:cNvPr>
          <p:cNvSpPr txBox="1"/>
          <p:nvPr/>
        </p:nvSpPr>
        <p:spPr>
          <a:xfrm rot="5400000">
            <a:off x="2784646" y="1264535"/>
            <a:ext cx="4908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Road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A28F2-B102-5348-B65E-87BA14D9DD6C}"/>
              </a:ext>
            </a:extLst>
          </p:cNvPr>
          <p:cNvSpPr txBox="1"/>
          <p:nvPr/>
        </p:nvSpPr>
        <p:spPr>
          <a:xfrm>
            <a:off x="1752600" y="3307749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3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A4270C4-1FE3-A145-AB36-2F0F4851B737}"/>
              </a:ext>
            </a:extLst>
          </p:cNvPr>
          <p:cNvCxnSpPr>
            <a:cxnSpLocks/>
          </p:cNvCxnSpPr>
          <p:nvPr/>
        </p:nvCxnSpPr>
        <p:spPr>
          <a:xfrm flipV="1">
            <a:off x="2776990" y="2606284"/>
            <a:ext cx="1" cy="182523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FE60A75-E651-0548-BB11-ADF8D4A0D117}"/>
              </a:ext>
            </a:extLst>
          </p:cNvPr>
          <p:cNvCxnSpPr>
            <a:cxnSpLocks/>
          </p:cNvCxnSpPr>
          <p:nvPr/>
        </p:nvCxnSpPr>
        <p:spPr>
          <a:xfrm flipV="1">
            <a:off x="3143250" y="3307749"/>
            <a:ext cx="0" cy="84604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9880D105-1263-8F4F-B26F-22394837B9C8}"/>
              </a:ext>
            </a:extLst>
          </p:cNvPr>
          <p:cNvSpPr/>
          <p:nvPr/>
        </p:nvSpPr>
        <p:spPr>
          <a:xfrm>
            <a:off x="2431283" y="4387130"/>
            <a:ext cx="7938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Pedestrian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5A8E210-3805-574D-A17C-7C37FEC1C4DA}"/>
              </a:ext>
            </a:extLst>
          </p:cNvPr>
          <p:cNvSpPr/>
          <p:nvPr/>
        </p:nvSpPr>
        <p:spPr>
          <a:xfrm>
            <a:off x="1600200" y="4161920"/>
            <a:ext cx="9396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Car with lidar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73C2B88-29FF-724A-9E09-3F23467F5800}"/>
              </a:ext>
            </a:extLst>
          </p:cNvPr>
          <p:cNvCxnSpPr>
            <a:cxnSpLocks/>
          </p:cNvCxnSpPr>
          <p:nvPr/>
        </p:nvCxnSpPr>
        <p:spPr>
          <a:xfrm flipV="1">
            <a:off x="2514600" y="2738567"/>
            <a:ext cx="0" cy="1431533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E43C8150-C45B-CD46-85AF-7E336742974A}"/>
              </a:ext>
            </a:extLst>
          </p:cNvPr>
          <p:cNvSpPr/>
          <p:nvPr/>
        </p:nvSpPr>
        <p:spPr>
          <a:xfrm>
            <a:off x="2876271" y="4153793"/>
            <a:ext cx="888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Obstacle car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4C1018B-1883-F872-D2E6-F535C72F43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37119" y="1140615"/>
            <a:ext cx="3387682" cy="2541360"/>
          </a:xfrm>
        </p:spPr>
      </p:pic>
    </p:spTree>
    <p:extLst>
      <p:ext uri="{BB962C8B-B14F-4D97-AF65-F5344CB8AC3E}">
        <p14:creationId xmlns:p14="http://schemas.microsoft.com/office/powerpoint/2010/main" val="242969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2D280-DCE3-4D8B-81B3-0194CA327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A3B01-3626-4232-AEEB-6ED011A5E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500" dirty="0"/>
              <a:t>The model was able to successfully detect and range the pedestrian and the car in front using the ray optics approach</a:t>
            </a:r>
          </a:p>
          <a:p>
            <a:r>
              <a:rPr lang="en-IN" sz="1500" dirty="0"/>
              <a:t>Boundary conditions such as diffuse scattering, pass through, and specular reflection were used to define different boundaries in the </a:t>
            </a:r>
            <a:r>
              <a:rPr lang="en-IN" sz="1500" dirty="0" err="1"/>
              <a:t>modeling</a:t>
            </a:r>
            <a:r>
              <a:rPr lang="en-IN" sz="1500" dirty="0"/>
              <a:t> domain</a:t>
            </a:r>
          </a:p>
          <a:p>
            <a:r>
              <a:rPr lang="en-IN" sz="1500" dirty="0"/>
              <a:t>With this model, one can range obstacles on the order of tens of meters</a:t>
            </a:r>
          </a:p>
          <a:p>
            <a:r>
              <a:rPr lang="en-IN" sz="1500" dirty="0"/>
              <a:t>Future work may include accounting for losses when the rays hit different boundaries</a:t>
            </a:r>
          </a:p>
        </p:txBody>
      </p:sp>
    </p:spTree>
    <p:extLst>
      <p:ext uri="{BB962C8B-B14F-4D97-AF65-F5344CB8AC3E}">
        <p14:creationId xmlns:p14="http://schemas.microsoft.com/office/powerpoint/2010/main" val="369568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8DBFB-414D-4954-99DD-351021D0C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82DC0-7095-4A8F-AD30-125237029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N" sz="1500" dirty="0"/>
              <a:t>Light detection and ranging (lidar) is used extensively in self-driving cars to perform quantitative ranging of the surrounding obstacles</a:t>
            </a:r>
          </a:p>
          <a:p>
            <a:r>
              <a:rPr lang="en-IN" sz="1500" dirty="0"/>
              <a:t>The lidar system consists of a laser beam that gets broadened using a MEMS mirror with a particular horizontal and vertical field of view (FOV)</a:t>
            </a:r>
          </a:p>
          <a:p>
            <a:r>
              <a:rPr lang="en-IN" sz="1500" dirty="0"/>
              <a:t>The light source hits the nearby surrounding obstacles and scatters</a:t>
            </a:r>
          </a:p>
          <a:p>
            <a:r>
              <a:rPr lang="en-IN" sz="1500" dirty="0"/>
              <a:t>These scattered rays are detected by the array of photodetectors of the lidar subsystem</a:t>
            </a:r>
          </a:p>
          <a:p>
            <a:r>
              <a:rPr lang="en-IN" sz="1500" dirty="0"/>
              <a:t>The objective of this model is to detect and range the surrounding obstacles, such as pedestrian and car, with a particular arrangement of source and detector array</a:t>
            </a:r>
          </a:p>
          <a:p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273069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5FB52B-59DD-4FB7-A50C-67E79EBD2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284" y="1536426"/>
            <a:ext cx="4392065" cy="2743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7C1C16-5846-4337-A14E-8DF0D680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Model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F7873-3FEB-7644-9B79-955D24C58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BEBB8A-9C21-4A88-90F7-699F68F374ED}"/>
              </a:ext>
            </a:extLst>
          </p:cNvPr>
          <p:cNvSpPr/>
          <p:nvPr/>
        </p:nvSpPr>
        <p:spPr>
          <a:xfrm>
            <a:off x="1322899" y="3958459"/>
            <a:ext cx="9637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Lidar system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679777-A700-4ACD-8A78-6AD271CF41C6}"/>
              </a:ext>
            </a:extLst>
          </p:cNvPr>
          <p:cNvSpPr/>
          <p:nvPr/>
        </p:nvSpPr>
        <p:spPr>
          <a:xfrm>
            <a:off x="4804147" y="1044565"/>
            <a:ext cx="16995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Car acting as an obstacle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584715-ED25-4564-95C5-75CA649A1155}"/>
              </a:ext>
            </a:extLst>
          </p:cNvPr>
          <p:cNvSpPr/>
          <p:nvPr/>
        </p:nvSpPr>
        <p:spPr>
          <a:xfrm>
            <a:off x="2681803" y="1060535"/>
            <a:ext cx="10358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Building walls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9545E5-9EF1-4156-859C-EDE3D7677D84}"/>
              </a:ext>
            </a:extLst>
          </p:cNvPr>
          <p:cNvSpPr/>
          <p:nvPr/>
        </p:nvSpPr>
        <p:spPr>
          <a:xfrm>
            <a:off x="5319021" y="4374645"/>
            <a:ext cx="5052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Road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89AEF8-7A2D-4D59-8E96-9C1EBA7A2B44}"/>
              </a:ext>
            </a:extLst>
          </p:cNvPr>
          <p:cNvCxnSpPr>
            <a:cxnSpLocks/>
          </p:cNvCxnSpPr>
          <p:nvPr/>
        </p:nvCxnSpPr>
        <p:spPr>
          <a:xfrm flipV="1">
            <a:off x="5543550" y="3989524"/>
            <a:ext cx="0" cy="4318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B20F78-8898-43A5-832C-14C34A41ED75}"/>
              </a:ext>
            </a:extLst>
          </p:cNvPr>
          <p:cNvCxnSpPr>
            <a:cxnSpLocks/>
          </p:cNvCxnSpPr>
          <p:nvPr/>
        </p:nvCxnSpPr>
        <p:spPr>
          <a:xfrm>
            <a:off x="2971800" y="1257300"/>
            <a:ext cx="0" cy="10033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243763B-A8E9-420C-9FB7-24B12338443C}"/>
              </a:ext>
            </a:extLst>
          </p:cNvPr>
          <p:cNvCxnSpPr>
            <a:cxnSpLocks/>
          </p:cNvCxnSpPr>
          <p:nvPr/>
        </p:nvCxnSpPr>
        <p:spPr>
          <a:xfrm>
            <a:off x="5657850" y="1314450"/>
            <a:ext cx="0" cy="20009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1A29A6F-4ABC-4E50-9E83-2E13BDE9F3E9}"/>
              </a:ext>
            </a:extLst>
          </p:cNvPr>
          <p:cNvSpPr/>
          <p:nvPr/>
        </p:nvSpPr>
        <p:spPr>
          <a:xfrm>
            <a:off x="1350426" y="3175395"/>
            <a:ext cx="1052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Car with lidar subsystem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73BC0CB-A8E7-4F0B-9B6B-CF9F56AB1301}"/>
              </a:ext>
            </a:extLst>
          </p:cNvPr>
          <p:cNvCxnSpPr>
            <a:cxnSpLocks/>
          </p:cNvCxnSpPr>
          <p:nvPr/>
        </p:nvCxnSpPr>
        <p:spPr>
          <a:xfrm>
            <a:off x="2171700" y="3486150"/>
            <a:ext cx="113682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AFD47121-897B-416A-BB3D-908679C4F94D}"/>
              </a:ext>
            </a:extLst>
          </p:cNvPr>
          <p:cNvCxnSpPr>
            <a:cxnSpLocks/>
          </p:cNvCxnSpPr>
          <p:nvPr/>
        </p:nvCxnSpPr>
        <p:spPr>
          <a:xfrm>
            <a:off x="3308529" y="1314451"/>
            <a:ext cx="1453183" cy="431111"/>
          </a:xfrm>
          <a:prstGeom prst="bentConnector3">
            <a:avLst>
              <a:gd name="adj1" fmla="val 447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4D00F1BD-748E-4A05-8334-A04C6B478338}"/>
              </a:ext>
            </a:extLst>
          </p:cNvPr>
          <p:cNvCxnSpPr>
            <a:cxnSpLocks/>
          </p:cNvCxnSpPr>
          <p:nvPr/>
        </p:nvCxnSpPr>
        <p:spPr>
          <a:xfrm flipV="1">
            <a:off x="2272990" y="3815641"/>
            <a:ext cx="1327460" cy="285635"/>
          </a:xfrm>
          <a:prstGeom prst="bentConnector3">
            <a:avLst>
              <a:gd name="adj1" fmla="val 100371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3F05AB8-37A7-4872-A44F-AC5DC2441021}"/>
              </a:ext>
            </a:extLst>
          </p:cNvPr>
          <p:cNvCxnSpPr>
            <a:cxnSpLocks/>
          </p:cNvCxnSpPr>
          <p:nvPr/>
        </p:nvCxnSpPr>
        <p:spPr>
          <a:xfrm>
            <a:off x="2171700" y="2971800"/>
            <a:ext cx="1655414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328E1229-CF1F-4064-AD5C-223A45A23887}"/>
              </a:ext>
            </a:extLst>
          </p:cNvPr>
          <p:cNvSpPr/>
          <p:nvPr/>
        </p:nvSpPr>
        <p:spPr>
          <a:xfrm>
            <a:off x="1366831" y="2828030"/>
            <a:ext cx="8547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Pedestrian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52E98E2-9D4C-4BDB-ACD7-43B19207AF87}"/>
              </a:ext>
            </a:extLst>
          </p:cNvPr>
          <p:cNvSpPr/>
          <p:nvPr/>
        </p:nvSpPr>
        <p:spPr>
          <a:xfrm>
            <a:off x="6075217" y="4359265"/>
            <a:ext cx="7569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Footpath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CE5130-51C8-45A9-A1F3-714285C8FE07}"/>
              </a:ext>
            </a:extLst>
          </p:cNvPr>
          <p:cNvCxnSpPr>
            <a:cxnSpLocks/>
          </p:cNvCxnSpPr>
          <p:nvPr/>
        </p:nvCxnSpPr>
        <p:spPr>
          <a:xfrm flipV="1">
            <a:off x="6394796" y="3664224"/>
            <a:ext cx="0" cy="73632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1CA5010-AB10-4F81-A6AC-F7E0D4718039}"/>
              </a:ext>
            </a:extLst>
          </p:cNvPr>
          <p:cNvSpPr/>
          <p:nvPr/>
        </p:nvSpPr>
        <p:spPr>
          <a:xfrm>
            <a:off x="3166276" y="4335165"/>
            <a:ext cx="201689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dirty="0">
                <a:latin typeface="Lato" panose="020F0502020204030203" pitchFamily="34" charset="77"/>
              </a:rPr>
              <a:t>Rays launched by laser source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D53BB68-1659-4A05-A7EC-D9176DC7D6F5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4165420" y="3543301"/>
            <a:ext cx="9306" cy="7918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791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C1C16-5846-4337-A14E-8DF0D680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Model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C6536-0865-48BD-B983-B4377FACB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500" dirty="0"/>
              <a:t>The Ray Optics Module was used to release the laser source with a particular cone angle representing the field of view (FOV)</a:t>
            </a:r>
          </a:p>
          <a:p>
            <a:r>
              <a:rPr lang="en-IN" sz="1500" dirty="0"/>
              <a:t>Different boundary conditions were applied to nearby obstructions, such as building walls, roads, car body, and car glass</a:t>
            </a:r>
          </a:p>
          <a:p>
            <a:r>
              <a:rPr lang="en-IN" sz="1500" dirty="0"/>
              <a:t>Operating wavelength of lidar subsystem is 905 nm</a:t>
            </a:r>
          </a:p>
          <a:p>
            <a:r>
              <a:rPr lang="en-IN" sz="1500" dirty="0"/>
              <a:t>For simplicity, we have omitted the rays that reflect two or more times without reaching a detector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E9839-63DA-4F17-A2F1-039E248AE7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62" r="5251" b="1"/>
          <a:stretch/>
        </p:blipFill>
        <p:spPr>
          <a:xfrm>
            <a:off x="3257550" y="2954816"/>
            <a:ext cx="2971800" cy="190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66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49748-B3FE-4AE5-9AD1-7F5B7E172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Lidar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675D3-2C92-431B-BC93-2F906CB89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500" dirty="0"/>
              <a:t>Each laser source is modeled as an </a:t>
            </a:r>
            <a:r>
              <a:rPr lang="en-IN" sz="1500" i="1" dirty="0"/>
              <a:t>Release from Boundary</a:t>
            </a:r>
            <a:r>
              <a:rPr lang="en-IN" sz="1500" dirty="0"/>
              <a:t> condition with a cone angle of 5</a:t>
            </a:r>
            <a:r>
              <a:rPr lang="en-IN" sz="1500" dirty="0">
                <a:latin typeface="Gulim" panose="020B0600000101010101" pitchFamily="34" charset="-127"/>
                <a:ea typeface="Gulim" panose="020B0600000101010101" pitchFamily="34" charset="-127"/>
              </a:rPr>
              <a:t>˚</a:t>
            </a:r>
            <a:endParaRPr lang="en-IN" sz="1500" dirty="0"/>
          </a:p>
          <a:p>
            <a:r>
              <a:rPr lang="en-IN" sz="1500" dirty="0"/>
              <a:t>The laser sources are placed around the car to observe the obstructions</a:t>
            </a:r>
          </a:p>
          <a:p>
            <a:r>
              <a:rPr lang="en-IN" sz="1500" dirty="0"/>
              <a:t>Each of the front sources releases 62,500 rays, while each of the sideways and rear sources releases 10,000 rays</a:t>
            </a:r>
          </a:p>
          <a:p>
            <a:r>
              <a:rPr lang="en-IN" sz="1500" dirty="0"/>
              <a:t>An array of photodetectors is placed adjacent to each laser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072C15-85E3-487A-A17F-1E56896A3524}"/>
              </a:ext>
            </a:extLst>
          </p:cNvPr>
          <p:cNvSpPr txBox="1"/>
          <p:nvPr/>
        </p:nvSpPr>
        <p:spPr>
          <a:xfrm>
            <a:off x="3303985" y="4642306"/>
            <a:ext cx="4286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 b="1" i="1" dirty="0">
                <a:solidFill>
                  <a:schemeClr val="accent2"/>
                </a:solidFill>
              </a:rPr>
              <a:t>Arrangement of sources (in red) and detectors (in blue)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FA52E-F5D4-4B59-8331-9E48B3924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3985" y="2800350"/>
            <a:ext cx="2764631" cy="181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16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F3FF-87D6-4B07-A2F2-8A9C5022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Material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6C44-4C68-40BF-A3B4-B982BE8D1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500" dirty="0"/>
              <a:t>Defining different boundaries in the model [1]:</a:t>
            </a:r>
          </a:p>
          <a:p>
            <a:pPr lvl="1"/>
            <a:r>
              <a:rPr lang="en-IN" sz="1350" dirty="0"/>
              <a:t>Type 1 (diffuse scattering): car body, roads, walls of building, and pedestrian</a:t>
            </a:r>
          </a:p>
          <a:p>
            <a:pPr lvl="1"/>
            <a:r>
              <a:rPr lang="en-IN" sz="1350" dirty="0"/>
              <a:t>Type 2 (specular reflection): car tail lights, license plates, and road signs</a:t>
            </a:r>
          </a:p>
          <a:p>
            <a:pPr lvl="1"/>
            <a:r>
              <a:rPr lang="en-IN" sz="1350" dirty="0"/>
              <a:t>Type 3 (pass through): car window glass</a:t>
            </a:r>
          </a:p>
          <a:p>
            <a:r>
              <a:rPr lang="en-IN" sz="1500" dirty="0"/>
              <a:t>The refractive index of the ambient atmosphere is approximated as 1, which represents clear air</a:t>
            </a:r>
          </a:p>
          <a:p>
            <a:pPr marL="342900" lvl="1" indent="0">
              <a:buNone/>
            </a:pPr>
            <a:endParaRPr lang="en-IN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229AA1-3279-4BBB-AA5A-64127409E59E}"/>
              </a:ext>
            </a:extLst>
          </p:cNvPr>
          <p:cNvSpPr/>
          <p:nvPr/>
        </p:nvSpPr>
        <p:spPr>
          <a:xfrm>
            <a:off x="4800600" y="4688473"/>
            <a:ext cx="4457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800" dirty="0">
                <a:latin typeface="Lato" panose="020F0502020204030203" pitchFamily="34" charset="77"/>
              </a:rPr>
              <a:t>Ref [1]: H. </a:t>
            </a:r>
            <a:r>
              <a:rPr lang="en-IN" sz="800" dirty="0" err="1">
                <a:latin typeface="Lato" panose="020F0502020204030203" pitchFamily="34" charset="77"/>
              </a:rPr>
              <a:t>Rasshofer</a:t>
            </a:r>
            <a:r>
              <a:rPr lang="en-IN" sz="800" dirty="0">
                <a:latin typeface="Lato" panose="020F0502020204030203" pitchFamily="34" charset="77"/>
              </a:rPr>
              <a:t>, R &amp; Spies, M &amp; Spies, H. (2011). Influences of weather phenomena on automotive laser radar systems. Advances in Radio Science. 9. . 10.5194/ars-9-49-2011. </a:t>
            </a:r>
          </a:p>
        </p:txBody>
      </p:sp>
    </p:spTree>
    <p:extLst>
      <p:ext uri="{BB962C8B-B14F-4D97-AF65-F5344CB8AC3E}">
        <p14:creationId xmlns:p14="http://schemas.microsoft.com/office/powerpoint/2010/main" val="421796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B188C-D83C-461E-BB69-2CFF607F2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Results: Ray Propagation from Lidar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EFE2D-6C74-F346-A5A0-8FA57D217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E97B6F-CA1B-433C-8C7D-E760ECAC3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0" y="1085850"/>
            <a:ext cx="4257457" cy="359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432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F45E4-6F57-4676-B9F7-0A444698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/>
              <a:t>Results: Front Detectors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AA8E2A-4BF8-4914-93E0-0CB96589C88C}"/>
              </a:ext>
            </a:extLst>
          </p:cNvPr>
          <p:cNvSpPr txBox="1"/>
          <p:nvPr/>
        </p:nvSpPr>
        <p:spPr>
          <a:xfrm>
            <a:off x="4927217" y="3634085"/>
            <a:ext cx="2569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 b="1" i="1" dirty="0">
                <a:solidFill>
                  <a:schemeClr val="accent2"/>
                </a:solidFill>
                <a:latin typeface="Lato" panose="020F0502020204030203" pitchFamily="34" charset="77"/>
              </a:rPr>
              <a:t>The front and front left detectors peak at 2 m detecting the pedestrian. The front right detector peaks at 7.5 m detecting the obstacle car.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37FEE4-C004-4813-887A-54C357BC3290}"/>
              </a:ext>
            </a:extLst>
          </p:cNvPr>
          <p:cNvGrpSpPr/>
          <p:nvPr/>
        </p:nvGrpSpPr>
        <p:grpSpPr>
          <a:xfrm>
            <a:off x="1428750" y="998882"/>
            <a:ext cx="3236078" cy="3634469"/>
            <a:chOff x="381000" y="1331843"/>
            <a:chExt cx="4314770" cy="484595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305408D-0672-42E6-8E80-E2FE94F45C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783" r="18111"/>
            <a:stretch/>
          </p:blipFill>
          <p:spPr>
            <a:xfrm>
              <a:off x="381000" y="1331843"/>
              <a:ext cx="4314770" cy="40386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5B449AA-ABCF-4914-AA93-1096EDA65E09}"/>
                </a:ext>
              </a:extLst>
            </p:cNvPr>
            <p:cNvSpPr txBox="1"/>
            <p:nvPr/>
          </p:nvSpPr>
          <p:spPr>
            <a:xfrm>
              <a:off x="812800" y="1949640"/>
              <a:ext cx="987877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Building 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BE6BD07-3664-440D-BA89-7FCC2920D792}"/>
                </a:ext>
              </a:extLst>
            </p:cNvPr>
            <p:cNvSpPr txBox="1"/>
            <p:nvPr/>
          </p:nvSpPr>
          <p:spPr>
            <a:xfrm>
              <a:off x="3251200" y="1936710"/>
              <a:ext cx="987877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Building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0DB2FE7-F3EC-419E-A83F-FA22E758ADB6}"/>
                </a:ext>
              </a:extLst>
            </p:cNvPr>
            <p:cNvSpPr txBox="1"/>
            <p:nvPr/>
          </p:nvSpPr>
          <p:spPr>
            <a:xfrm>
              <a:off x="3251200" y="4419600"/>
              <a:ext cx="987877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Building 4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3590ACE-CBF9-4FDB-BE7E-F5172A68203C}"/>
                </a:ext>
              </a:extLst>
            </p:cNvPr>
            <p:cNvSpPr txBox="1"/>
            <p:nvPr/>
          </p:nvSpPr>
          <p:spPr>
            <a:xfrm rot="5400000">
              <a:off x="2188861" y="1686047"/>
              <a:ext cx="65445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Road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FCB93A1-DD27-4712-B6A6-8E62CAB09F38}"/>
                </a:ext>
              </a:extLst>
            </p:cNvPr>
            <p:cNvSpPr txBox="1"/>
            <p:nvPr/>
          </p:nvSpPr>
          <p:spPr>
            <a:xfrm>
              <a:off x="812800" y="4410332"/>
              <a:ext cx="987877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Building 3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2BF40CF-FB39-4F9C-9117-27B5DFD146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78653" y="3475046"/>
              <a:ext cx="1" cy="243365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75B050E-2498-437A-B54E-B2B40E551A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67000" y="4410332"/>
              <a:ext cx="0" cy="112806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5601707-81F8-4CA7-9B6C-F9D62429C778}"/>
                </a:ext>
              </a:extLst>
            </p:cNvPr>
            <p:cNvSpPr/>
            <p:nvPr/>
          </p:nvSpPr>
          <p:spPr>
            <a:xfrm>
              <a:off x="1717710" y="5849506"/>
              <a:ext cx="1058409" cy="3282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Pedestrian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222F2CA-C539-4479-8FF1-D7081130751C}"/>
                </a:ext>
              </a:extLst>
            </p:cNvPr>
            <p:cNvSpPr/>
            <p:nvPr/>
          </p:nvSpPr>
          <p:spPr>
            <a:xfrm>
              <a:off x="609600" y="5549226"/>
              <a:ext cx="1252908" cy="3282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Car with lidar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7CF043D-0B95-4BA9-A462-2BE0680CA2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8800" y="3651423"/>
              <a:ext cx="0" cy="190871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C0EE534-A500-4CAE-991D-E7164D81A113}"/>
                </a:ext>
              </a:extLst>
            </p:cNvPr>
            <p:cNvSpPr/>
            <p:nvPr/>
          </p:nvSpPr>
          <p:spPr>
            <a:xfrm>
              <a:off x="2311028" y="5538390"/>
              <a:ext cx="1184513" cy="3282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000" dirty="0">
                  <a:latin typeface="Lato" panose="020F0502020204030203" pitchFamily="34" charset="77"/>
                </a:rPr>
                <a:t>Obstacle car</a:t>
              </a:r>
            </a:p>
          </p:txBody>
        </p:sp>
      </p:grpSp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A89E3D33-5622-CAC3-8F04-C4CABC0ADC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89368" y="1146073"/>
            <a:ext cx="3245395" cy="2434619"/>
          </a:xfrm>
        </p:spPr>
      </p:pic>
    </p:spTree>
    <p:extLst>
      <p:ext uri="{BB962C8B-B14F-4D97-AF65-F5344CB8AC3E}">
        <p14:creationId xmlns:p14="http://schemas.microsoft.com/office/powerpoint/2010/main" val="3725246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F45E4-6F57-4676-B9F7-0A444698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/>
              <a:t>Results: Right Detector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AA8E2A-4BF8-4914-93E0-0CB96589C88C}"/>
              </a:ext>
            </a:extLst>
          </p:cNvPr>
          <p:cNvSpPr txBox="1"/>
          <p:nvPr/>
        </p:nvSpPr>
        <p:spPr>
          <a:xfrm>
            <a:off x="4817027" y="3665569"/>
            <a:ext cx="29142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 b="1" i="1" dirty="0">
                <a:solidFill>
                  <a:schemeClr val="accent2"/>
                </a:solidFill>
                <a:latin typeface="Lato" panose="020F0502020204030203" pitchFamily="34" charset="77"/>
              </a:rPr>
              <a:t>The right detector peaks at 2.5 m detecting the wall of Building 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8D2E8C0-2CE7-464A-B7FC-528618ED15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83" r="18111"/>
          <a:stretch/>
        </p:blipFill>
        <p:spPr>
          <a:xfrm>
            <a:off x="1428750" y="998882"/>
            <a:ext cx="3236078" cy="30289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16E52A-BD03-F349-AC47-2D833C0E65DC}"/>
              </a:ext>
            </a:extLst>
          </p:cNvPr>
          <p:cNvSpPr txBox="1"/>
          <p:nvPr/>
        </p:nvSpPr>
        <p:spPr>
          <a:xfrm>
            <a:off x="1752600" y="146223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0EA533-6816-BB41-9FE6-D40769C1C948}"/>
              </a:ext>
            </a:extLst>
          </p:cNvPr>
          <p:cNvSpPr txBox="1"/>
          <p:nvPr/>
        </p:nvSpPr>
        <p:spPr>
          <a:xfrm>
            <a:off x="3581400" y="1452532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1802A9-715F-5A4B-9E41-916A2D84578F}"/>
              </a:ext>
            </a:extLst>
          </p:cNvPr>
          <p:cNvSpPr txBox="1"/>
          <p:nvPr/>
        </p:nvSpPr>
        <p:spPr>
          <a:xfrm>
            <a:off x="3581400" y="331470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ED4EC0-33AE-8749-AC6E-3F3807B11BE1}"/>
              </a:ext>
            </a:extLst>
          </p:cNvPr>
          <p:cNvSpPr txBox="1"/>
          <p:nvPr/>
        </p:nvSpPr>
        <p:spPr>
          <a:xfrm rot="5400000">
            <a:off x="2784646" y="1264535"/>
            <a:ext cx="4908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Road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6724FA-1B2E-B041-855C-13553F26A5D5}"/>
              </a:ext>
            </a:extLst>
          </p:cNvPr>
          <p:cNvSpPr txBox="1"/>
          <p:nvPr/>
        </p:nvSpPr>
        <p:spPr>
          <a:xfrm>
            <a:off x="1752600" y="3307749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Building 3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1448CC6-CA9F-E745-8142-469A015CB11C}"/>
              </a:ext>
            </a:extLst>
          </p:cNvPr>
          <p:cNvCxnSpPr>
            <a:cxnSpLocks/>
          </p:cNvCxnSpPr>
          <p:nvPr/>
        </p:nvCxnSpPr>
        <p:spPr>
          <a:xfrm flipV="1">
            <a:off x="2776990" y="2606284"/>
            <a:ext cx="1" cy="182523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07BED41-70BE-8040-913D-7747AD5FB635}"/>
              </a:ext>
            </a:extLst>
          </p:cNvPr>
          <p:cNvCxnSpPr>
            <a:cxnSpLocks/>
          </p:cNvCxnSpPr>
          <p:nvPr/>
        </p:nvCxnSpPr>
        <p:spPr>
          <a:xfrm flipV="1">
            <a:off x="3143250" y="3307749"/>
            <a:ext cx="0" cy="84604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F4054D13-1D82-DF4C-83BE-C3F91877E124}"/>
              </a:ext>
            </a:extLst>
          </p:cNvPr>
          <p:cNvSpPr/>
          <p:nvPr/>
        </p:nvSpPr>
        <p:spPr>
          <a:xfrm>
            <a:off x="2431283" y="4387130"/>
            <a:ext cx="7938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Pedestrian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605DBB3-9DF8-7D4D-A266-11B7DE79C86A}"/>
              </a:ext>
            </a:extLst>
          </p:cNvPr>
          <p:cNvSpPr/>
          <p:nvPr/>
        </p:nvSpPr>
        <p:spPr>
          <a:xfrm>
            <a:off x="1600200" y="4161920"/>
            <a:ext cx="9396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Car with lidar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EBF3568-FB64-E74C-AAB2-05A702165680}"/>
              </a:ext>
            </a:extLst>
          </p:cNvPr>
          <p:cNvCxnSpPr>
            <a:cxnSpLocks/>
          </p:cNvCxnSpPr>
          <p:nvPr/>
        </p:nvCxnSpPr>
        <p:spPr>
          <a:xfrm flipV="1">
            <a:off x="2514600" y="2738567"/>
            <a:ext cx="0" cy="1431533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2659F09E-8D64-4F4A-A4A3-FFAF0B9F2768}"/>
              </a:ext>
            </a:extLst>
          </p:cNvPr>
          <p:cNvSpPr/>
          <p:nvPr/>
        </p:nvSpPr>
        <p:spPr>
          <a:xfrm>
            <a:off x="2876271" y="4153793"/>
            <a:ext cx="888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dirty="0">
                <a:latin typeface="Lato" panose="020F0502020204030203" pitchFamily="34" charset="77"/>
              </a:rPr>
              <a:t>Obstacle car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C66891B-6C05-9B58-B8D8-7948F87A21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65650" y="1141582"/>
            <a:ext cx="3215761" cy="2412388"/>
          </a:xfrm>
        </p:spPr>
      </p:pic>
    </p:spTree>
    <p:extLst>
      <p:ext uri="{BB962C8B-B14F-4D97-AF65-F5344CB8AC3E}">
        <p14:creationId xmlns:p14="http://schemas.microsoft.com/office/powerpoint/2010/main" val="693582992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COMSOL_PowerPoint_template</Template>
  <TotalTime>1373</TotalTime>
  <Words>610</Words>
  <Application>Microsoft Office PowerPoint</Application>
  <PresentationFormat>On-screen Show (16:9)</PresentationFormat>
  <Paragraphs>82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Gulim</vt:lpstr>
      <vt:lpstr>Arial</vt:lpstr>
      <vt:lpstr>Calibri</vt:lpstr>
      <vt:lpstr>Lato</vt:lpstr>
      <vt:lpstr>Lato Light</vt:lpstr>
      <vt:lpstr>Wingdings</vt:lpstr>
      <vt:lpstr>comsol-slide-template-NEW</vt:lpstr>
      <vt:lpstr>Light Detection and Ranging (Lidar)</vt:lpstr>
      <vt:lpstr>Objective</vt:lpstr>
      <vt:lpstr>Model Setup</vt:lpstr>
      <vt:lpstr>Model Setup</vt:lpstr>
      <vt:lpstr>Lidar System</vt:lpstr>
      <vt:lpstr>Material Properties</vt:lpstr>
      <vt:lpstr>Results: Ray Propagation from Lidar</vt:lpstr>
      <vt:lpstr>Results: Front Detectors</vt:lpstr>
      <vt:lpstr>Results: Right Detector</vt:lpstr>
      <vt:lpstr>Results: Left Detector</vt:lpstr>
      <vt:lpstr>Results: Rear Detector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Deepak Shah</cp:lastModifiedBy>
  <cp:revision>185</cp:revision>
  <dcterms:created xsi:type="dcterms:W3CDTF">2006-08-16T00:00:00Z</dcterms:created>
  <dcterms:modified xsi:type="dcterms:W3CDTF">2024-11-25T19:39:41Z</dcterms:modified>
</cp:coreProperties>
</file>