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  <p:sldMasterId id="2147483675" r:id="rId2"/>
  </p:sldMasterIdLst>
  <p:notesMasterIdLst>
    <p:notesMasterId r:id="rId14"/>
  </p:notesMasterIdLst>
  <p:handoutMasterIdLst>
    <p:handoutMasterId r:id="rId15"/>
  </p:handoutMasterIdLst>
  <p:sldIdLst>
    <p:sldId id="586" r:id="rId3"/>
    <p:sldId id="272" r:id="rId4"/>
    <p:sldId id="622" r:id="rId5"/>
    <p:sldId id="309" r:id="rId6"/>
    <p:sldId id="310" r:id="rId7"/>
    <p:sldId id="611" r:id="rId8"/>
    <p:sldId id="614" r:id="rId9"/>
    <p:sldId id="623" r:id="rId10"/>
    <p:sldId id="616" r:id="rId11"/>
    <p:sldId id="619" r:id="rId12"/>
    <p:sldId id="621" r:id="rId13"/>
  </p:sldIdLst>
  <p:sldSz cx="9144000" cy="5143500" type="screen16x9"/>
  <p:notesSz cx="6858000" cy="9144000"/>
  <p:embeddedFontLst>
    <p:embeddedFont>
      <p:font typeface="Calibri Light" panose="020F0302020204030204" pitchFamily="34" charset="0"/>
      <p:regular r:id="rId16"/>
      <p:italic r:id="rId17"/>
    </p:embeddedFont>
    <p:embeddedFont>
      <p:font typeface="Cambria Math" panose="02040503050406030204" pitchFamily="18" charset="0"/>
      <p:regular r:id="rId18"/>
    </p:embeddedFont>
    <p:embeddedFont>
      <p:font typeface="Lato" panose="020F0502020204030203" pitchFamily="34" charset="0"/>
      <p:regular r:id="rId19"/>
      <p:bold r:id="rId20"/>
      <p:italic r:id="rId21"/>
      <p:boldItalic r:id="rId22"/>
    </p:embeddedFont>
    <p:embeddedFont>
      <p:font typeface="Lato Light" panose="020F0302020204030203" pitchFamily="34" charset="0"/>
      <p:regular r:id="rId23"/>
      <p: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tam Mrinal Pal" initials="UMP" lastIdx="5" clrIdx="0">
    <p:extLst>
      <p:ext uri="{19B8F6BF-5375-455C-9EA6-DF929625EA0E}">
        <p15:presenceInfo xmlns:p15="http://schemas.microsoft.com/office/powerpoint/2012/main" userId="S::uttampal@IISc.ac.in::9831be59-d3d5-46ad-bb21-a8a9d76638e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A342"/>
    <a:srgbClr val="204F81"/>
    <a:srgbClr val="BCD1D8"/>
    <a:srgbClr val="F19986"/>
    <a:srgbClr val="FFFFFF"/>
    <a:srgbClr val="EF3DE2"/>
    <a:srgbClr val="6B0964"/>
    <a:srgbClr val="E7937F"/>
    <a:srgbClr val="FBD695"/>
    <a:srgbClr val="3B81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04" autoAdjust="0"/>
    <p:restoredTop sz="91345" autoAdjust="0"/>
  </p:normalViewPr>
  <p:slideViewPr>
    <p:cSldViewPr>
      <p:cViewPr varScale="1">
        <p:scale>
          <a:sx n="131" d="100"/>
          <a:sy n="131" d="100"/>
        </p:scale>
        <p:origin x="56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9.fntdata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11/21/2024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11/21/2024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1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44978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04844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410D55-73CC-F049-B9D8-A532FDAF48B5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169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618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2866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488300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2182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048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8949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163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</a:t>
            </a:r>
            <a:r>
              <a:rPr lang="en-US"/>
              <a:t>add image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647892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3657B1-724D-CF4D-8546-5933A6EDE2CA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2323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B36752-E546-6C43-B256-75517294F093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8616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3B49AB-FC17-FF4B-8241-5705038D7B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E04F5C-6940-174E-8A02-3B1DA3F93073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99984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A1C334-C14A-2A4B-A5F6-B5F4C3482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DC2FDC-ADA8-6445-9345-91AEFCCDBFE3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7" name="TextBox 6">
            <a:hlinkClick r:id="rId3"/>
            <a:extLst>
              <a:ext uri="{FF2B5EF4-FFF2-40B4-BE49-F238E27FC236}">
                <a16:creationId xmlns:a16="http://schemas.microsoft.com/office/drawing/2014/main" id="{08FC4D0C-2263-4A43-A10A-9496CAC7690D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11186277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8FF72F-E3D1-AF42-993C-7B06016599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3CD8C59-FB30-6F4C-94F1-4CCD911B97D9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12" name="TextBox 11">
            <a:hlinkClick r:id="rId3"/>
            <a:extLst>
              <a:ext uri="{FF2B5EF4-FFF2-40B4-BE49-F238E27FC236}">
                <a16:creationId xmlns:a16="http://schemas.microsoft.com/office/drawing/2014/main" id="{4EF8A913-786B-1646-88E3-FF024F789A18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13" name="Rectangle 12">
            <a:hlinkClick r:id="rId4"/>
            <a:extLst>
              <a:ext uri="{FF2B5EF4-FFF2-40B4-BE49-F238E27FC236}">
                <a16:creationId xmlns:a16="http://schemas.microsoft.com/office/drawing/2014/main" id="{71B220CB-1F79-D447-8221-FE5F05C24E3D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rId5"/>
            <a:extLst>
              <a:ext uri="{FF2B5EF4-FFF2-40B4-BE49-F238E27FC236}">
                <a16:creationId xmlns:a16="http://schemas.microsoft.com/office/drawing/2014/main" id="{F9664972-10AB-E64A-B493-6F4FDCF86360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6"/>
            <a:extLst>
              <a:ext uri="{FF2B5EF4-FFF2-40B4-BE49-F238E27FC236}">
                <a16:creationId xmlns:a16="http://schemas.microsoft.com/office/drawing/2014/main" id="{7CAE7378-A27E-2846-B0DD-E4A3D83B8C9C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rId7"/>
            <a:extLst>
              <a:ext uri="{FF2B5EF4-FFF2-40B4-BE49-F238E27FC236}">
                <a16:creationId xmlns:a16="http://schemas.microsoft.com/office/drawing/2014/main" id="{22FDC429-B384-6543-92F2-7781AB227850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63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F129A0-6FCE-4A49-9C46-C99BFD5BE2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E0B4A1-8C95-994B-8E19-EA2100863C28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15" name="TextBox 14">
            <a:hlinkClick r:id="rId3"/>
            <a:extLst>
              <a:ext uri="{FF2B5EF4-FFF2-40B4-BE49-F238E27FC236}">
                <a16:creationId xmlns:a16="http://schemas.microsoft.com/office/drawing/2014/main" id="{9A02A6E6-EE2B-BA49-AAFB-14C7F86BD0C1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16" name="Rectangle 15">
            <a:hlinkClick r:id="rId4"/>
            <a:extLst>
              <a:ext uri="{FF2B5EF4-FFF2-40B4-BE49-F238E27FC236}">
                <a16:creationId xmlns:a16="http://schemas.microsoft.com/office/drawing/2014/main" id="{3834425C-C002-784B-94B7-B7AF16237B52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rId5"/>
            <a:extLst>
              <a:ext uri="{FF2B5EF4-FFF2-40B4-BE49-F238E27FC236}">
                <a16:creationId xmlns:a16="http://schemas.microsoft.com/office/drawing/2014/main" id="{A961250F-6D10-364C-847A-A87D68346CE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rId6"/>
            <a:extLst>
              <a:ext uri="{FF2B5EF4-FFF2-40B4-BE49-F238E27FC236}">
                <a16:creationId xmlns:a16="http://schemas.microsoft.com/office/drawing/2014/main" id="{AEC07ABA-C104-F44A-8FA1-AE123324E92D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rId7"/>
            <a:extLst>
              <a:ext uri="{FF2B5EF4-FFF2-40B4-BE49-F238E27FC236}">
                <a16:creationId xmlns:a16="http://schemas.microsoft.com/office/drawing/2014/main" id="{8782DDB1-B0B2-B24E-9B02-BFBD539B7D81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rId7"/>
            <a:extLst>
              <a:ext uri="{FF2B5EF4-FFF2-40B4-BE49-F238E27FC236}">
                <a16:creationId xmlns:a16="http://schemas.microsoft.com/office/drawing/2014/main" id="{70B011C4-6E2E-3C4E-9A3C-C02A1C740BE5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rId8"/>
            <a:extLst>
              <a:ext uri="{FF2B5EF4-FFF2-40B4-BE49-F238E27FC236}">
                <a16:creationId xmlns:a16="http://schemas.microsoft.com/office/drawing/2014/main" id="{292A8504-7919-4F44-A6EC-94556E1D3C75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rId9"/>
            <a:extLst>
              <a:ext uri="{FF2B5EF4-FFF2-40B4-BE49-F238E27FC236}">
                <a16:creationId xmlns:a16="http://schemas.microsoft.com/office/drawing/2014/main" id="{537C1D02-DB5F-ED48-B54B-D176282F99E9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rId5"/>
            <a:extLst>
              <a:ext uri="{FF2B5EF4-FFF2-40B4-BE49-F238E27FC236}">
                <a16:creationId xmlns:a16="http://schemas.microsoft.com/office/drawing/2014/main" id="{B898C693-3D9B-6A41-9019-FA09DD379F94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02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68" r:id="rId10"/>
    <p:sldLayoutId id="2147483664" r:id="rId11"/>
    <p:sldLayoutId id="2147483674" r:id="rId12"/>
    <p:sldLayoutId id="2147483669" r:id="rId13"/>
    <p:sldLayoutId id="2147483671" r:id="rId14"/>
    <p:sldLayoutId id="2147483672" r:id="rId15"/>
    <p:sldLayoutId id="214748367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4858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E98EA-B1D3-469B-B14D-420D717F8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Fiber Drawing Process</a:t>
            </a:r>
            <a:endParaRPr lang="en-IN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72F262D-C9E4-4926-B8D4-6BD994DF90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F470FF-9E4E-4B76-89D1-E012C864778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027918C-BE81-45CC-B97A-7FF5934D67B6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0E9DBF-6FCC-43DE-8DBD-3774C2FA2CF7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CA6AAD-B788-4199-8BF8-B28151A00A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292" r="37500"/>
          <a:stretch/>
        </p:blipFill>
        <p:spPr>
          <a:xfrm>
            <a:off x="6172200" y="0"/>
            <a:ext cx="3002890" cy="493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76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>
            <a:extLst>
              <a:ext uri="{FF2B5EF4-FFF2-40B4-BE49-F238E27FC236}">
                <a16:creationId xmlns:a16="http://schemas.microsoft.com/office/drawing/2014/main" id="{A7A981DA-7F5E-4DB3-AA6D-CCCE670D0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028700"/>
            <a:ext cx="4040187" cy="303014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B3E121A5-0565-49DA-B5BB-83559B14B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Results: Animation</a:t>
            </a:r>
          </a:p>
        </p:txBody>
      </p:sp>
    </p:spTree>
    <p:extLst>
      <p:ext uri="{BB962C8B-B14F-4D97-AF65-F5344CB8AC3E}">
        <p14:creationId xmlns:p14="http://schemas.microsoft.com/office/powerpoint/2010/main" val="2500783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0C9A1-3087-4C89-A7CB-938CF5CA4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11141-41B9-4AC1-8327-6CD5B411C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Drawing of glass </a:t>
            </a:r>
            <a:r>
              <a:rPr lang="en-IN" dirty="0" err="1"/>
              <a:t>fiber</a:t>
            </a:r>
            <a:r>
              <a:rPr lang="en-IN" dirty="0"/>
              <a:t> has been simulated using </a:t>
            </a:r>
            <a:r>
              <a:rPr lang="en-IN" sz="1600" dirty="0"/>
              <a:t>Laminar Flow, Heat Transfer, Surface to Surface Radiation and Moving Mesh interfaces.</a:t>
            </a:r>
            <a:endParaRPr lang="en-IN" dirty="0"/>
          </a:p>
          <a:p>
            <a:r>
              <a:rPr lang="en-IN" dirty="0"/>
              <a:t>The model can be used to investigate the influence of the pulling velocity on the forming process. 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29955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Background and 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IN" sz="1650" dirty="0"/>
                  <a:t>This example deals with the </a:t>
                </a:r>
                <a:r>
                  <a:rPr lang="en-IN" sz="1650" dirty="0" err="1"/>
                  <a:t>modeling</a:t>
                </a:r>
                <a:r>
                  <a:rPr lang="en-IN" sz="1650" dirty="0"/>
                  <a:t> of the </a:t>
                </a:r>
                <a:r>
                  <a:rPr lang="en-IN" sz="1650" dirty="0" err="1"/>
                  <a:t>fiber</a:t>
                </a:r>
                <a:r>
                  <a:rPr lang="en-IN" sz="1650" dirty="0"/>
                  <a:t> drawing process. Thermal </a:t>
                </a:r>
                <a:r>
                  <a:rPr lang="en-IN" sz="1650" dirty="0" err="1"/>
                  <a:t>fiber</a:t>
                </a:r>
                <a:r>
                  <a:rPr lang="en-IN" sz="1650" dirty="0"/>
                  <a:t> drawing is a process in which a comparatively thicker structure is heated and drawn into extended lengths of </a:t>
                </a:r>
                <a:r>
                  <a:rPr lang="en-IN" sz="1650" dirty="0" err="1"/>
                  <a:t>microstructured</a:t>
                </a:r>
                <a:r>
                  <a:rPr lang="en-IN" sz="1650" dirty="0"/>
                  <a:t> </a:t>
                </a:r>
                <a:r>
                  <a:rPr lang="en-IN" sz="1650" dirty="0" err="1"/>
                  <a:t>fiber</a:t>
                </a:r>
                <a:r>
                  <a:rPr lang="en-IN" sz="1650" dirty="0"/>
                  <a:t>. </a:t>
                </a:r>
              </a:p>
              <a:p>
                <a:r>
                  <a:rPr lang="en-IN" sz="1650" dirty="0"/>
                  <a:t>This tutorial application demonstrates the </a:t>
                </a:r>
                <a:r>
                  <a:rPr lang="en-IN" sz="1650" dirty="0" err="1"/>
                  <a:t>modeling</a:t>
                </a:r>
                <a:r>
                  <a:rPr lang="en-IN" sz="1650" dirty="0"/>
                  <a:t> of glass </a:t>
                </a:r>
                <a:r>
                  <a:rPr lang="en-IN" sz="1650" dirty="0" err="1"/>
                  <a:t>fiber</a:t>
                </a:r>
                <a:r>
                  <a:rPr lang="en-IN" sz="1650" dirty="0"/>
                  <a:t> drawing process using Laminar Flow, Heat Transfer, Surface to Surface Radiation and Moving Mesh interfaces.</a:t>
                </a:r>
              </a:p>
              <a:p>
                <a:r>
                  <a:rPr lang="en-IN" sz="1650" dirty="0"/>
                  <a:t>Vogel-Fulcher-</a:t>
                </a:r>
                <a:r>
                  <a:rPr lang="en-IN" sz="1650" dirty="0" err="1"/>
                  <a:t>Tammann</a:t>
                </a:r>
                <a:r>
                  <a:rPr lang="en-IN" sz="1650" dirty="0"/>
                  <a:t> (VFT) relation has been used to define the viscosity as a function of temperature.</a:t>
                </a:r>
              </a:p>
              <a:p>
                <a:r>
                  <a:rPr lang="en-IN" sz="1800" dirty="0"/>
                  <a:t>VFT relation:</a:t>
                </a:r>
                <a:r>
                  <a:rPr lang="en-IN" sz="1650" dirty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IN" sz="165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IN" sz="165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IN" sz="165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IN" sz="165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</m:d>
                        <m:r>
                          <a:rPr lang="en-IN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IN" sz="165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165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165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min</m:t>
                            </m:r>
                          </m:sub>
                        </m:sSub>
                        <m:r>
                          <a:rPr lang="en-IN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+0.5(</m:t>
                        </m:r>
                        <m:sSub>
                          <m:sSubPr>
                            <m:ctrlPr>
                              <a:rPr lang="en-IN" sz="165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165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165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  <m:r>
                          <a:rPr lang="en-IN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IN" sz="165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165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165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min</m:t>
                            </m:r>
                          </m:sub>
                        </m:sSub>
                        <m:r>
                          <a:rPr lang="en-IN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)(</m:t>
                        </m:r>
                        <m:func>
                          <m:funcPr>
                            <m:ctrlPr>
                              <a:rPr lang="en-IN" sz="165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IN" sz="165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tanh</m:t>
                            </m:r>
                          </m:fName>
                          <m:e>
                            <m:d>
                              <m:dPr>
                                <m:ctrlPr>
                                  <a:rPr lang="en-IN" sz="165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IN" sz="165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165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IN" sz="165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IN" sz="165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IN" sz="165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IN" sz="165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165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IN" sz="165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  <m:r>
                          <a:rPr lang="en-IN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+1) </m:t>
                        </m:r>
                      </m:e>
                    </m:func>
                  </m:oMath>
                </a14:m>
                <a:endParaRPr lang="en-IN" sz="1650" dirty="0"/>
              </a:p>
              <a:p>
                <a:r>
                  <a:rPr lang="en-IN" sz="1650" dirty="0"/>
                  <a:t>Where,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16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IN" sz="165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IN" sz="165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IN" sz="165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IN" sz="165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IN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IN" sz="165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IN" sz="16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N" sz="1650" dirty="0"/>
                  <a:t> are model parameters.</a:t>
                </a:r>
              </a:p>
              <a:p>
                <a:endParaRPr lang="en-IN" sz="165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54" t="-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5579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87BB4-E0C8-4585-9C57-D69B71C4A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B45EB-62D4-4641-A76B-13E60703F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Demonstrate the model setup for </a:t>
            </a:r>
            <a:r>
              <a:rPr lang="en-IN" dirty="0" err="1"/>
              <a:t>fiber</a:t>
            </a:r>
            <a:r>
              <a:rPr lang="en-IN" dirty="0"/>
              <a:t> drawing process </a:t>
            </a:r>
            <a:r>
              <a:rPr lang="en-IN" sz="1600" dirty="0"/>
              <a:t>using Laminar Flow, Heat Transfer, Surface to Surface Radiation and Moving Mesh interfaces.</a:t>
            </a:r>
            <a:endParaRPr lang="en-IN" dirty="0"/>
          </a:p>
          <a:p>
            <a:r>
              <a:rPr lang="en-IN" dirty="0"/>
              <a:t>Examine the influence of pulling velocity on the radius of </a:t>
            </a:r>
            <a:r>
              <a:rPr lang="en-IN" dirty="0" err="1"/>
              <a:t>fiber</a:t>
            </a:r>
            <a:r>
              <a:rPr lang="en-IN" dirty="0"/>
              <a:t>.</a:t>
            </a:r>
          </a:p>
          <a:p>
            <a:endParaRPr lang="en-IN" dirty="0"/>
          </a:p>
          <a:p>
            <a:endParaRPr lang="en-IN" dirty="0"/>
          </a:p>
          <a:p>
            <a:pPr marL="0" indent="0">
              <a:buNone/>
            </a:pP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15885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AD06A17-E909-4C14-9998-AB0D55CD7B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985" t="10001" r="29985" b="9999"/>
          <a:stretch/>
        </p:blipFill>
        <p:spPr>
          <a:xfrm>
            <a:off x="1371600" y="1240566"/>
            <a:ext cx="1981200" cy="29718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D34A764-B5A8-4DD8-AA1F-CAEF6F92F6AE}"/>
              </a:ext>
            </a:extLst>
          </p:cNvPr>
          <p:cNvCxnSpPr>
            <a:cxnSpLocks/>
          </p:cNvCxnSpPr>
          <p:nvPr/>
        </p:nvCxnSpPr>
        <p:spPr>
          <a:xfrm>
            <a:off x="1404000" y="1028700"/>
            <a:ext cx="0" cy="3448050"/>
          </a:xfrm>
          <a:prstGeom prst="line">
            <a:avLst/>
          </a:prstGeom>
          <a:ln w="1905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Initial Geometry, and Mesh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9454E2D2-BC50-499B-B165-359EA58DB61B}"/>
              </a:ext>
            </a:extLst>
          </p:cNvPr>
          <p:cNvSpPr txBox="1">
            <a:spLocks/>
          </p:cNvSpPr>
          <p:nvPr/>
        </p:nvSpPr>
        <p:spPr>
          <a:xfrm>
            <a:off x="5486400" y="4134644"/>
            <a:ext cx="1066800" cy="265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100000"/>
              </a:lnSpc>
              <a:spcBef>
                <a:spcPts val="1000"/>
              </a:spcBef>
              <a:buFont typeface="Wingdings" pitchFamily="2" charset="2"/>
              <a:buNone/>
              <a:tabLst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 marL="514350" indent="-222250">
              <a:lnSpc>
                <a:spcPct val="10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46125" indent="-169863" defTabSz="8064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Mesh</a:t>
            </a:r>
            <a:endParaRPr lang="en-IN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AF54A5-0A23-4CE8-8747-EF2A18F246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947" t="10674" r="29724" b="10807"/>
          <a:stretch/>
        </p:blipFill>
        <p:spPr>
          <a:xfrm>
            <a:off x="5181600" y="1240566"/>
            <a:ext cx="2034849" cy="29736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02261F3-9D2E-4616-B151-517398FD9D1F}"/>
              </a:ext>
            </a:extLst>
          </p:cNvPr>
          <p:cNvCxnSpPr>
            <a:cxnSpLocks/>
          </p:cNvCxnSpPr>
          <p:nvPr/>
        </p:nvCxnSpPr>
        <p:spPr>
          <a:xfrm>
            <a:off x="1387374" y="1200150"/>
            <a:ext cx="1034400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bject 4">
            <a:extLst>
              <a:ext uri="{FF2B5EF4-FFF2-40B4-BE49-F238E27FC236}">
                <a16:creationId xmlns:a16="http://schemas.microsoft.com/office/drawing/2014/main" id="{398BF976-6B59-450A-81AF-2FC0033A8C52}"/>
              </a:ext>
            </a:extLst>
          </p:cNvPr>
          <p:cNvSpPr txBox="1"/>
          <p:nvPr/>
        </p:nvSpPr>
        <p:spPr>
          <a:xfrm>
            <a:off x="1683255" y="1028700"/>
            <a:ext cx="374143" cy="211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IN" sz="800" b="1" i="1" dirty="0">
                <a:solidFill>
                  <a:srgbClr val="3B81B7"/>
                </a:solidFill>
                <a:latin typeface="Lato" panose="020F0502020204030203" pitchFamily="34" charset="77"/>
              </a:rPr>
              <a:t>1 [mm]</a:t>
            </a:r>
            <a:endParaRPr sz="800" b="1" i="1" dirty="0">
              <a:solidFill>
                <a:srgbClr val="3B81B7"/>
              </a:solidFill>
              <a:latin typeface="Lato" panose="020F0502020204030203" pitchFamily="34" charset="77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65B43A7-1179-4D22-A397-7FC1FFECAC61}"/>
              </a:ext>
            </a:extLst>
          </p:cNvPr>
          <p:cNvCxnSpPr>
            <a:cxnSpLocks/>
          </p:cNvCxnSpPr>
          <p:nvPr/>
        </p:nvCxnSpPr>
        <p:spPr>
          <a:xfrm>
            <a:off x="2479112" y="1297604"/>
            <a:ext cx="0" cy="2874346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bject 4">
            <a:extLst>
              <a:ext uri="{FF2B5EF4-FFF2-40B4-BE49-F238E27FC236}">
                <a16:creationId xmlns:a16="http://schemas.microsoft.com/office/drawing/2014/main" id="{2A10AE8C-FD5C-4B7C-A085-96106B7046AD}"/>
              </a:ext>
            </a:extLst>
          </p:cNvPr>
          <p:cNvSpPr txBox="1"/>
          <p:nvPr/>
        </p:nvSpPr>
        <p:spPr>
          <a:xfrm>
            <a:off x="3512057" y="3579095"/>
            <a:ext cx="374143" cy="211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IN" sz="800" b="1" i="1" dirty="0">
                <a:solidFill>
                  <a:srgbClr val="3B81B7"/>
                </a:solidFill>
                <a:latin typeface="Lato" panose="020F0502020204030203" pitchFamily="34" charset="77"/>
              </a:rPr>
              <a:t>1 [mm]</a:t>
            </a:r>
            <a:endParaRPr sz="800" b="1" i="1" dirty="0">
              <a:solidFill>
                <a:srgbClr val="3B81B7"/>
              </a:solidFill>
              <a:latin typeface="Lato" panose="020F0502020204030203" pitchFamily="34" charset="77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56B96ED-6C1E-4C0B-9BF6-1E5D755CA8AE}"/>
              </a:ext>
            </a:extLst>
          </p:cNvPr>
          <p:cNvCxnSpPr>
            <a:cxnSpLocks/>
          </p:cNvCxnSpPr>
          <p:nvPr/>
        </p:nvCxnSpPr>
        <p:spPr>
          <a:xfrm>
            <a:off x="2820932" y="3105150"/>
            <a:ext cx="531868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bject 4">
            <a:extLst>
              <a:ext uri="{FF2B5EF4-FFF2-40B4-BE49-F238E27FC236}">
                <a16:creationId xmlns:a16="http://schemas.microsoft.com/office/drawing/2014/main" id="{352D2EAB-82AA-47DA-8ED4-2CE7E7C72675}"/>
              </a:ext>
            </a:extLst>
          </p:cNvPr>
          <p:cNvSpPr txBox="1"/>
          <p:nvPr/>
        </p:nvSpPr>
        <p:spPr>
          <a:xfrm>
            <a:off x="2902457" y="2893295"/>
            <a:ext cx="402899" cy="211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IN" sz="800" b="1" i="1" dirty="0">
                <a:solidFill>
                  <a:srgbClr val="3B81B7"/>
                </a:solidFill>
                <a:latin typeface="Lato" panose="020F0502020204030203" pitchFamily="34" charset="77"/>
              </a:rPr>
              <a:t>0.5 [mm]</a:t>
            </a:r>
            <a:endParaRPr sz="800" b="1" i="1" dirty="0">
              <a:solidFill>
                <a:srgbClr val="3B81B7"/>
              </a:solidFill>
              <a:latin typeface="Lato" panose="020F0502020204030203" pitchFamily="34" charset="77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917A17-9D61-4F43-8FE2-61A7E9CB3E6A}"/>
              </a:ext>
            </a:extLst>
          </p:cNvPr>
          <p:cNvCxnSpPr>
            <a:cxnSpLocks/>
          </p:cNvCxnSpPr>
          <p:nvPr/>
        </p:nvCxnSpPr>
        <p:spPr>
          <a:xfrm>
            <a:off x="3429000" y="3178240"/>
            <a:ext cx="0" cy="99371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bject 4">
            <a:extLst>
              <a:ext uri="{FF2B5EF4-FFF2-40B4-BE49-F238E27FC236}">
                <a16:creationId xmlns:a16="http://schemas.microsoft.com/office/drawing/2014/main" id="{17028B40-75CA-4A47-A3BC-CCE0EF570F14}"/>
              </a:ext>
            </a:extLst>
          </p:cNvPr>
          <p:cNvSpPr txBox="1"/>
          <p:nvPr/>
        </p:nvSpPr>
        <p:spPr>
          <a:xfrm>
            <a:off x="2541813" y="2647950"/>
            <a:ext cx="374143" cy="211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IN" sz="800" b="1" i="1" dirty="0">
                <a:solidFill>
                  <a:srgbClr val="3B81B7"/>
                </a:solidFill>
                <a:latin typeface="Lato" panose="020F0502020204030203" pitchFamily="34" charset="77"/>
              </a:rPr>
              <a:t>3 [mm]</a:t>
            </a:r>
            <a:endParaRPr sz="800" b="1" i="1" dirty="0">
              <a:solidFill>
                <a:srgbClr val="3B81B7"/>
              </a:solidFill>
              <a:latin typeface="Lato" panose="020F0502020204030203" pitchFamily="34" charset="77"/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4F1A844B-4874-4BAD-968F-54553B340A0B}"/>
              </a:ext>
            </a:extLst>
          </p:cNvPr>
          <p:cNvSpPr txBox="1"/>
          <p:nvPr/>
        </p:nvSpPr>
        <p:spPr>
          <a:xfrm>
            <a:off x="1193655" y="4476761"/>
            <a:ext cx="489600" cy="211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IN" sz="800" b="1" i="1" dirty="0">
                <a:solidFill>
                  <a:srgbClr val="3B81B7"/>
                </a:solidFill>
                <a:latin typeface="Lato" panose="020F0502020204030203" pitchFamily="34" charset="77"/>
              </a:rPr>
              <a:t>Symmetry axis</a:t>
            </a:r>
            <a:endParaRPr sz="800" b="1" i="1" dirty="0">
              <a:solidFill>
                <a:srgbClr val="3B81B7"/>
              </a:solidFill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50230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700" dirty="0"/>
              <a:t>Model Parameters and Material Properties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141126"/>
              </p:ext>
            </p:extLst>
          </p:nvPr>
        </p:nvGraphicFramePr>
        <p:xfrm>
          <a:off x="1828800" y="1200150"/>
          <a:ext cx="5000626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Model Parameter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Value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Pull velocity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0.05 [mm/s]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Glass </a:t>
                      </a:r>
                      <a:r>
                        <a:rPr lang="en-IN" sz="1100" dirty="0" err="1">
                          <a:latin typeface="Calibri Light" panose="020F0302020204030204" pitchFamily="34" charset="0"/>
                        </a:rPr>
                        <a:t>fiber</a:t>
                      </a:r>
                      <a:r>
                        <a:rPr lang="en-IN" sz="1100" dirty="0">
                          <a:latin typeface="Calibri Light" panose="020F0302020204030204" pitchFamily="34" charset="0"/>
                        </a:rPr>
                        <a:t> initial height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3 [mm]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Glass </a:t>
                      </a:r>
                      <a:r>
                        <a:rPr lang="en-IN" sz="1100" dirty="0" err="1">
                          <a:latin typeface="Calibri Light" panose="020F0302020204030204" pitchFamily="34" charset="0"/>
                        </a:rPr>
                        <a:t>fiber</a:t>
                      </a:r>
                      <a:r>
                        <a:rPr lang="en-IN" sz="1100" dirty="0">
                          <a:latin typeface="Calibri Light" panose="020F0302020204030204" pitchFamily="34" charset="0"/>
                        </a:rPr>
                        <a:t> initial radius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1 [mm]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320112"/>
              </p:ext>
            </p:extLst>
          </p:nvPr>
        </p:nvGraphicFramePr>
        <p:xfrm>
          <a:off x="1066800" y="2419350"/>
          <a:ext cx="3333750" cy="1181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Glass </a:t>
                      </a:r>
                      <a:r>
                        <a:rPr lang="en-IN" sz="1100" dirty="0" err="1">
                          <a:latin typeface="Calibri Light" panose="020F0302020204030204" pitchFamily="34" charset="0"/>
                        </a:rPr>
                        <a:t>fiber</a:t>
                      </a:r>
                      <a:endParaRPr lang="en-IN" sz="1100" dirty="0">
                        <a:latin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Value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Density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2530 [kg/m^3]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Thermal conductivity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1.3 [W/(m*K)]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Heat capacity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1400 [J/(kg*K)]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0261544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Emissivity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0.9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0957121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701618A-7E90-4BEE-8C1B-39E987CB2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789509"/>
              </p:ext>
            </p:extLst>
          </p:nvPr>
        </p:nvGraphicFramePr>
        <p:xfrm>
          <a:off x="4800600" y="2419350"/>
          <a:ext cx="3581400" cy="1181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Furnace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Value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Density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8960 [kg/m^3]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>
                          <a:latin typeface="Calibri Light" panose="020F0302020204030204" pitchFamily="34" charset="0"/>
                        </a:rPr>
                        <a:t>Thermal conductivity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>
                          <a:latin typeface="Calibri Light" panose="020F0302020204030204" pitchFamily="34" charset="0"/>
                        </a:rPr>
                        <a:t>400 [W/(m*K)]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>
                          <a:latin typeface="Calibri Light" panose="020F0302020204030204" pitchFamily="34" charset="0"/>
                        </a:rPr>
                        <a:t>Heat capacity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100" dirty="0">
                          <a:latin typeface="Calibri Light" panose="020F0302020204030204" pitchFamily="34" charset="0"/>
                        </a:rPr>
                        <a:t>385 [J/(kg*K)]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4511267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Emissivity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Calibri Light" panose="020F0302020204030204" pitchFamily="34" charset="0"/>
                        </a:rPr>
                        <a:t>0.95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27193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7520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726CF8-8FC4-404A-B1F2-11C2101028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N" dirty="0"/>
              <a:t>Moving Mesh</a:t>
            </a:r>
          </a:p>
          <a:p>
            <a:r>
              <a:rPr lang="en-IN" dirty="0"/>
              <a:t>Heat Transfer in Solid</a:t>
            </a:r>
          </a:p>
          <a:p>
            <a:r>
              <a:rPr lang="en-IN" dirty="0"/>
              <a:t>Surface-to-Surface Radiation</a:t>
            </a:r>
          </a:p>
          <a:p>
            <a:r>
              <a:rPr lang="en-IN" dirty="0"/>
              <a:t>Laminar Flow</a:t>
            </a:r>
          </a:p>
          <a:p>
            <a:r>
              <a:rPr lang="en-IN" dirty="0"/>
              <a:t>Multiphysics</a:t>
            </a:r>
          </a:p>
          <a:p>
            <a:pPr lvl="1"/>
            <a:r>
              <a:rPr lang="en-IN" dirty="0"/>
              <a:t>Heat Transfer with Surface-to Surface Radiation</a:t>
            </a:r>
          </a:p>
          <a:p>
            <a:pPr lvl="1"/>
            <a:r>
              <a:rPr lang="en-IN" dirty="0" err="1"/>
              <a:t>Nonisothermal</a:t>
            </a:r>
            <a:r>
              <a:rPr lang="en-IN" dirty="0"/>
              <a:t> Flow</a:t>
            </a:r>
          </a:p>
          <a:p>
            <a:endParaRPr lang="en-IN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3D2556-DC48-4C6F-AB7F-6BA76FB2C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Physics Interfaces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8C4FAC-4FD3-4DE2-AB67-F3324DF63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9292" y="514347"/>
            <a:ext cx="2412352" cy="4171950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845032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>
            <a:extLst>
              <a:ext uri="{FF2B5EF4-FFF2-40B4-BE49-F238E27FC236}">
                <a16:creationId xmlns:a16="http://schemas.microsoft.com/office/drawing/2014/main" id="{7179A076-11CB-4644-8E66-FC6057D9A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7885" y="455101"/>
            <a:ext cx="3090534" cy="463580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377B767-6E64-45CE-9ACE-BA4308E68B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10" t="9225" r="16139" b="51448"/>
          <a:stretch/>
        </p:blipFill>
        <p:spPr>
          <a:xfrm>
            <a:off x="609252" y="939510"/>
            <a:ext cx="2004279" cy="181754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FF4F755-B8B8-4DFD-8C23-988EB3044FE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051" t="9395" r="15697" b="6027"/>
          <a:stretch/>
        </p:blipFill>
        <p:spPr>
          <a:xfrm>
            <a:off x="3339123" y="953365"/>
            <a:ext cx="2008147" cy="39043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5C3F19-7C02-49CC-8B14-DCA133F52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Results: Temperature and Surface Irradiation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8265FC01-801C-4CEC-911D-76A50343F09A}"/>
              </a:ext>
            </a:extLst>
          </p:cNvPr>
          <p:cNvSpPr txBox="1">
            <a:spLocks/>
          </p:cNvSpPr>
          <p:nvPr/>
        </p:nvSpPr>
        <p:spPr>
          <a:xfrm>
            <a:off x="327268" y="4033531"/>
            <a:ext cx="3177932" cy="364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100000"/>
              </a:lnSpc>
              <a:spcBef>
                <a:spcPts val="1000"/>
              </a:spcBef>
              <a:buFont typeface="Wingdings" pitchFamily="2" charset="2"/>
              <a:buNone/>
              <a:tabLst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 marL="514350" indent="-222250">
              <a:lnSpc>
                <a:spcPct val="100000"/>
              </a:lnSpc>
              <a:spcBef>
                <a:spcPts val="500"/>
              </a:spcBef>
              <a:buFontTx/>
              <a:buBlip>
                <a:blip r:embed="rId5"/>
              </a:buBlip>
              <a:tabLst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46125" indent="-169863" defTabSz="8064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Temperature and surface irradiation at t=1 s, t=100 s and t=150 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73626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>
            <a:extLst>
              <a:ext uri="{FF2B5EF4-FFF2-40B4-BE49-F238E27FC236}">
                <a16:creationId xmlns:a16="http://schemas.microsoft.com/office/drawing/2014/main" id="{17EF73AF-DB9B-4453-BAE1-32E3E37830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90"/>
          <a:stretch/>
        </p:blipFill>
        <p:spPr>
          <a:xfrm>
            <a:off x="6649743" y="547255"/>
            <a:ext cx="2494836" cy="4459836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6926041E-2E32-42FF-B344-49FC76F989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197" t="12389" r="34651" b="1549"/>
          <a:stretch/>
        </p:blipFill>
        <p:spPr>
          <a:xfrm>
            <a:off x="3863952" y="936915"/>
            <a:ext cx="965784" cy="354676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6DF3A88F-54D3-451D-9E86-08DED54CFF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717" t="1766" r="22980" b="48402"/>
          <a:stretch/>
        </p:blipFill>
        <p:spPr>
          <a:xfrm>
            <a:off x="1281546" y="942109"/>
            <a:ext cx="938944" cy="13952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5C3F19-7C02-49CC-8B14-DCA133F52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Results: Temperature and Incident Irradiation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03B80E23-2F3D-4D54-8EE6-15741916347F}"/>
              </a:ext>
            </a:extLst>
          </p:cNvPr>
          <p:cNvSpPr txBox="1">
            <a:spLocks/>
          </p:cNvSpPr>
          <p:nvPr/>
        </p:nvSpPr>
        <p:spPr>
          <a:xfrm>
            <a:off x="327268" y="4033531"/>
            <a:ext cx="3177932" cy="364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100000"/>
              </a:lnSpc>
              <a:spcBef>
                <a:spcPts val="1000"/>
              </a:spcBef>
              <a:buFont typeface="Wingdings" pitchFamily="2" charset="2"/>
              <a:buNone/>
              <a:tabLst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 marL="514350" indent="-222250">
              <a:lnSpc>
                <a:spcPct val="100000"/>
              </a:lnSpc>
              <a:spcBef>
                <a:spcPts val="500"/>
              </a:spcBef>
              <a:buFontTx/>
              <a:buBlip>
                <a:blip r:embed="rId5"/>
              </a:buBlip>
              <a:tabLst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46125" indent="-169863" defTabSz="8064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Temperature and incident irradiation at t=1 s, t=100 s and t=150 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38452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F5905EA2-5ABB-49F9-BC87-A49EB0C4AB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545" r="3939"/>
          <a:stretch/>
        </p:blipFill>
        <p:spPr>
          <a:xfrm>
            <a:off x="6781800" y="590552"/>
            <a:ext cx="1549091" cy="45105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5C3F19-7C02-49CC-8B14-DCA133F52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Results: Viscosity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FBED5BA-8AD2-41D1-A87D-4A5FA11FBFE1}"/>
              </a:ext>
            </a:extLst>
          </p:cNvPr>
          <p:cNvSpPr txBox="1">
            <a:spLocks/>
          </p:cNvSpPr>
          <p:nvPr/>
        </p:nvSpPr>
        <p:spPr>
          <a:xfrm>
            <a:off x="327268" y="3790950"/>
            <a:ext cx="3177932" cy="364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100000"/>
              </a:lnSpc>
              <a:spcBef>
                <a:spcPts val="1000"/>
              </a:spcBef>
              <a:buFont typeface="Wingdings" pitchFamily="2" charset="2"/>
              <a:buNone/>
              <a:tabLst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 marL="514350" indent="-222250">
              <a:lnSpc>
                <a:spcPct val="100000"/>
              </a:lnSpc>
              <a:spcBef>
                <a:spcPts val="500"/>
              </a:spcBef>
              <a:buFontTx/>
              <a:buBlip>
                <a:blip r:embed="rId4"/>
              </a:buBlip>
              <a:tabLst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46125" indent="-169863" defTabSz="8064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Viscosity at t=1 s, t=100 s and t=150 s</a:t>
            </a:r>
            <a:endParaRPr lang="en-IN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CC9B3E0-97D8-4F77-8B3A-CF42CBF488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383" t="16262" r="21324" b="17071"/>
          <a:stretch/>
        </p:blipFill>
        <p:spPr>
          <a:xfrm>
            <a:off x="4171950" y="767196"/>
            <a:ext cx="969818" cy="331075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7471970-4369-4BC1-8671-12A92293BD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889" t="16371" r="23232" b="56828"/>
          <a:stretch/>
        </p:blipFill>
        <p:spPr>
          <a:xfrm>
            <a:off x="1295400" y="767196"/>
            <a:ext cx="928341" cy="133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487122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ppt/theme/theme2.xml><?xml version="1.0" encoding="utf-8"?>
<a:theme xmlns:a="http://schemas.openxmlformats.org/drawingml/2006/main" name="1_comsol-slide-template-NEW">
  <a:themeElements>
    <a:clrScheme name="Custom 1">
      <a:dk1>
        <a:srgbClr val="393A39"/>
      </a:dk1>
      <a:lt1>
        <a:srgbClr val="FFFFFF"/>
      </a:lt1>
      <a:dk2>
        <a:srgbClr val="12192D"/>
      </a:dk2>
      <a:lt2>
        <a:srgbClr val="C0D5E8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2912BFE-7B6F-124A-9C24-F24CF1F92020}" vid="{842B0FB5-7D74-1443-A34A-FB4C0675576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8441</TotalTime>
  <Words>400</Words>
  <Application>Microsoft Office PowerPoint</Application>
  <PresentationFormat>On-screen Show (16:9)</PresentationFormat>
  <Paragraphs>67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Lato</vt:lpstr>
      <vt:lpstr>Wingdings</vt:lpstr>
      <vt:lpstr>Arial</vt:lpstr>
      <vt:lpstr>Lato Light</vt:lpstr>
      <vt:lpstr>Cambria Math</vt:lpstr>
      <vt:lpstr>Calibri Light</vt:lpstr>
      <vt:lpstr>comsol-slide-template-NEW</vt:lpstr>
      <vt:lpstr>1_comsol-slide-template-NEW</vt:lpstr>
      <vt:lpstr>Fiber Drawing Process</vt:lpstr>
      <vt:lpstr>Background and Motivation</vt:lpstr>
      <vt:lpstr>Objective</vt:lpstr>
      <vt:lpstr>Initial Geometry, and Mesh</vt:lpstr>
      <vt:lpstr>Model Parameters and Material Properties</vt:lpstr>
      <vt:lpstr>Physics Interfaces</vt:lpstr>
      <vt:lpstr>Results: Temperature and Surface Irradiation</vt:lpstr>
      <vt:lpstr>Results: Temperature and Incident Irradiation</vt:lpstr>
      <vt:lpstr>Results: Viscosity</vt:lpstr>
      <vt:lpstr>Results: Animation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COMSOL Slide Template</dc:title>
  <dc:creator>Microsoft Office User</dc:creator>
  <cp:lastModifiedBy>Sébastien Denis</cp:lastModifiedBy>
  <cp:revision>278</cp:revision>
  <dcterms:created xsi:type="dcterms:W3CDTF">2019-11-14T21:25:40Z</dcterms:created>
  <dcterms:modified xsi:type="dcterms:W3CDTF">2024-11-21T16:07:20Z</dcterms:modified>
</cp:coreProperties>
</file>