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18" r:id="rId2"/>
  </p:sldMasterIdLst>
  <p:notesMasterIdLst>
    <p:notesMasterId r:id="rId16"/>
  </p:notesMasterIdLst>
  <p:sldIdLst>
    <p:sldId id="256" r:id="rId3"/>
    <p:sldId id="260" r:id="rId4"/>
    <p:sldId id="271" r:id="rId5"/>
    <p:sldId id="263" r:id="rId6"/>
    <p:sldId id="265" r:id="rId7"/>
    <p:sldId id="269" r:id="rId8"/>
    <p:sldId id="266" r:id="rId9"/>
    <p:sldId id="270" r:id="rId10"/>
    <p:sldId id="267" r:id="rId11"/>
    <p:sldId id="268" r:id="rId12"/>
    <p:sldId id="262" r:id="rId13"/>
    <p:sldId id="274" r:id="rId14"/>
    <p:sldId id="2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s" id="{6CF99920-8412-414B-88DD-DBB5205646B1}">
          <p14:sldIdLst>
            <p14:sldId id="256"/>
            <p14:sldId id="260"/>
            <p14:sldId id="271"/>
            <p14:sldId id="263"/>
            <p14:sldId id="265"/>
            <p14:sldId id="269"/>
            <p14:sldId id="266"/>
            <p14:sldId id="270"/>
            <p14:sldId id="267"/>
            <p14:sldId id="268"/>
            <p14:sldId id="262"/>
            <p14:sldId id="274"/>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6E6E6"/>
    <a:srgbClr val="EBF3F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54" autoAdjust="0"/>
    <p:restoredTop sz="87530" autoAdjust="0"/>
  </p:normalViewPr>
  <p:slideViewPr>
    <p:cSldViewPr snapToGrid="0">
      <p:cViewPr varScale="1">
        <p:scale>
          <a:sx n="127" d="100"/>
          <a:sy n="127" d="100"/>
        </p:scale>
        <p:origin x="1624" y="19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7CE34-94C6-4796-9579-C82457875E44}" type="datetimeFigureOut">
              <a:rPr lang="en-US" smtClean="0"/>
              <a:t>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D6558A-066E-4F60-987A-E6598A1C3E2F}" type="slidenum">
              <a:rPr lang="en-US" smtClean="0"/>
              <a:t>‹#›</a:t>
            </a:fld>
            <a:endParaRPr lang="en-US"/>
          </a:p>
        </p:txBody>
      </p:sp>
    </p:spTree>
    <p:extLst>
      <p:ext uri="{BB962C8B-B14F-4D97-AF65-F5344CB8AC3E}">
        <p14:creationId xmlns:p14="http://schemas.microsoft.com/office/powerpoint/2010/main" val="1749960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D6558A-066E-4F60-987A-E6598A1C3E2F}" type="slidenum">
              <a:rPr lang="en-US" smtClean="0"/>
              <a:t>2</a:t>
            </a:fld>
            <a:endParaRPr lang="en-US"/>
          </a:p>
        </p:txBody>
      </p:sp>
    </p:spTree>
    <p:extLst>
      <p:ext uri="{BB962C8B-B14F-4D97-AF65-F5344CB8AC3E}">
        <p14:creationId xmlns:p14="http://schemas.microsoft.com/office/powerpoint/2010/main" val="3230746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9185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9407437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3745792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1344482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9276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851992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88553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37281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49237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[Full] GUI image only (crop off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12264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2648156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143334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95877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5573" y="3946685"/>
            <a:ext cx="2804160" cy="232415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69137" y="3946685"/>
            <a:ext cx="2782492" cy="232415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1333"/>
            <a:ext cx="278353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TextBox 10">
            <a:extLst>
              <a:ext uri="{FF2B5EF4-FFF2-40B4-BE49-F238E27FC236}">
                <a16:creationId xmlns:a16="http://schemas.microsoft.com/office/drawing/2014/main" id="{9C216F9D-0A18-0D45-88C3-02BB594F532D}"/>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308241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444700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469937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78709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9" name="TextBox 8">
            <a:extLst>
              <a:ext uri="{FF2B5EF4-FFF2-40B4-BE49-F238E27FC236}">
                <a16:creationId xmlns:a16="http://schemas.microsoft.com/office/drawing/2014/main" id="{AFDF43F1-1BE8-FB45-B35F-B0C76E6E80D7}"/>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735838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7" name="TextBox 6">
            <a:extLst>
              <a:ext uri="{FF2B5EF4-FFF2-40B4-BE49-F238E27FC236}">
                <a16:creationId xmlns:a16="http://schemas.microsoft.com/office/drawing/2014/main" id="{5B01E1EC-B975-014E-8E66-21D00AC155D1}"/>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232942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235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55923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2" name="TextBox 21">
            <a:extLst>
              <a:ext uri="{FF2B5EF4-FFF2-40B4-BE49-F238E27FC236}">
                <a16:creationId xmlns:a16="http://schemas.microsoft.com/office/drawing/2014/main" id="{A0BD05A2-B42C-BE44-965E-7F053542FD06}"/>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023397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7695A3-DB90-DE48-AAFB-C8FD0D1921BE}"/>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
        <p:nvSpPr>
          <p:cNvPr id="10" name="TextBox 9">
            <a:extLst>
              <a:ext uri="{FF2B5EF4-FFF2-40B4-BE49-F238E27FC236}">
                <a16:creationId xmlns:a16="http://schemas.microsoft.com/office/drawing/2014/main" id="{B6F7CB46-B20E-E64B-A5F3-5BBCD7834F0A}"/>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2599077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330409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2648EAF-8AF0-9F4C-BC6F-40C4FE897DB7}"/>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25476EDB-7F87-6E4A-ABA7-A90079C262B4}"/>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435808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4D7BB7BB-A57D-6A42-A8EF-2733338AD4C1}"/>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1687157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C1D79798-99E3-D349-B3AD-A90199B5D738}"/>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2688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094249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0C75F-5180-43D8-E86C-BCACB1BC8A38}"/>
              </a:ext>
            </a:extLst>
          </p:cNvPr>
          <p:cNvSpPr>
            <a:spLocks noGrp="1"/>
          </p:cNvSpPr>
          <p:nvPr>
            <p:ph type="title"/>
          </p:nvPr>
        </p:nvSpPr>
        <p:spPr>
          <a:xfrm>
            <a:off x="609600" y="1295401"/>
            <a:ext cx="3223683" cy="1342588"/>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6944736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E77864E-1883-FB4A-BFFB-8AB6E7F64745}"/>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1" name="TextBox 20">
            <a:extLst>
              <a:ext uri="{FF2B5EF4-FFF2-40B4-BE49-F238E27FC236}">
                <a16:creationId xmlns:a16="http://schemas.microsoft.com/office/drawing/2014/main" id="{64B941F4-5073-B340-827B-8F1CE30E21CD}"/>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727897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8413589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4" name="TextBox 13">
            <a:extLst>
              <a:ext uri="{FF2B5EF4-FFF2-40B4-BE49-F238E27FC236}">
                <a16:creationId xmlns:a16="http://schemas.microsoft.com/office/drawing/2014/main" id="{EF4B4D73-C8B6-A043-BE6D-1F7AC5BFAEA4}"/>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605033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8328549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TextBox 18">
            <a:extLst>
              <a:ext uri="{FF2B5EF4-FFF2-40B4-BE49-F238E27FC236}">
                <a16:creationId xmlns:a16="http://schemas.microsoft.com/office/drawing/2014/main" id="{2B5A7777-3C04-1941-9F4E-C2DB672F7808}"/>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8537104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8" name="TextBox 17">
            <a:extLst>
              <a:ext uri="{FF2B5EF4-FFF2-40B4-BE49-F238E27FC236}">
                <a16:creationId xmlns:a16="http://schemas.microsoft.com/office/drawing/2014/main" id="{A13E8921-A472-0C43-95E9-7AB398192939}"/>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5157469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TextBox 18">
            <a:extLst>
              <a:ext uri="{FF2B5EF4-FFF2-40B4-BE49-F238E27FC236}">
                <a16:creationId xmlns:a16="http://schemas.microsoft.com/office/drawing/2014/main" id="{9E61978B-BB12-314C-AD11-51663F3433EB}"/>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1117697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Optional (body) copy*</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30561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Optional (body) copy*</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8" name="TextBox 17">
            <a:extLst>
              <a:ext uri="{FF2B5EF4-FFF2-40B4-BE49-F238E27FC236}">
                <a16:creationId xmlns:a16="http://schemas.microsoft.com/office/drawing/2014/main" id="{07B89297-7F62-8B4A-BA56-D6D605894BFF}"/>
              </a:ext>
            </a:extLst>
          </p:cNvPr>
          <p:cNvSpPr txBox="1"/>
          <p:nvPr/>
        </p:nvSpPr>
        <p:spPr>
          <a:xfrm>
            <a:off x="4970208"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025305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l">
              <a:defRPr sz="4800" b="1">
                <a:solidFill>
                  <a:srgbClr val="1B4D81"/>
                </a:solidFill>
                <a:latin typeface="Lato" panose="020F0502020204030203"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l">
              <a:buNone/>
              <a:defRPr sz="2400">
                <a:solidFill>
                  <a:schemeClr val="bg1">
                    <a:lumMod val="65000"/>
                  </a:schemeClr>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Click to edit Master subtitle style</a:t>
            </a:r>
          </a:p>
        </p:txBody>
      </p:sp>
    </p:spTree>
    <p:extLst>
      <p:ext uri="{BB962C8B-B14F-4D97-AF65-F5344CB8AC3E}">
        <p14:creationId xmlns:p14="http://schemas.microsoft.com/office/powerpoint/2010/main" val="2212304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6" name="TextBox 5">
            <a:extLst>
              <a:ext uri="{FF2B5EF4-FFF2-40B4-BE49-F238E27FC236}">
                <a16:creationId xmlns:a16="http://schemas.microsoft.com/office/drawing/2014/main" id="{78D09613-FB09-C64E-9B5B-059931212333}"/>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6241511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625040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35132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4904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569888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1998229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196264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190818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9215423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754196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7373926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502132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975410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149961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061833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2968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529492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404959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892218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7499252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795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887523"/>
            <a:ext cx="5483315" cy="4894278"/>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887523"/>
            <a:ext cx="5381715" cy="4894278"/>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47890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834378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159610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6795515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8387526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9072180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090526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9351014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805754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280883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95912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58022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781936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463764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480917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514074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24885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6195412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04052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7684502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07227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6698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887522"/>
            <a:ext cx="11074400" cy="4894277"/>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9709344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298322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06026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722499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39119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762493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336460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8625636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03254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462035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033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26116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1551006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32877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42751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16697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3934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111011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373073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7306779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614158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12979572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2.emf"/><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47" Type="http://schemas.openxmlformats.org/officeDocument/2006/relationships/slideLayout" Target="../slideLayouts/slideLayout92.xml"/><Relationship Id="rId50" Type="http://schemas.openxmlformats.org/officeDocument/2006/relationships/slideLayout" Target="../slideLayouts/slideLayout95.xml"/><Relationship Id="rId55" Type="http://schemas.openxmlformats.org/officeDocument/2006/relationships/slideLayout" Target="../slideLayouts/slideLayout100.xml"/><Relationship Id="rId63" Type="http://schemas.openxmlformats.org/officeDocument/2006/relationships/image" Target="../media/image3.png"/><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3" Type="http://schemas.openxmlformats.org/officeDocument/2006/relationships/slideLayout" Target="../slideLayouts/slideLayout98.xml"/><Relationship Id="rId58" Type="http://schemas.openxmlformats.org/officeDocument/2006/relationships/slideLayout" Target="../slideLayouts/slideLayout103.xml"/><Relationship Id="rId5" Type="http://schemas.openxmlformats.org/officeDocument/2006/relationships/slideLayout" Target="../slideLayouts/slideLayout50.xml"/><Relationship Id="rId61" Type="http://schemas.openxmlformats.org/officeDocument/2006/relationships/image" Target="../media/image1.emf"/><Relationship Id="rId19" Type="http://schemas.openxmlformats.org/officeDocument/2006/relationships/slideLayout" Target="../slideLayouts/slideLayout6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48" Type="http://schemas.openxmlformats.org/officeDocument/2006/relationships/slideLayout" Target="../slideLayouts/slideLayout93.xml"/><Relationship Id="rId56" Type="http://schemas.openxmlformats.org/officeDocument/2006/relationships/slideLayout" Target="../slideLayouts/slideLayout101.xml"/><Relationship Id="rId8" Type="http://schemas.openxmlformats.org/officeDocument/2006/relationships/slideLayout" Target="../slideLayouts/slideLayout53.xml"/><Relationship Id="rId51" Type="http://schemas.openxmlformats.org/officeDocument/2006/relationships/slideLayout" Target="../slideLayouts/slideLayout96.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slideLayout" Target="../slideLayouts/slideLayout91.xml"/><Relationship Id="rId59" Type="http://schemas.openxmlformats.org/officeDocument/2006/relationships/slideLayout" Target="../slideLayouts/slideLayout104.xml"/><Relationship Id="rId20" Type="http://schemas.openxmlformats.org/officeDocument/2006/relationships/slideLayout" Target="../slideLayouts/slideLayout65.xml"/><Relationship Id="rId41" Type="http://schemas.openxmlformats.org/officeDocument/2006/relationships/slideLayout" Target="../slideLayouts/slideLayout86.xml"/><Relationship Id="rId54" Type="http://schemas.openxmlformats.org/officeDocument/2006/relationships/slideLayout" Target="../slideLayouts/slideLayout99.xml"/><Relationship Id="rId62" Type="http://schemas.openxmlformats.org/officeDocument/2006/relationships/image" Target="../media/image2.emf"/><Relationship Id="rId1" Type="http://schemas.openxmlformats.org/officeDocument/2006/relationships/slideLayout" Target="../slideLayouts/slideLayout46.xml"/><Relationship Id="rId6" Type="http://schemas.openxmlformats.org/officeDocument/2006/relationships/slideLayout" Target="../slideLayouts/slideLayout51.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49" Type="http://schemas.openxmlformats.org/officeDocument/2006/relationships/slideLayout" Target="../slideLayouts/slideLayout94.xml"/><Relationship Id="rId57" Type="http://schemas.openxmlformats.org/officeDocument/2006/relationships/slideLayout" Target="../slideLayouts/slideLayout102.xml"/><Relationship Id="rId10" Type="http://schemas.openxmlformats.org/officeDocument/2006/relationships/slideLayout" Target="../slideLayouts/slideLayout55.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52" Type="http://schemas.openxmlformats.org/officeDocument/2006/relationships/slideLayout" Target="../slideLayouts/slideLayout97.xml"/><Relationship Id="rId60" Type="http://schemas.openxmlformats.org/officeDocument/2006/relationships/theme" Target="../theme/theme2.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4698999"/>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47"/>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8"/>
          <a:stretch>
            <a:fillRect/>
          </a:stretch>
        </p:blipFill>
        <p:spPr>
          <a:xfrm>
            <a:off x="154371" y="298551"/>
            <a:ext cx="1003093" cy="92877"/>
          </a:xfrm>
          <a:prstGeom prst="rect">
            <a:avLst/>
          </a:prstGeom>
        </p:spPr>
      </p:pic>
      <p:sp>
        <p:nvSpPr>
          <p:cNvPr id="6" name="TextBox 5">
            <a:extLst>
              <a:ext uri="{FF2B5EF4-FFF2-40B4-BE49-F238E27FC236}">
                <a16:creationId xmlns:a16="http://schemas.microsoft.com/office/drawing/2014/main" id="{5D069005-49BD-2947-BFB7-EC9D5260205C}"/>
              </a:ext>
            </a:extLst>
          </p:cNvPr>
          <p:cNvSpPr txBox="1"/>
          <p:nvPr/>
        </p:nvSpPr>
        <p:spPr>
          <a:xfrm>
            <a:off x="609600" y="6559449"/>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284490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8" r:id="rId36"/>
    <p:sldLayoutId id="2147483709" r:id="rId37"/>
    <p:sldLayoutId id="2147483710" r:id="rId38"/>
    <p:sldLayoutId id="2147483711" r:id="rId39"/>
    <p:sldLayoutId id="2147483712" r:id="rId40"/>
    <p:sldLayoutId id="2147483713" r:id="rId41"/>
    <p:sldLayoutId id="2147483714" r:id="rId42"/>
    <p:sldLayoutId id="2147483715" r:id="rId43"/>
    <p:sldLayoutId id="2147483716" r:id="rId44"/>
    <p:sldLayoutId id="2147483717" r:id="rId45"/>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1"/>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2"/>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8226188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 id="2147483748" r:id="rId30"/>
    <p:sldLayoutId id="2147483749" r:id="rId31"/>
    <p:sldLayoutId id="2147483750" r:id="rId32"/>
    <p:sldLayoutId id="2147483751" r:id="rId33"/>
    <p:sldLayoutId id="2147483752" r:id="rId34"/>
    <p:sldLayoutId id="2147483753" r:id="rId35"/>
    <p:sldLayoutId id="2147483754" r:id="rId36"/>
    <p:sldLayoutId id="2147483755" r:id="rId37"/>
    <p:sldLayoutId id="2147483756" r:id="rId38"/>
    <p:sldLayoutId id="2147483757" r:id="rId39"/>
    <p:sldLayoutId id="2147483758" r:id="rId40"/>
    <p:sldLayoutId id="2147483759" r:id="rId41"/>
    <p:sldLayoutId id="2147483760" r:id="rId42"/>
    <p:sldLayoutId id="2147483761" r:id="rId43"/>
    <p:sldLayoutId id="2147483762" r:id="rId44"/>
    <p:sldLayoutId id="2147483763" r:id="rId45"/>
    <p:sldLayoutId id="2147483764" r:id="rId46"/>
    <p:sldLayoutId id="2147483765" r:id="rId47"/>
    <p:sldLayoutId id="2147483766" r:id="rId48"/>
    <p:sldLayoutId id="2147483767" r:id="rId49"/>
    <p:sldLayoutId id="2147483768" r:id="rId50"/>
    <p:sldLayoutId id="2147483769" r:id="rId51"/>
    <p:sldLayoutId id="2147483770" r:id="rId52"/>
    <p:sldLayoutId id="2147483771" r:id="rId53"/>
    <p:sldLayoutId id="2147483772" r:id="rId54"/>
    <p:sldLayoutId id="2147483773" r:id="rId55"/>
    <p:sldLayoutId id="2147483774" r:id="rId56"/>
    <p:sldLayoutId id="2147483775" r:id="rId57"/>
    <p:sldLayoutId id="2147483776" r:id="rId58"/>
    <p:sldLayoutId id="2147483777" r:id="rId59"/>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57.xml"/><Relationship Id="rId4" Type="http://schemas.openxmlformats.org/officeDocument/2006/relationships/hyperlink" Target="https://commons.wikimedia.org/wiki/File:Bugatti_veyron2.jpg"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ki/File:2015_Malaysian_GP_opening_lap.jpg" TargetMode="External"/><Relationship Id="rId2" Type="http://schemas.openxmlformats.org/officeDocument/2006/relationships/image" Target="../media/image12.jpg"/><Relationship Id="rId1" Type="http://schemas.openxmlformats.org/officeDocument/2006/relationships/slideLayout" Target="../slideLayouts/slideLayout57.xml"/><Relationship Id="rId5" Type="http://schemas.openxmlformats.org/officeDocument/2006/relationships/hyperlink" Target="https://creativecommons.org/licenses/by-sa/4.0/deed.en" TargetMode="External"/><Relationship Id="rId4" Type="http://schemas.openxmlformats.org/officeDocument/2006/relationships/hyperlink" Target="https://en.wikipedia.org/wiki/en:Creative_Common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ki/File:RB7_adjustable_rear_wing.jpg" TargetMode="External"/><Relationship Id="rId2" Type="http://schemas.openxmlformats.org/officeDocument/2006/relationships/image" Target="../media/image13.jpg"/><Relationship Id="rId1" Type="http://schemas.openxmlformats.org/officeDocument/2006/relationships/slideLayout" Target="../slideLayouts/slideLayout57.xml"/><Relationship Id="rId5" Type="http://schemas.openxmlformats.org/officeDocument/2006/relationships/hyperlink" Target="https://creativecommons.org/licenses/by/2.0/deed.en" TargetMode="External"/><Relationship Id="rId4" Type="http://schemas.openxmlformats.org/officeDocument/2006/relationships/hyperlink" Target="https://en.wikipedia.org/wiki/en:Creative_Commons"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gif"/><Relationship Id="rId1" Type="http://schemas.openxmlformats.org/officeDocument/2006/relationships/slideLayout" Target="../slideLayouts/slideLayout51.xml"/><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EEAC-956C-43CF-BC02-D94DAC231516}"/>
              </a:ext>
            </a:extLst>
          </p:cNvPr>
          <p:cNvSpPr>
            <a:spLocks noGrp="1"/>
          </p:cNvSpPr>
          <p:nvPr>
            <p:ph type="title"/>
          </p:nvPr>
        </p:nvSpPr>
        <p:spPr>
          <a:xfrm>
            <a:off x="609600" y="4038600"/>
            <a:ext cx="8980449" cy="1642533"/>
          </a:xfrm>
        </p:spPr>
        <p:txBody>
          <a:bodyPr>
            <a:normAutofit/>
          </a:bodyPr>
          <a:lstStyle/>
          <a:p>
            <a:r>
              <a:rPr lang="en-US" dirty="0"/>
              <a:t>Drag Reduction System in Motorsport</a:t>
            </a:r>
          </a:p>
        </p:txBody>
      </p:sp>
      <p:sp>
        <p:nvSpPr>
          <p:cNvPr id="3" name="Subtitle 2">
            <a:extLst>
              <a:ext uri="{FF2B5EF4-FFF2-40B4-BE49-F238E27FC236}">
                <a16:creationId xmlns:a16="http://schemas.microsoft.com/office/drawing/2014/main" id="{51FB43F3-F07D-4BBB-A4E8-7B87B3925ADE}"/>
              </a:ext>
            </a:extLst>
          </p:cNvPr>
          <p:cNvSpPr>
            <a:spLocks noGrp="1"/>
          </p:cNvSpPr>
          <p:nvPr>
            <p:ph type="body" idx="1"/>
          </p:nvPr>
        </p:nvSpPr>
        <p:spPr/>
        <p:txBody>
          <a:bodyPr>
            <a:normAutofit/>
          </a:bodyPr>
          <a:lstStyle/>
          <a:p>
            <a:r>
              <a:rPr lang="en-US" dirty="0"/>
              <a:t>COMSOL</a:t>
            </a:r>
          </a:p>
        </p:txBody>
      </p:sp>
      <p:pic>
        <p:nvPicPr>
          <p:cNvPr id="6" name="Picture 5">
            <a:extLst>
              <a:ext uri="{FF2B5EF4-FFF2-40B4-BE49-F238E27FC236}">
                <a16:creationId xmlns:a16="http://schemas.microsoft.com/office/drawing/2014/main" id="{56EBEA78-001E-4B88-8026-EE0E77BCA59E}"/>
              </a:ext>
            </a:extLst>
          </p:cNvPr>
          <p:cNvPicPr>
            <a:picLocks noChangeAspect="1"/>
          </p:cNvPicPr>
          <p:nvPr/>
        </p:nvPicPr>
        <p:blipFill>
          <a:blip r:embed="rId2"/>
          <a:stretch>
            <a:fillRect/>
          </a:stretch>
        </p:blipFill>
        <p:spPr>
          <a:xfrm>
            <a:off x="7663965" y="328702"/>
            <a:ext cx="4066975" cy="2474816"/>
          </a:xfrm>
          <a:prstGeom prst="rect">
            <a:avLst/>
          </a:prstGeom>
          <a:effectLst>
            <a:outerShdw blurRad="50800" dist="38100" dir="5400000" algn="t" rotWithShape="0">
              <a:prstClr val="black">
                <a:alpha val="40000"/>
              </a:prstClr>
            </a:outerShdw>
          </a:effectLst>
        </p:spPr>
      </p:pic>
      <p:pic>
        <p:nvPicPr>
          <p:cNvPr id="11" name="Picture 10">
            <a:extLst>
              <a:ext uri="{FF2B5EF4-FFF2-40B4-BE49-F238E27FC236}">
                <a16:creationId xmlns:a16="http://schemas.microsoft.com/office/drawing/2014/main" id="{B635826B-F2A5-4188-9662-5082E766F546}"/>
              </a:ext>
            </a:extLst>
          </p:cNvPr>
          <p:cNvPicPr>
            <a:picLocks noChangeAspect="1"/>
          </p:cNvPicPr>
          <p:nvPr/>
        </p:nvPicPr>
        <p:blipFill rotWithShape="1">
          <a:blip r:embed="rId3"/>
          <a:srcRect l="10993" r="6740"/>
          <a:stretch/>
        </p:blipFill>
        <p:spPr>
          <a:xfrm>
            <a:off x="5103172" y="898906"/>
            <a:ext cx="5037666" cy="30280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672539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BFD07A-1C7E-4FE0-A91C-EE3F1E4FA9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679239"/>
            <a:ext cx="7257143" cy="3993774"/>
          </a:xfrm>
          <a:prstGeom prst="rect">
            <a:avLst/>
          </a:prstGeom>
        </p:spPr>
      </p:pic>
      <p:sp>
        <p:nvSpPr>
          <p:cNvPr id="5" name="Rectangle 4">
            <a:extLst>
              <a:ext uri="{FF2B5EF4-FFF2-40B4-BE49-F238E27FC236}">
                <a16:creationId xmlns:a16="http://schemas.microsoft.com/office/drawing/2014/main" id="{DF3CE696-B246-4C10-8766-CBF6E5CA5B99}"/>
              </a:ext>
            </a:extLst>
          </p:cNvPr>
          <p:cNvSpPr/>
          <p:nvPr/>
        </p:nvSpPr>
        <p:spPr>
          <a:xfrm>
            <a:off x="1032933" y="5631237"/>
            <a:ext cx="10126134" cy="568297"/>
          </a:xfrm>
          <a:prstGeom prst="rect">
            <a:avLst/>
          </a:prstGeom>
        </p:spPr>
        <p:txBody>
          <a:bodyPr wrap="square">
            <a:spAutoFit/>
          </a:bodyPr>
          <a:lstStyle/>
          <a:p>
            <a:pPr algn="ctr">
              <a:lnSpc>
                <a:spcPct val="120000"/>
              </a:lnSpc>
            </a:pPr>
            <a:r>
              <a:rPr lang="en-US" sz="1500" i="1" dirty="0">
                <a:solidFill>
                  <a:schemeClr val="accent5"/>
                </a:solidFill>
              </a:rPr>
              <a:t>The maximum velocity of air is lower when DRS is active, i.e., when the flap is raised. </a:t>
            </a:r>
          </a:p>
          <a:p>
            <a:pPr algn="ctr">
              <a:lnSpc>
                <a:spcPct val="120000"/>
              </a:lnSpc>
            </a:pPr>
            <a:r>
              <a:rPr lang="en-US" sz="1200" dirty="0">
                <a:solidFill>
                  <a:schemeClr val="bg1">
                    <a:lumMod val="50000"/>
                  </a:schemeClr>
                </a:solidFill>
              </a:rPr>
              <a:t>Note that this should not be confused with the velocity of the car, which will be higher when the flap is raised.</a:t>
            </a:r>
          </a:p>
        </p:txBody>
      </p:sp>
      <p:sp>
        <p:nvSpPr>
          <p:cNvPr id="6" name="Title 1">
            <a:extLst>
              <a:ext uri="{FF2B5EF4-FFF2-40B4-BE49-F238E27FC236}">
                <a16:creationId xmlns:a16="http://schemas.microsoft.com/office/drawing/2014/main" id="{B6E6E0A2-5F3B-4B01-80A6-80C0DB9360A9}"/>
              </a:ext>
            </a:extLst>
          </p:cNvPr>
          <p:cNvSpPr>
            <a:spLocks noGrp="1"/>
          </p:cNvSpPr>
          <p:nvPr>
            <p:ph type="title"/>
          </p:nvPr>
        </p:nvSpPr>
        <p:spPr>
          <a:xfrm>
            <a:off x="609600" y="975871"/>
            <a:ext cx="7112000" cy="790272"/>
          </a:xfrm>
        </p:spPr>
        <p:txBody>
          <a:bodyPr anchor="b">
            <a:normAutofit/>
          </a:bodyPr>
          <a:lstStyle/>
          <a:p>
            <a:r>
              <a:rPr lang="en-US" sz="3200" dirty="0"/>
              <a:t>Results — Velocity Field</a:t>
            </a:r>
            <a:endParaRPr lang="en-US" sz="3200" dirty="0">
              <a:latin typeface="Consolas" panose="020B0609020204030204" pitchFamily="49" charset="0"/>
            </a:endParaRPr>
          </a:p>
        </p:txBody>
      </p:sp>
      <p:pic>
        <p:nvPicPr>
          <p:cNvPr id="16" name="Picture 15">
            <a:extLst>
              <a:ext uri="{FF2B5EF4-FFF2-40B4-BE49-F238E27FC236}">
                <a16:creationId xmlns:a16="http://schemas.microsoft.com/office/drawing/2014/main" id="{0D3E996A-C5D9-40CA-A83A-8EE8CFADB2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2514" y="2151651"/>
            <a:ext cx="3557493" cy="3441487"/>
          </a:xfrm>
          <a:prstGeom prst="rect">
            <a:avLst/>
          </a:prstGeom>
        </p:spPr>
      </p:pic>
      <p:sp>
        <p:nvSpPr>
          <p:cNvPr id="17" name="Rectangle 16">
            <a:extLst>
              <a:ext uri="{FF2B5EF4-FFF2-40B4-BE49-F238E27FC236}">
                <a16:creationId xmlns:a16="http://schemas.microsoft.com/office/drawing/2014/main" id="{2FE74BDB-F834-4263-9945-B27AA5825B5F}"/>
              </a:ext>
            </a:extLst>
          </p:cNvPr>
          <p:cNvSpPr/>
          <p:nvPr/>
        </p:nvSpPr>
        <p:spPr>
          <a:xfrm>
            <a:off x="9572625" y="2189750"/>
            <a:ext cx="1247775" cy="3103637"/>
          </a:xfrm>
          <a:prstGeom prst="rect">
            <a:avLst/>
          </a:prstGeom>
          <a:solidFill>
            <a:schemeClr val="accent3">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en-US" sz="1100" dirty="0">
                <a:solidFill>
                  <a:schemeClr val="bg1">
                    <a:lumMod val="50000"/>
                  </a:schemeClr>
                </a:solidFill>
              </a:rPr>
              <a:t>DRS active zone</a:t>
            </a:r>
          </a:p>
        </p:txBody>
      </p:sp>
    </p:spTree>
    <p:extLst>
      <p:ext uri="{BB962C8B-B14F-4D97-AF65-F5344CB8AC3E}">
        <p14:creationId xmlns:p14="http://schemas.microsoft.com/office/powerpoint/2010/main" val="3490783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453748A-AEC3-4AAC-8C5A-FEF9B26B4B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1661" y="1224420"/>
            <a:ext cx="6680313" cy="3848147"/>
          </a:xfrm>
          <a:prstGeom prst="rect">
            <a:avLst/>
          </a:prstGeom>
        </p:spPr>
      </p:pic>
      <p:sp>
        <p:nvSpPr>
          <p:cNvPr id="11" name="Title 1">
            <a:extLst>
              <a:ext uri="{FF2B5EF4-FFF2-40B4-BE49-F238E27FC236}">
                <a16:creationId xmlns:a16="http://schemas.microsoft.com/office/drawing/2014/main" id="{02B47DDB-E803-41BD-99ED-DC7E8F050484}"/>
              </a:ext>
            </a:extLst>
          </p:cNvPr>
          <p:cNvSpPr>
            <a:spLocks noGrp="1"/>
          </p:cNvSpPr>
          <p:nvPr>
            <p:ph type="title"/>
          </p:nvPr>
        </p:nvSpPr>
        <p:spPr/>
        <p:txBody>
          <a:bodyPr anchor="b">
            <a:normAutofit/>
          </a:bodyPr>
          <a:lstStyle/>
          <a:p>
            <a:r>
              <a:rPr lang="en-US" sz="3200" dirty="0"/>
              <a:t>Results — Drag and Downforce</a:t>
            </a:r>
            <a:endParaRPr lang="en-US" sz="3200" dirty="0">
              <a:latin typeface="Consolas" panose="020B0609020204030204" pitchFamily="49" charset="0"/>
            </a:endParaRPr>
          </a:p>
        </p:txBody>
      </p:sp>
      <p:sp>
        <p:nvSpPr>
          <p:cNvPr id="12" name="Content Placeholder 2">
            <a:extLst>
              <a:ext uri="{FF2B5EF4-FFF2-40B4-BE49-F238E27FC236}">
                <a16:creationId xmlns:a16="http://schemas.microsoft.com/office/drawing/2014/main" id="{9377BA5D-B748-4A89-A5F0-8C5773DFE62D}"/>
              </a:ext>
            </a:extLst>
          </p:cNvPr>
          <p:cNvSpPr>
            <a:spLocks noGrp="1"/>
          </p:cNvSpPr>
          <p:nvPr>
            <p:ph sz="half" idx="10"/>
          </p:nvPr>
        </p:nvSpPr>
        <p:spPr/>
        <p:txBody>
          <a:bodyPr>
            <a:normAutofit/>
          </a:bodyPr>
          <a:lstStyle/>
          <a:p>
            <a:r>
              <a:rPr lang="en-US" sz="1500" dirty="0">
                <a:solidFill>
                  <a:srgbClr val="000000"/>
                </a:solidFill>
              </a:rPr>
              <a:t>The drag coefficient of the rear wing decreases by up to </a:t>
            </a:r>
            <a:r>
              <a:rPr lang="en-US" sz="1500" b="1" dirty="0">
                <a:solidFill>
                  <a:srgbClr val="000000"/>
                </a:solidFill>
              </a:rPr>
              <a:t>27.1%</a:t>
            </a:r>
            <a:r>
              <a:rPr lang="en-US" sz="1500" dirty="0">
                <a:solidFill>
                  <a:srgbClr val="000000"/>
                </a:solidFill>
              </a:rPr>
              <a:t> when DRS is activated.</a:t>
            </a:r>
          </a:p>
          <a:p>
            <a:r>
              <a:rPr lang="en-US" sz="1500" dirty="0">
                <a:solidFill>
                  <a:srgbClr val="000000"/>
                </a:solidFill>
              </a:rPr>
              <a:t>The downforce on the flap decreases by up to </a:t>
            </a:r>
            <a:r>
              <a:rPr lang="en-US" sz="1500" b="1" dirty="0">
                <a:solidFill>
                  <a:srgbClr val="000000"/>
                </a:solidFill>
              </a:rPr>
              <a:t>23.6% </a:t>
            </a:r>
            <a:r>
              <a:rPr lang="en-US" sz="1500" dirty="0">
                <a:solidFill>
                  <a:srgbClr val="000000"/>
                </a:solidFill>
              </a:rPr>
              <a:t>when DRS is activated.</a:t>
            </a:r>
          </a:p>
          <a:p>
            <a:r>
              <a:rPr lang="en-US" sz="1500" dirty="0">
                <a:solidFill>
                  <a:srgbClr val="000000"/>
                </a:solidFill>
              </a:rPr>
              <a:t>In Formula Student competition vehicles, DRS can reduce drag by up to 78% (Ref. 4). This reduction can vary based on the car’s speed, the aerodynamic setup, and the specific DRS design, as well as the track layout.</a:t>
            </a:r>
          </a:p>
        </p:txBody>
      </p:sp>
      <p:sp>
        <p:nvSpPr>
          <p:cNvPr id="39" name="Rectangle 38">
            <a:extLst>
              <a:ext uri="{FF2B5EF4-FFF2-40B4-BE49-F238E27FC236}">
                <a16:creationId xmlns:a16="http://schemas.microsoft.com/office/drawing/2014/main" id="{AD41B6D7-D7A8-466E-93F0-76814C90BD8C}"/>
              </a:ext>
            </a:extLst>
          </p:cNvPr>
          <p:cNvSpPr/>
          <p:nvPr/>
        </p:nvSpPr>
        <p:spPr>
          <a:xfrm>
            <a:off x="7420986" y="1267286"/>
            <a:ext cx="2228851" cy="3466351"/>
          </a:xfrm>
          <a:prstGeom prst="rect">
            <a:avLst/>
          </a:prstGeom>
          <a:solidFill>
            <a:schemeClr val="accent3">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en-US" sz="1100" dirty="0">
                <a:solidFill>
                  <a:schemeClr val="bg1">
                    <a:lumMod val="50000"/>
                  </a:schemeClr>
                </a:solidFill>
              </a:rPr>
              <a:t>DRS active zone</a:t>
            </a:r>
          </a:p>
        </p:txBody>
      </p:sp>
    </p:spTree>
    <p:extLst>
      <p:ext uri="{BB962C8B-B14F-4D97-AF65-F5344CB8AC3E}">
        <p14:creationId xmlns:p14="http://schemas.microsoft.com/office/powerpoint/2010/main" val="25644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2B47DDB-E803-41BD-99ED-DC7E8F050484}"/>
              </a:ext>
            </a:extLst>
          </p:cNvPr>
          <p:cNvSpPr>
            <a:spLocks noGrp="1"/>
          </p:cNvSpPr>
          <p:nvPr>
            <p:ph type="title"/>
          </p:nvPr>
        </p:nvSpPr>
        <p:spPr>
          <a:xfrm>
            <a:off x="609601" y="951523"/>
            <a:ext cx="3932767" cy="1066800"/>
          </a:xfrm>
        </p:spPr>
        <p:txBody>
          <a:bodyPr anchor="b">
            <a:normAutofit/>
          </a:bodyPr>
          <a:lstStyle/>
          <a:p>
            <a:r>
              <a:rPr lang="en-US" sz="3200" dirty="0"/>
              <a:t>Concluding Remarks</a:t>
            </a:r>
            <a:endParaRPr lang="en-US" sz="3200" dirty="0">
              <a:latin typeface="Consolas" panose="020B0609020204030204" pitchFamily="49" charset="0"/>
            </a:endParaRPr>
          </a:p>
        </p:txBody>
      </p:sp>
      <p:sp>
        <p:nvSpPr>
          <p:cNvPr id="12" name="Content Placeholder 2">
            <a:extLst>
              <a:ext uri="{FF2B5EF4-FFF2-40B4-BE49-F238E27FC236}">
                <a16:creationId xmlns:a16="http://schemas.microsoft.com/office/drawing/2014/main" id="{9377BA5D-B748-4A89-A5F0-8C5773DFE62D}"/>
              </a:ext>
            </a:extLst>
          </p:cNvPr>
          <p:cNvSpPr>
            <a:spLocks noGrp="1"/>
          </p:cNvSpPr>
          <p:nvPr>
            <p:ph sz="half" idx="10"/>
          </p:nvPr>
        </p:nvSpPr>
        <p:spPr>
          <a:xfrm>
            <a:off x="609601" y="2018323"/>
            <a:ext cx="4575348" cy="4216400"/>
          </a:xfrm>
        </p:spPr>
        <p:txBody>
          <a:bodyPr>
            <a:normAutofit/>
          </a:bodyPr>
          <a:lstStyle/>
          <a:p>
            <a:r>
              <a:rPr lang="en-US" sz="1500" dirty="0">
                <a:solidFill>
                  <a:srgbClr val="000000"/>
                </a:solidFill>
              </a:rPr>
              <a:t>The model demonstrates the effects of an adjustable flap on drag and downforce using a simple cross-sectional 2D representation of the rear wing assembly in a race car.</a:t>
            </a:r>
          </a:p>
          <a:p>
            <a:r>
              <a:rPr lang="en-US" sz="1500" dirty="0">
                <a:solidFill>
                  <a:srgbClr val="000000"/>
                </a:solidFill>
              </a:rPr>
              <a:t>Such simple models can aid with the instruction of CFD principles and showcase the exciting applications of aerodynamics.</a:t>
            </a:r>
          </a:p>
          <a:p>
            <a:r>
              <a:rPr lang="en-US" sz="1500" dirty="0">
                <a:solidFill>
                  <a:srgbClr val="000000"/>
                </a:solidFill>
              </a:rPr>
              <a:t>The setup can be extended to model structural deformation of the flaps as they respond to pressure stresses using the </a:t>
            </a:r>
            <a:r>
              <a:rPr lang="en-US" sz="1500" i="1" dirty="0">
                <a:solidFill>
                  <a:srgbClr val="000000"/>
                </a:solidFill>
              </a:rPr>
              <a:t>Fluid-Structure Interaction</a:t>
            </a:r>
            <a:r>
              <a:rPr lang="en-US" sz="1500" b="1" i="1" dirty="0">
                <a:solidFill>
                  <a:srgbClr val="000000"/>
                </a:solidFill>
              </a:rPr>
              <a:t> </a:t>
            </a:r>
            <a:r>
              <a:rPr lang="en-US" sz="1500" dirty="0" err="1">
                <a:solidFill>
                  <a:srgbClr val="000000"/>
                </a:solidFill>
              </a:rPr>
              <a:t>multiphysics</a:t>
            </a:r>
            <a:r>
              <a:rPr lang="en-US" sz="1500" dirty="0">
                <a:solidFill>
                  <a:srgbClr val="000000"/>
                </a:solidFill>
              </a:rPr>
              <a:t> coupling.</a:t>
            </a:r>
          </a:p>
        </p:txBody>
      </p:sp>
      <p:sp>
        <p:nvSpPr>
          <p:cNvPr id="8" name="TextBox 7">
            <a:extLst>
              <a:ext uri="{FF2B5EF4-FFF2-40B4-BE49-F238E27FC236}">
                <a16:creationId xmlns:a16="http://schemas.microsoft.com/office/drawing/2014/main" id="{83EC3EED-F484-4558-82D8-44C9805B5CC9}"/>
              </a:ext>
            </a:extLst>
          </p:cNvPr>
          <p:cNvSpPr txBox="1"/>
          <p:nvPr/>
        </p:nvSpPr>
        <p:spPr>
          <a:xfrm>
            <a:off x="5929597" y="4902954"/>
            <a:ext cx="4969932" cy="276999"/>
          </a:xfrm>
          <a:prstGeom prst="rect">
            <a:avLst/>
          </a:prstGeom>
          <a:noFill/>
        </p:spPr>
        <p:txBody>
          <a:bodyPr wrap="square" rtlCol="0">
            <a:spAutoFit/>
          </a:bodyPr>
          <a:lstStyle/>
          <a:p>
            <a:r>
              <a:rPr lang="en-US" sz="1200" i="1" dirty="0">
                <a:solidFill>
                  <a:schemeClr val="accent5"/>
                </a:solidFill>
              </a:rPr>
              <a:t>Studying the aerodynamics of a car model.</a:t>
            </a:r>
            <a:endParaRPr lang="en-US" sz="700" i="1" dirty="0">
              <a:solidFill>
                <a:schemeClr val="accent5"/>
              </a:solidFill>
            </a:endParaRPr>
          </a:p>
        </p:txBody>
      </p:sp>
      <p:pic>
        <p:nvPicPr>
          <p:cNvPr id="10" name="Picture 9">
            <a:extLst>
              <a:ext uri="{FF2B5EF4-FFF2-40B4-BE49-F238E27FC236}">
                <a16:creationId xmlns:a16="http://schemas.microsoft.com/office/drawing/2014/main" id="{FEBF2B19-EBE9-4D5B-8174-E3D9109689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9596" y="1583143"/>
            <a:ext cx="5786601" cy="3253551"/>
          </a:xfrm>
          <a:prstGeom prst="rect">
            <a:avLst/>
          </a:prstGeom>
        </p:spPr>
      </p:pic>
    </p:spTree>
    <p:extLst>
      <p:ext uri="{BB962C8B-B14F-4D97-AF65-F5344CB8AC3E}">
        <p14:creationId xmlns:p14="http://schemas.microsoft.com/office/powerpoint/2010/main" val="90991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3E5D7-DF81-4DE8-9D76-964282A89867}"/>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52F676-A042-4D70-A989-A628EB7CD66F}"/>
              </a:ext>
            </a:extLst>
          </p:cNvPr>
          <p:cNvSpPr>
            <a:spLocks noGrp="1"/>
          </p:cNvSpPr>
          <p:nvPr>
            <p:ph idx="1"/>
          </p:nvPr>
        </p:nvSpPr>
        <p:spPr>
          <a:xfrm>
            <a:off x="609600" y="1778000"/>
            <a:ext cx="11074400" cy="3970867"/>
          </a:xfrm>
        </p:spPr>
        <p:txBody>
          <a:bodyPr>
            <a:normAutofit/>
          </a:bodyPr>
          <a:lstStyle/>
          <a:p>
            <a:pPr marL="0" indent="0">
              <a:buNone/>
            </a:pPr>
            <a:r>
              <a:rPr lang="en-US" sz="1500" dirty="0">
                <a:solidFill>
                  <a:srgbClr val="000000"/>
                </a:solidFill>
              </a:rPr>
              <a:t>1.  J. </a:t>
            </a:r>
            <a:r>
              <a:rPr lang="en-US" sz="1500" dirty="0" err="1">
                <a:solidFill>
                  <a:srgbClr val="000000"/>
                </a:solidFill>
              </a:rPr>
              <a:t>Piechna</a:t>
            </a:r>
            <a:r>
              <a:rPr lang="en-US" sz="1500" dirty="0">
                <a:solidFill>
                  <a:srgbClr val="000000"/>
                </a:solidFill>
              </a:rPr>
              <a:t>, “A Review of Active Aerodynamic Systems for Road Vehicles,” </a:t>
            </a:r>
            <a:r>
              <a:rPr lang="en-US" sz="1500" i="1" dirty="0">
                <a:solidFill>
                  <a:srgbClr val="000000"/>
                </a:solidFill>
              </a:rPr>
              <a:t>Energies, </a:t>
            </a:r>
            <a:r>
              <a:rPr lang="en-US" sz="1500" dirty="0">
                <a:solidFill>
                  <a:srgbClr val="000000"/>
                </a:solidFill>
              </a:rPr>
              <a:t>2021.</a:t>
            </a:r>
          </a:p>
          <a:p>
            <a:pPr marL="0" indent="0">
              <a:buNone/>
            </a:pPr>
            <a:r>
              <a:rPr lang="en-US" sz="1500" dirty="0">
                <a:solidFill>
                  <a:srgbClr val="000000"/>
                </a:solidFill>
              </a:rPr>
              <a:t>2. C. Pfeifer, “Evolution of active grille shutters,” SAE Technical Paper, 2014.</a:t>
            </a:r>
          </a:p>
          <a:p>
            <a:pPr marL="0" indent="0">
              <a:buNone/>
            </a:pPr>
            <a:r>
              <a:rPr lang="en-US" sz="1500" dirty="0">
                <a:solidFill>
                  <a:srgbClr val="000000"/>
                </a:solidFill>
              </a:rPr>
              <a:t>3.  W. Yu and G. Wei, “A Review of the influence of active aerodynamic tail on vehicle handling stability,” </a:t>
            </a:r>
            <a:r>
              <a:rPr lang="en-US" sz="1500" i="1" dirty="0">
                <a:solidFill>
                  <a:srgbClr val="000000"/>
                </a:solidFill>
              </a:rPr>
              <a:t>Journal of Physics: Conference Series</a:t>
            </a:r>
            <a:r>
              <a:rPr lang="en-US" sz="1500" dirty="0">
                <a:solidFill>
                  <a:srgbClr val="000000"/>
                </a:solidFill>
              </a:rPr>
              <a:t>, 2021.</a:t>
            </a:r>
          </a:p>
          <a:p>
            <a:pPr marL="0" indent="0">
              <a:buNone/>
            </a:pPr>
            <a:r>
              <a:rPr lang="en-US" sz="1500" dirty="0">
                <a:solidFill>
                  <a:srgbClr val="000000"/>
                </a:solidFill>
              </a:rPr>
              <a:t>4. R. </a:t>
            </a:r>
            <a:r>
              <a:rPr lang="en-US" sz="1500" dirty="0" err="1">
                <a:solidFill>
                  <a:srgbClr val="000000"/>
                </a:solidFill>
              </a:rPr>
              <a:t>Loução</a:t>
            </a:r>
            <a:r>
              <a:rPr lang="en-US" sz="1500" dirty="0">
                <a:solidFill>
                  <a:srgbClr val="000000"/>
                </a:solidFill>
              </a:rPr>
              <a:t>, D. </a:t>
            </a:r>
            <a:r>
              <a:rPr lang="en-US" sz="1500" dirty="0" err="1">
                <a:solidFill>
                  <a:srgbClr val="000000"/>
                </a:solidFill>
              </a:rPr>
              <a:t>Gonçalo</a:t>
            </a:r>
            <a:r>
              <a:rPr lang="en-US" sz="1500" dirty="0">
                <a:solidFill>
                  <a:srgbClr val="000000"/>
                </a:solidFill>
              </a:rPr>
              <a:t>, and M. Mendes, “Aerodynamic study of a drag reduction system and its actuation system for a formula student competition car,” </a:t>
            </a:r>
            <a:r>
              <a:rPr lang="en-US" sz="1500" i="1" dirty="0">
                <a:solidFill>
                  <a:srgbClr val="000000"/>
                </a:solidFill>
              </a:rPr>
              <a:t>Fluids</a:t>
            </a:r>
            <a:r>
              <a:rPr lang="en-US" sz="1500" dirty="0">
                <a:solidFill>
                  <a:srgbClr val="000000"/>
                </a:solidFill>
              </a:rPr>
              <a:t>, 2022.</a:t>
            </a:r>
          </a:p>
          <a:p>
            <a:pPr marL="0" indent="0" algn="ctr">
              <a:buNone/>
            </a:pPr>
            <a:br>
              <a:rPr lang="en-US" sz="1500" dirty="0">
                <a:solidFill>
                  <a:srgbClr val="000000"/>
                </a:solidFill>
              </a:rPr>
            </a:br>
            <a:br>
              <a:rPr lang="en-US" sz="1500" dirty="0">
                <a:solidFill>
                  <a:srgbClr val="000000"/>
                </a:solidFill>
              </a:rPr>
            </a:br>
            <a:br>
              <a:rPr lang="en-US" sz="1500" dirty="0">
                <a:solidFill>
                  <a:srgbClr val="000000"/>
                </a:solidFill>
              </a:rPr>
            </a:br>
            <a:br>
              <a:rPr lang="en-US" sz="1500" dirty="0">
                <a:solidFill>
                  <a:srgbClr val="000000"/>
                </a:solidFill>
              </a:rPr>
            </a:br>
            <a:r>
              <a:rPr lang="en-US" sz="1000" dirty="0">
                <a:solidFill>
                  <a:srgbClr val="000000"/>
                </a:solidFill>
              </a:rPr>
              <a:t>All trademarks are the property of their respective owners.</a:t>
            </a:r>
            <a:endParaRPr lang="en-US" sz="1500" dirty="0">
              <a:solidFill>
                <a:srgbClr val="000000"/>
              </a:solidFill>
            </a:endParaRPr>
          </a:p>
        </p:txBody>
      </p:sp>
    </p:spTree>
    <p:extLst>
      <p:ext uri="{BB962C8B-B14F-4D97-AF65-F5344CB8AC3E}">
        <p14:creationId xmlns:p14="http://schemas.microsoft.com/office/powerpoint/2010/main" val="1447333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2EB892-E90B-4B3B-94E4-8D6E38283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2" y="1603695"/>
            <a:ext cx="4665131" cy="3112517"/>
          </a:xfrm>
          <a:prstGeom prst="rect">
            <a:avLst/>
          </a:prstGeom>
        </p:spPr>
      </p:pic>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1034980"/>
            <a:ext cx="4183463" cy="1124020"/>
          </a:xfrm>
        </p:spPr>
        <p:txBody>
          <a:bodyPr>
            <a:normAutofit/>
          </a:bodyPr>
          <a:lstStyle/>
          <a:p>
            <a:r>
              <a:rPr lang="en-US" dirty="0"/>
              <a:t>Active Aerodynamics in Vehicles</a:t>
            </a:r>
            <a:endParaRPr lang="en-US" dirty="0">
              <a:solidFill>
                <a:schemeClr val="accent1"/>
              </a:solidFill>
            </a:endParaRPr>
          </a:p>
        </p:txBody>
      </p:sp>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2159000"/>
            <a:ext cx="5620377" cy="4216400"/>
          </a:xfrm>
        </p:spPr>
        <p:txBody>
          <a:bodyPr>
            <a:normAutofit fontScale="92500" lnSpcReduction="10000"/>
          </a:bodyPr>
          <a:lstStyle/>
          <a:p>
            <a:pPr>
              <a:lnSpc>
                <a:spcPct val="110000"/>
              </a:lnSpc>
            </a:pPr>
            <a:r>
              <a:rPr lang="en-US" sz="1600" dirty="0"/>
              <a:t>The automotive industry is rapidly innovating to produce greener cars. This innovation includes the development of cutting-edge technologies, such as active aerodynamics systems.</a:t>
            </a:r>
          </a:p>
          <a:p>
            <a:pPr>
              <a:lnSpc>
                <a:spcPct val="110000"/>
              </a:lnSpc>
            </a:pPr>
            <a:r>
              <a:rPr lang="en-US" sz="1600" dirty="0"/>
              <a:t>Active aerodynamics actuate components on the vehicle dynamically to offer a more refined driving experience. </a:t>
            </a:r>
          </a:p>
          <a:p>
            <a:pPr>
              <a:lnSpc>
                <a:spcPct val="110000"/>
              </a:lnSpc>
            </a:pPr>
            <a:r>
              <a:rPr lang="en-US" sz="1600" dirty="0"/>
              <a:t>For example, cars may be equipped with:</a:t>
            </a:r>
          </a:p>
          <a:p>
            <a:pPr lvl="1">
              <a:lnSpc>
                <a:spcPct val="110000"/>
              </a:lnSpc>
            </a:pPr>
            <a:r>
              <a:rPr lang="en-US" dirty="0"/>
              <a:t>An adjustable rear wing that can either reduce drag for speed or increase it to act as an air brake (Ref. 1)</a:t>
            </a:r>
          </a:p>
          <a:p>
            <a:pPr lvl="1">
              <a:lnSpc>
                <a:spcPct val="110000"/>
              </a:lnSpc>
            </a:pPr>
            <a:r>
              <a:rPr lang="en-US" dirty="0"/>
              <a:t>Active air flaps in the front grille that open or close depending on the cooling needs of the engine (Ref. 2)</a:t>
            </a:r>
          </a:p>
          <a:p>
            <a:pPr lvl="1">
              <a:lnSpc>
                <a:spcPct val="110000"/>
              </a:lnSpc>
            </a:pPr>
            <a:r>
              <a:rPr lang="en-US" dirty="0"/>
              <a:t>An adjustable front splitter for enhanced handling (Ref. 1)</a:t>
            </a:r>
          </a:p>
          <a:p>
            <a:pPr>
              <a:lnSpc>
                <a:spcPct val="110000"/>
              </a:lnSpc>
            </a:pPr>
            <a:r>
              <a:rPr lang="en-US" sz="1600" dirty="0"/>
              <a:t>This technology improves fuel efficiency, optimizes cooling, and enhances stability (Ref. 3).</a:t>
            </a:r>
          </a:p>
        </p:txBody>
      </p:sp>
      <p:sp>
        <p:nvSpPr>
          <p:cNvPr id="7" name="TextBox 6">
            <a:extLst>
              <a:ext uri="{FF2B5EF4-FFF2-40B4-BE49-F238E27FC236}">
                <a16:creationId xmlns:a16="http://schemas.microsoft.com/office/drawing/2014/main" id="{66695049-AD9E-45D3-AD1D-765E03931CFF}"/>
              </a:ext>
            </a:extLst>
          </p:cNvPr>
          <p:cNvSpPr txBox="1"/>
          <p:nvPr/>
        </p:nvSpPr>
        <p:spPr>
          <a:xfrm>
            <a:off x="6553202" y="4792640"/>
            <a:ext cx="4665130" cy="461665"/>
          </a:xfrm>
          <a:prstGeom prst="rect">
            <a:avLst/>
          </a:prstGeom>
          <a:noFill/>
        </p:spPr>
        <p:txBody>
          <a:bodyPr wrap="square" rtlCol="0">
            <a:spAutoFit/>
          </a:bodyPr>
          <a:lstStyle/>
          <a:p>
            <a:r>
              <a:rPr lang="en-US" sz="1200" i="1" dirty="0">
                <a:solidFill>
                  <a:schemeClr val="accent5"/>
                </a:solidFill>
              </a:rPr>
              <a:t>The Bugatti Veyron</a:t>
            </a:r>
            <a:r>
              <a:rPr lang="en-US" sz="1200" i="1" baseline="30000" dirty="0">
                <a:solidFill>
                  <a:schemeClr val="accent5"/>
                </a:solidFill>
              </a:rPr>
              <a:t>®</a:t>
            </a:r>
            <a:r>
              <a:rPr lang="en-US" sz="1200" i="1" dirty="0">
                <a:solidFill>
                  <a:schemeClr val="accent5"/>
                </a:solidFill>
              </a:rPr>
              <a:t> tail wing rises to generate more downforce at high speeds. </a:t>
            </a:r>
            <a:r>
              <a:rPr lang="en-US" sz="1200" i="1" dirty="0">
                <a:solidFill>
                  <a:schemeClr val="bg1">
                    <a:lumMod val="75000"/>
                  </a:schemeClr>
                </a:solidFill>
              </a:rPr>
              <a:t>Image in the public domain, via </a:t>
            </a:r>
            <a:r>
              <a:rPr lang="en-US" sz="1200" i="1" u="sng" dirty="0">
                <a:solidFill>
                  <a:schemeClr val="bg1">
                    <a:lumMod val="75000"/>
                  </a:schemeClr>
                </a:solidFill>
                <a:hlinkClick r:id="rId4">
                  <a:extLst>
                    <a:ext uri="{A12FA001-AC4F-418D-AE19-62706E023703}">
                      <ahyp:hlinkClr xmlns:ahyp="http://schemas.microsoft.com/office/drawing/2018/hyperlinkcolor" val="tx"/>
                    </a:ext>
                  </a:extLst>
                </a:hlinkClick>
              </a:rPr>
              <a:t>Wikimedia Commons</a:t>
            </a:r>
            <a:r>
              <a:rPr lang="en-US" sz="1200" i="1" u="sng" dirty="0">
                <a:solidFill>
                  <a:schemeClr val="bg1">
                    <a:lumMod val="75000"/>
                  </a:schemeClr>
                </a:solidFill>
              </a:rPr>
              <a:t>.</a:t>
            </a:r>
            <a:endParaRPr lang="en-US" sz="700" dirty="0">
              <a:solidFill>
                <a:schemeClr val="bg1">
                  <a:lumMod val="75000"/>
                </a:schemeClr>
              </a:solidFill>
            </a:endParaRPr>
          </a:p>
        </p:txBody>
      </p:sp>
    </p:spTree>
    <p:extLst>
      <p:ext uri="{BB962C8B-B14F-4D97-AF65-F5344CB8AC3E}">
        <p14:creationId xmlns:p14="http://schemas.microsoft.com/office/powerpoint/2010/main" val="128987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p:txBody>
          <a:bodyPr/>
          <a:lstStyle/>
          <a:p>
            <a:r>
              <a:rPr lang="en-US" dirty="0">
                <a:solidFill>
                  <a:schemeClr val="accent1"/>
                </a:solidFill>
              </a:rPr>
              <a:t>Drag Reduction System (DRS)</a:t>
            </a:r>
          </a:p>
        </p:txBody>
      </p:sp>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p:txBody>
          <a:bodyPr>
            <a:normAutofit/>
          </a:bodyPr>
          <a:lstStyle/>
          <a:p>
            <a:r>
              <a:rPr lang="en-US" sz="1500" dirty="0">
                <a:solidFill>
                  <a:schemeClr val="tx1"/>
                </a:solidFill>
              </a:rPr>
              <a:t>DRS is an example of innovative active aerodynamics in Formula 1 designed to reduce aerodynamic drag.</a:t>
            </a:r>
          </a:p>
          <a:p>
            <a:r>
              <a:rPr lang="en-US" sz="1500" dirty="0">
                <a:solidFill>
                  <a:schemeClr val="tx1"/>
                </a:solidFill>
              </a:rPr>
              <a:t>DRS reduces drag and helps drivers gain a speed advantage on straight sections of a track (known as “straights”), making it easier to overtake cars ahead of them.</a:t>
            </a:r>
          </a:p>
          <a:p>
            <a:r>
              <a:rPr lang="en-US" sz="1500" dirty="0">
                <a:solidFill>
                  <a:schemeClr val="tx1"/>
                </a:solidFill>
              </a:rPr>
              <a:t>Since the drag is reduced at the cost of reduced  downforce, DRS is deployed only on straights instead of corners, where cars are more prone to losing grip.</a:t>
            </a:r>
          </a:p>
        </p:txBody>
      </p:sp>
      <p:pic>
        <p:nvPicPr>
          <p:cNvPr id="5" name="Picture 4">
            <a:extLst>
              <a:ext uri="{FF2B5EF4-FFF2-40B4-BE49-F238E27FC236}">
                <a16:creationId xmlns:a16="http://schemas.microsoft.com/office/drawing/2014/main" id="{1E07292C-4807-4397-90B6-85F798BF98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2000" y="1857744"/>
            <a:ext cx="5923280" cy="2961640"/>
          </a:xfrm>
          <a:prstGeom prst="rect">
            <a:avLst/>
          </a:prstGeom>
        </p:spPr>
      </p:pic>
      <p:sp>
        <p:nvSpPr>
          <p:cNvPr id="7" name="TextBox 6">
            <a:extLst>
              <a:ext uri="{FF2B5EF4-FFF2-40B4-BE49-F238E27FC236}">
                <a16:creationId xmlns:a16="http://schemas.microsoft.com/office/drawing/2014/main" id="{66695049-AD9E-45D3-AD1D-765E03931CFF}"/>
              </a:ext>
            </a:extLst>
          </p:cNvPr>
          <p:cNvSpPr txBox="1"/>
          <p:nvPr/>
        </p:nvSpPr>
        <p:spPr>
          <a:xfrm>
            <a:off x="5842000" y="4909820"/>
            <a:ext cx="5923280" cy="461665"/>
          </a:xfrm>
          <a:prstGeom prst="rect">
            <a:avLst/>
          </a:prstGeom>
          <a:noFill/>
        </p:spPr>
        <p:txBody>
          <a:bodyPr wrap="square" rtlCol="0">
            <a:spAutoFit/>
          </a:bodyPr>
          <a:lstStyle/>
          <a:p>
            <a:r>
              <a:rPr lang="en-US" sz="1200" i="1" dirty="0">
                <a:solidFill>
                  <a:schemeClr val="accent5"/>
                </a:solidFill>
              </a:rPr>
              <a:t>2015 Malaysian Grand Prix. </a:t>
            </a:r>
            <a:r>
              <a:rPr lang="en-US" sz="1200" i="1" dirty="0">
                <a:solidFill>
                  <a:schemeClr val="bg1">
                    <a:lumMod val="75000"/>
                  </a:schemeClr>
                </a:solidFill>
              </a:rPr>
              <a:t>Image available from </a:t>
            </a:r>
            <a:r>
              <a:rPr lang="en-US" sz="1200" i="1" u="sng" dirty="0">
                <a:solidFill>
                  <a:schemeClr val="bg1">
                    <a:lumMod val="75000"/>
                  </a:schemeClr>
                </a:solidFill>
                <a:hlinkClick r:id="rId3">
                  <a:extLst>
                    <a:ext uri="{A12FA001-AC4F-418D-AE19-62706E023703}">
                      <ahyp:hlinkClr xmlns:ahyp="http://schemas.microsoft.com/office/drawing/2018/hyperlinkcolor" val="tx"/>
                    </a:ext>
                  </a:extLst>
                </a:hlinkClick>
              </a:rPr>
              <a:t>Wikimedia Commons</a:t>
            </a:r>
            <a:r>
              <a:rPr lang="en-US" sz="1200" i="1" u="sng" dirty="0">
                <a:solidFill>
                  <a:schemeClr val="bg1">
                    <a:lumMod val="75000"/>
                  </a:schemeClr>
                </a:solidFill>
              </a:rPr>
              <a:t>,</a:t>
            </a:r>
            <a:r>
              <a:rPr lang="en-US" sz="1200" i="1" dirty="0">
                <a:solidFill>
                  <a:schemeClr val="bg1">
                    <a:lumMod val="75000"/>
                  </a:schemeClr>
                </a:solidFill>
              </a:rPr>
              <a:t> licensed under the </a:t>
            </a:r>
            <a:r>
              <a:rPr lang="en-US" sz="1200" i="1" dirty="0">
                <a:solidFill>
                  <a:schemeClr val="bg1">
                    <a:lumMod val="75000"/>
                  </a:schemeClr>
                </a:solidFill>
                <a:hlinkClick r:id="rId4" tooltip="w:en:Creative Commons">
                  <a:extLst>
                    <a:ext uri="{A12FA001-AC4F-418D-AE19-62706E023703}">
                      <ahyp:hlinkClr xmlns:ahyp="http://schemas.microsoft.com/office/drawing/2018/hyperlinkcolor" val="tx"/>
                    </a:ext>
                  </a:extLst>
                </a:hlinkClick>
              </a:rPr>
              <a:t>Creative Commons</a:t>
            </a:r>
            <a:r>
              <a:rPr lang="en-US" sz="1200" i="1" dirty="0">
                <a:solidFill>
                  <a:schemeClr val="bg1">
                    <a:lumMod val="75000"/>
                  </a:schemeClr>
                </a:solidFill>
              </a:rPr>
              <a:t> </a:t>
            </a:r>
            <a:r>
              <a:rPr lang="en-US" sz="1200" i="1" dirty="0">
                <a:solidFill>
                  <a:schemeClr val="bg1">
                    <a:lumMod val="75000"/>
                  </a:schemeClr>
                </a:solidFill>
                <a:hlinkClick r:id="rId5" tooltip="creativecommons:by-sa/4.0/deed.en">
                  <a:extLst>
                    <a:ext uri="{A12FA001-AC4F-418D-AE19-62706E023703}">
                      <ahyp:hlinkClr xmlns:ahyp="http://schemas.microsoft.com/office/drawing/2018/hyperlinkcolor" val="tx"/>
                    </a:ext>
                  </a:extLst>
                </a:hlinkClick>
              </a:rPr>
              <a:t>Attribution-Share Alike 4.0 International</a:t>
            </a:r>
            <a:r>
              <a:rPr lang="en-US" sz="1200" i="1" dirty="0">
                <a:solidFill>
                  <a:schemeClr val="bg1">
                    <a:lumMod val="75000"/>
                  </a:schemeClr>
                </a:solidFill>
              </a:rPr>
              <a:t> license.</a:t>
            </a:r>
          </a:p>
        </p:txBody>
      </p:sp>
    </p:spTree>
    <p:extLst>
      <p:ext uri="{BB962C8B-B14F-4D97-AF65-F5344CB8AC3E}">
        <p14:creationId xmlns:p14="http://schemas.microsoft.com/office/powerpoint/2010/main" val="65383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p:txBody>
          <a:bodyPr/>
          <a:lstStyle/>
          <a:p>
            <a:r>
              <a:rPr lang="en-US" dirty="0"/>
              <a:t>How DRS Works</a:t>
            </a:r>
            <a:endParaRPr lang="en-US" dirty="0">
              <a:solidFill>
                <a:schemeClr val="accent1"/>
              </a:solidFill>
            </a:endParaRPr>
          </a:p>
        </p:txBody>
      </p:sp>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2159000"/>
            <a:ext cx="4967234" cy="4216400"/>
          </a:xfrm>
        </p:spPr>
        <p:txBody>
          <a:bodyPr>
            <a:noAutofit/>
          </a:bodyPr>
          <a:lstStyle/>
          <a:p>
            <a:r>
              <a:rPr lang="en-US" sz="1500" dirty="0">
                <a:solidFill>
                  <a:schemeClr val="tx1"/>
                </a:solidFill>
              </a:rPr>
              <a:t>A typical rear wing assembly in a Formula 1 car consists of two wings that span the width of the car. The core component of DRS is the adjustable upper wing, which will be referred to here as the “DRS flap”.</a:t>
            </a:r>
          </a:p>
          <a:p>
            <a:r>
              <a:rPr lang="en-US" sz="1500" dirty="0">
                <a:solidFill>
                  <a:schemeClr val="tx1"/>
                </a:solidFill>
              </a:rPr>
              <a:t>When activated, the DRS flap rises (top image) to reduce the angle of attack, i.e., aligns its plane to the direction of airflow. This decreases aerodynamic drag and downforce, allowing the car to achieve higher speeds on a straight.</a:t>
            </a:r>
          </a:p>
          <a:p>
            <a:r>
              <a:rPr lang="en-US" sz="1500" dirty="0">
                <a:solidFill>
                  <a:schemeClr val="tx1"/>
                </a:solidFill>
              </a:rPr>
              <a:t>Upon deactivation, the DRS flap drops (bottom image), restoring normal levels of drag and downforce to improve the car's grip.</a:t>
            </a:r>
          </a:p>
        </p:txBody>
      </p:sp>
      <p:pic>
        <p:nvPicPr>
          <p:cNvPr id="5" name="Picture 4">
            <a:extLst>
              <a:ext uri="{FF2B5EF4-FFF2-40B4-BE49-F238E27FC236}">
                <a16:creationId xmlns:a16="http://schemas.microsoft.com/office/drawing/2014/main" id="{295D6E7B-FB0E-4043-996D-E2E0547CDF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241" y="1092200"/>
            <a:ext cx="3656268" cy="4637444"/>
          </a:xfrm>
          <a:prstGeom prst="rect">
            <a:avLst/>
          </a:prstGeom>
        </p:spPr>
      </p:pic>
      <p:sp>
        <p:nvSpPr>
          <p:cNvPr id="6" name="TextBox 5">
            <a:extLst>
              <a:ext uri="{FF2B5EF4-FFF2-40B4-BE49-F238E27FC236}">
                <a16:creationId xmlns:a16="http://schemas.microsoft.com/office/drawing/2014/main" id="{6054D42E-880F-47C4-A7FF-EF699515AC73}"/>
              </a:ext>
            </a:extLst>
          </p:cNvPr>
          <p:cNvSpPr txBox="1"/>
          <p:nvPr/>
        </p:nvSpPr>
        <p:spPr>
          <a:xfrm>
            <a:off x="7029240" y="5815723"/>
            <a:ext cx="3656269" cy="830997"/>
          </a:xfrm>
          <a:prstGeom prst="rect">
            <a:avLst/>
          </a:prstGeom>
          <a:noFill/>
        </p:spPr>
        <p:txBody>
          <a:bodyPr wrap="square" rtlCol="0">
            <a:spAutoFit/>
          </a:bodyPr>
          <a:lstStyle/>
          <a:p>
            <a:r>
              <a:rPr lang="en-US" sz="1200" i="1" dirty="0">
                <a:solidFill>
                  <a:schemeClr val="accent5"/>
                </a:solidFill>
              </a:rPr>
              <a:t>An adjustable rear wing in a Red Bull-sponsored Formula 1</a:t>
            </a:r>
            <a:r>
              <a:rPr lang="en-US" sz="1200" i="1" baseline="30000" dirty="0">
                <a:solidFill>
                  <a:schemeClr val="accent5"/>
                </a:solidFill>
              </a:rPr>
              <a:t>®</a:t>
            </a:r>
            <a:r>
              <a:rPr lang="en-US" sz="1200" i="1" dirty="0">
                <a:solidFill>
                  <a:schemeClr val="accent5"/>
                </a:solidFill>
              </a:rPr>
              <a:t> racing car. </a:t>
            </a:r>
            <a:r>
              <a:rPr lang="en-US" sz="1200" i="1" dirty="0">
                <a:solidFill>
                  <a:schemeClr val="bg1">
                    <a:lumMod val="75000"/>
                  </a:schemeClr>
                </a:solidFill>
              </a:rPr>
              <a:t>Image available via </a:t>
            </a:r>
            <a:r>
              <a:rPr lang="en-US" sz="1200" i="1" u="sng" dirty="0">
                <a:solidFill>
                  <a:schemeClr val="bg1">
                    <a:lumMod val="75000"/>
                  </a:schemeClr>
                </a:solidFill>
                <a:hlinkClick r:id="rId3">
                  <a:extLst>
                    <a:ext uri="{A12FA001-AC4F-418D-AE19-62706E023703}">
                      <ahyp:hlinkClr xmlns:ahyp="http://schemas.microsoft.com/office/drawing/2018/hyperlinkcolor" val="tx"/>
                    </a:ext>
                  </a:extLst>
                </a:hlinkClick>
              </a:rPr>
              <a:t>Wikimedia Commons</a:t>
            </a:r>
            <a:r>
              <a:rPr lang="en-US" sz="1200" i="1" u="sng" dirty="0">
                <a:solidFill>
                  <a:schemeClr val="bg1">
                    <a:lumMod val="75000"/>
                  </a:schemeClr>
                </a:solidFill>
              </a:rPr>
              <a:t>,</a:t>
            </a:r>
            <a:r>
              <a:rPr lang="en-US" sz="1200" i="1" dirty="0">
                <a:solidFill>
                  <a:schemeClr val="bg1">
                    <a:lumMod val="75000"/>
                  </a:schemeClr>
                </a:solidFill>
              </a:rPr>
              <a:t> licensed under the </a:t>
            </a:r>
            <a:r>
              <a:rPr lang="en-US" sz="1200" i="1" dirty="0">
                <a:solidFill>
                  <a:schemeClr val="bg1">
                    <a:lumMod val="75000"/>
                  </a:schemeClr>
                </a:solidFill>
                <a:hlinkClick r:id="rId4" tooltip="w:en:Creative Commons">
                  <a:extLst>
                    <a:ext uri="{A12FA001-AC4F-418D-AE19-62706E023703}">
                      <ahyp:hlinkClr xmlns:ahyp="http://schemas.microsoft.com/office/drawing/2018/hyperlinkcolor" val="tx"/>
                    </a:ext>
                  </a:extLst>
                </a:hlinkClick>
              </a:rPr>
              <a:t>Creative Commons</a:t>
            </a:r>
            <a:r>
              <a:rPr lang="en-US" sz="1200" i="1" dirty="0">
                <a:solidFill>
                  <a:schemeClr val="bg1">
                    <a:lumMod val="75000"/>
                  </a:schemeClr>
                </a:solidFill>
              </a:rPr>
              <a:t> </a:t>
            </a:r>
            <a:r>
              <a:rPr lang="en-US" sz="1200" i="1" dirty="0">
                <a:solidFill>
                  <a:schemeClr val="bg1">
                    <a:lumMod val="75000"/>
                  </a:schemeClr>
                </a:solidFill>
                <a:hlinkClick r:id="rId5" tooltip="creativecommons:by/2.0/deed.en">
                  <a:extLst>
                    <a:ext uri="{A12FA001-AC4F-418D-AE19-62706E023703}">
                      <ahyp:hlinkClr xmlns:ahyp="http://schemas.microsoft.com/office/drawing/2018/hyperlinkcolor" val="tx"/>
                    </a:ext>
                  </a:extLst>
                </a:hlinkClick>
              </a:rPr>
              <a:t>Attribution 2.0 Generic</a:t>
            </a:r>
            <a:r>
              <a:rPr lang="en-US" sz="1200" i="1" dirty="0">
                <a:solidFill>
                  <a:schemeClr val="bg1">
                    <a:lumMod val="75000"/>
                  </a:schemeClr>
                </a:solidFill>
              </a:rPr>
              <a:t> license.</a:t>
            </a:r>
          </a:p>
        </p:txBody>
      </p:sp>
    </p:spTree>
    <p:extLst>
      <p:ext uri="{BB962C8B-B14F-4D97-AF65-F5344CB8AC3E}">
        <p14:creationId xmlns:p14="http://schemas.microsoft.com/office/powerpoint/2010/main" val="1287707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F1F1F7-C2B4-400F-9A39-658AA07076CA}"/>
              </a:ext>
            </a:extLst>
          </p:cNvPr>
          <p:cNvPicPr>
            <a:picLocks noChangeAspect="1"/>
          </p:cNvPicPr>
          <p:nvPr/>
        </p:nvPicPr>
        <p:blipFill rotWithShape="1">
          <a:blip r:embed="rId2">
            <a:extLst>
              <a:ext uri="{28A0092B-C50C-407E-A947-70E740481C1C}">
                <a14:useLocalDpi xmlns:a14="http://schemas.microsoft.com/office/drawing/2010/main" val="0"/>
              </a:ext>
            </a:extLst>
          </a:blip>
          <a:srcRect l="10956" t="20045" r="25019" b="23997"/>
          <a:stretch/>
        </p:blipFill>
        <p:spPr>
          <a:xfrm>
            <a:off x="6096000" y="1820110"/>
            <a:ext cx="5614223" cy="3681365"/>
          </a:xfrm>
          <a:prstGeom prst="rect">
            <a:avLst/>
          </a:prstGeom>
        </p:spPr>
      </p:pic>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901281"/>
            <a:ext cx="3932767" cy="1066800"/>
          </a:xfrm>
        </p:spPr>
        <p:txBody>
          <a:bodyPr/>
          <a:lstStyle/>
          <a:p>
            <a:r>
              <a:rPr lang="en-US" dirty="0">
                <a:solidFill>
                  <a:schemeClr val="accent1"/>
                </a:solidFill>
              </a:rPr>
              <a:t>Numerical Setup</a:t>
            </a:r>
          </a:p>
        </p:txBody>
      </p:sp>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1968081"/>
            <a:ext cx="5184405" cy="4216400"/>
          </a:xfrm>
        </p:spPr>
        <p:txBody>
          <a:bodyPr>
            <a:noAutofit/>
          </a:bodyPr>
          <a:lstStyle/>
          <a:p>
            <a:r>
              <a:rPr lang="en-US" sz="1500" b="1" dirty="0">
                <a:solidFill>
                  <a:srgbClr val="000000"/>
                </a:solidFill>
              </a:rPr>
              <a:t>Goal: </a:t>
            </a:r>
            <a:r>
              <a:rPr lang="en-US" sz="1500" dirty="0">
                <a:solidFill>
                  <a:srgbClr val="000000"/>
                </a:solidFill>
              </a:rPr>
              <a:t>to quantify the reduction in aerodynamic drag and downforce on the rear wing</a:t>
            </a:r>
          </a:p>
          <a:p>
            <a:r>
              <a:rPr lang="en-US" sz="1500" dirty="0">
                <a:solidFill>
                  <a:srgbClr val="000000"/>
                </a:solidFill>
              </a:rPr>
              <a:t>Geometry: </a:t>
            </a:r>
          </a:p>
          <a:p>
            <a:pPr lvl="1"/>
            <a:r>
              <a:rPr lang="en-US" altLang="en-US" sz="1500" dirty="0">
                <a:solidFill>
                  <a:srgbClr val="000000"/>
                </a:solidFill>
              </a:rPr>
              <a:t>A 2D cross section of the rear wing is modeled.</a:t>
            </a:r>
          </a:p>
          <a:p>
            <a:pPr lvl="1"/>
            <a:r>
              <a:rPr lang="en-US" sz="1500" dirty="0">
                <a:solidFill>
                  <a:srgbClr val="000000"/>
                </a:solidFill>
              </a:rPr>
              <a:t>The NACA N6409 airfoil is used for both the main flap (the lower wing) and the DRS flap.</a:t>
            </a:r>
          </a:p>
          <a:p>
            <a:pPr lvl="1"/>
            <a:r>
              <a:rPr lang="en-US" sz="1500" dirty="0">
                <a:solidFill>
                  <a:srgbClr val="000000"/>
                </a:solidFill>
              </a:rPr>
              <a:t>A gurney flap is fixed to the tail end of the DRS flap.</a:t>
            </a:r>
          </a:p>
          <a:p>
            <a:pPr lvl="1"/>
            <a:r>
              <a:rPr lang="en-US" sz="1500" dirty="0">
                <a:solidFill>
                  <a:srgbClr val="000000"/>
                </a:solidFill>
              </a:rPr>
              <a:t>The wings are assumed to be perfectly rigid.</a:t>
            </a:r>
          </a:p>
          <a:p>
            <a:r>
              <a:rPr lang="en-US" sz="1500" dirty="0">
                <a:solidFill>
                  <a:srgbClr val="000000"/>
                </a:solidFill>
              </a:rPr>
              <a:t>While the NACA N6409 airfoil does not truly represent the rear wing of a Formula 1 car, this model is intended to simply demonstrate the effects of an adjustable flap on aerodynamic drag and downforce.</a:t>
            </a:r>
          </a:p>
        </p:txBody>
      </p:sp>
      <p:cxnSp>
        <p:nvCxnSpPr>
          <p:cNvPr id="7" name="Straight Arrow Connector 6">
            <a:extLst>
              <a:ext uri="{FF2B5EF4-FFF2-40B4-BE49-F238E27FC236}">
                <a16:creationId xmlns:a16="http://schemas.microsoft.com/office/drawing/2014/main" id="{A85FFDAB-C1DC-4AC5-88EC-FF81C3B84CF3}"/>
              </a:ext>
            </a:extLst>
          </p:cNvPr>
          <p:cNvCxnSpPr>
            <a:cxnSpLocks/>
          </p:cNvCxnSpPr>
          <p:nvPr/>
        </p:nvCxnSpPr>
        <p:spPr>
          <a:xfrm>
            <a:off x="10218058" y="2385391"/>
            <a:ext cx="0" cy="649689"/>
          </a:xfrm>
          <a:prstGeom prst="straightConnector1">
            <a:avLst/>
          </a:prstGeom>
          <a:ln w="190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7CE9CFE-5E03-4AAB-B188-D76AC8D0D328}"/>
              </a:ext>
            </a:extLst>
          </p:cNvPr>
          <p:cNvSpPr txBox="1"/>
          <p:nvPr/>
        </p:nvSpPr>
        <p:spPr>
          <a:xfrm>
            <a:off x="9456057" y="2046837"/>
            <a:ext cx="1524000" cy="338554"/>
          </a:xfrm>
          <a:prstGeom prst="rect">
            <a:avLst/>
          </a:prstGeom>
          <a:noFill/>
        </p:spPr>
        <p:txBody>
          <a:bodyPr wrap="square" rtlCol="0">
            <a:spAutoFit/>
          </a:bodyPr>
          <a:lstStyle/>
          <a:p>
            <a:pPr algn="ctr"/>
            <a:r>
              <a:rPr lang="en-US" sz="1600" dirty="0">
                <a:solidFill>
                  <a:srgbClr val="000000"/>
                </a:solidFill>
              </a:rPr>
              <a:t>Gurney flap</a:t>
            </a:r>
          </a:p>
        </p:txBody>
      </p:sp>
      <p:sp>
        <p:nvSpPr>
          <p:cNvPr id="15" name="TextBox 14">
            <a:extLst>
              <a:ext uri="{FF2B5EF4-FFF2-40B4-BE49-F238E27FC236}">
                <a16:creationId xmlns:a16="http://schemas.microsoft.com/office/drawing/2014/main" id="{AF3B1730-76A0-4738-A4BC-53F97D72CC51}"/>
              </a:ext>
            </a:extLst>
          </p:cNvPr>
          <p:cNvSpPr txBox="1"/>
          <p:nvPr/>
        </p:nvSpPr>
        <p:spPr>
          <a:xfrm>
            <a:off x="9879181" y="3530941"/>
            <a:ext cx="1524000" cy="338554"/>
          </a:xfrm>
          <a:prstGeom prst="rect">
            <a:avLst/>
          </a:prstGeom>
          <a:noFill/>
        </p:spPr>
        <p:txBody>
          <a:bodyPr wrap="square" rtlCol="0">
            <a:spAutoFit/>
          </a:bodyPr>
          <a:lstStyle/>
          <a:p>
            <a:r>
              <a:rPr lang="en-US" sz="1600" dirty="0">
                <a:solidFill>
                  <a:srgbClr val="000000"/>
                </a:solidFill>
              </a:rPr>
              <a:t>DRS flap</a:t>
            </a:r>
          </a:p>
        </p:txBody>
      </p:sp>
      <p:sp>
        <p:nvSpPr>
          <p:cNvPr id="16" name="TextBox 15">
            <a:extLst>
              <a:ext uri="{FF2B5EF4-FFF2-40B4-BE49-F238E27FC236}">
                <a16:creationId xmlns:a16="http://schemas.microsoft.com/office/drawing/2014/main" id="{A4206BF3-D31D-47DB-B589-2DE65A5BFEB6}"/>
              </a:ext>
            </a:extLst>
          </p:cNvPr>
          <p:cNvSpPr txBox="1"/>
          <p:nvPr/>
        </p:nvSpPr>
        <p:spPr>
          <a:xfrm>
            <a:off x="7932057" y="4340566"/>
            <a:ext cx="1524000" cy="338554"/>
          </a:xfrm>
          <a:prstGeom prst="rect">
            <a:avLst/>
          </a:prstGeom>
          <a:noFill/>
        </p:spPr>
        <p:txBody>
          <a:bodyPr wrap="square" rtlCol="0">
            <a:spAutoFit/>
          </a:bodyPr>
          <a:lstStyle/>
          <a:p>
            <a:r>
              <a:rPr lang="en-US" sz="1600" dirty="0">
                <a:solidFill>
                  <a:srgbClr val="000000"/>
                </a:solidFill>
              </a:rPr>
              <a:t>Main flap</a:t>
            </a:r>
          </a:p>
        </p:txBody>
      </p:sp>
    </p:spTree>
    <p:extLst>
      <p:ext uri="{BB962C8B-B14F-4D97-AF65-F5344CB8AC3E}">
        <p14:creationId xmlns:p14="http://schemas.microsoft.com/office/powerpoint/2010/main" val="1862805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0FB4D27-73A3-460B-8687-3FBB6965FC00}"/>
              </a:ext>
            </a:extLst>
          </p:cNvPr>
          <p:cNvPicPr>
            <a:picLocks noChangeAspect="1"/>
          </p:cNvPicPr>
          <p:nvPr/>
        </p:nvPicPr>
        <p:blipFill rotWithShape="1">
          <a:blip r:embed="rId2">
            <a:extLst>
              <a:ext uri="{28A0092B-C50C-407E-A947-70E740481C1C}">
                <a14:useLocalDpi xmlns:a14="http://schemas.microsoft.com/office/drawing/2010/main" val="0"/>
              </a:ext>
            </a:extLst>
          </a:blip>
          <a:srcRect l="10956" t="20045" r="25019" b="23997"/>
          <a:stretch/>
        </p:blipFill>
        <p:spPr>
          <a:xfrm>
            <a:off x="6096000" y="1820110"/>
            <a:ext cx="5614223" cy="3681365"/>
          </a:xfrm>
          <a:prstGeom prst="rect">
            <a:avLst/>
          </a:prstGeom>
        </p:spPr>
      </p:pic>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901282"/>
            <a:ext cx="3932767" cy="1066800"/>
          </a:xfrm>
        </p:spPr>
        <p:txBody>
          <a:bodyPr/>
          <a:lstStyle/>
          <a:p>
            <a:r>
              <a:rPr lang="en-US" dirty="0">
                <a:solidFill>
                  <a:schemeClr val="accent1"/>
                </a:solidFill>
              </a:rPr>
              <a:t>Numerical Setup</a:t>
            </a:r>
          </a:p>
        </p:txBody>
      </p:sp>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1968082"/>
            <a:ext cx="5225143" cy="4216400"/>
          </a:xfrm>
        </p:spPr>
        <p:txBody>
          <a:bodyPr>
            <a:noAutofit/>
          </a:bodyPr>
          <a:lstStyle/>
          <a:p>
            <a:r>
              <a:rPr lang="en-US" sz="1500" dirty="0">
                <a:solidFill>
                  <a:srgbClr val="000000"/>
                </a:solidFill>
              </a:rPr>
              <a:t>Physics:</a:t>
            </a:r>
          </a:p>
          <a:p>
            <a:pPr lvl="1"/>
            <a:r>
              <a:rPr lang="en-US" sz="1500" i="1" dirty="0">
                <a:solidFill>
                  <a:srgbClr val="000000"/>
                </a:solidFill>
              </a:rPr>
              <a:t>Moving Mesh </a:t>
            </a:r>
            <a:r>
              <a:rPr lang="en-US" sz="1500" dirty="0">
                <a:solidFill>
                  <a:srgbClr val="000000"/>
                </a:solidFill>
              </a:rPr>
              <a:t>is used to model the adjustable flap such that it rises no more than 85 mm (as regulated by Formula 1) from the main flap.</a:t>
            </a:r>
            <a:endParaRPr lang="en-US" sz="1500" i="1" dirty="0">
              <a:solidFill>
                <a:srgbClr val="000000"/>
              </a:solidFill>
            </a:endParaRPr>
          </a:p>
          <a:p>
            <a:pPr lvl="1"/>
            <a:r>
              <a:rPr lang="en-US" sz="1500" i="1" dirty="0">
                <a:solidFill>
                  <a:srgbClr val="000000"/>
                </a:solidFill>
              </a:rPr>
              <a:t>Turbulent Flow, k-</a:t>
            </a:r>
            <a:r>
              <a:rPr lang="el-GR" sz="1500" i="1" dirty="0">
                <a:solidFill>
                  <a:srgbClr val="000000"/>
                </a:solidFill>
              </a:rPr>
              <a:t>ε</a:t>
            </a:r>
            <a:r>
              <a:rPr lang="en-US" sz="1500" i="1" dirty="0">
                <a:solidFill>
                  <a:srgbClr val="000000"/>
                </a:solidFill>
              </a:rPr>
              <a:t> </a:t>
            </a:r>
            <a:r>
              <a:rPr lang="en-US" sz="1500" dirty="0">
                <a:solidFill>
                  <a:srgbClr val="000000"/>
                </a:solidFill>
              </a:rPr>
              <a:t>is employed to solve for the flow profile of air, which enters the domain at a velocity of 90 m/s (201 mph).</a:t>
            </a:r>
          </a:p>
          <a:p>
            <a:r>
              <a:rPr lang="en-US" sz="1500" dirty="0">
                <a:solidFill>
                  <a:srgbClr val="000000"/>
                </a:solidFill>
              </a:rPr>
              <a:t>Study steps:</a:t>
            </a:r>
          </a:p>
          <a:p>
            <a:pPr lvl="1"/>
            <a:r>
              <a:rPr lang="en-US" sz="1500" dirty="0">
                <a:solidFill>
                  <a:srgbClr val="000000"/>
                </a:solidFill>
              </a:rPr>
              <a:t>A stationary study is computed to obtain the steady-state flow profile when DRS is inactive.</a:t>
            </a:r>
          </a:p>
          <a:p>
            <a:pPr lvl="1"/>
            <a:r>
              <a:rPr lang="en-US" sz="1500" dirty="0">
                <a:solidFill>
                  <a:srgbClr val="000000"/>
                </a:solidFill>
              </a:rPr>
              <a:t>A time-dependent study is then performed to model the transient effects of the adjustable flap.</a:t>
            </a:r>
          </a:p>
        </p:txBody>
      </p:sp>
      <p:grpSp>
        <p:nvGrpSpPr>
          <p:cNvPr id="6" name="Group 5">
            <a:extLst>
              <a:ext uri="{FF2B5EF4-FFF2-40B4-BE49-F238E27FC236}">
                <a16:creationId xmlns:a16="http://schemas.microsoft.com/office/drawing/2014/main" id="{310AD8FD-462D-48CD-A9D3-B0A7B259631E}"/>
              </a:ext>
            </a:extLst>
          </p:cNvPr>
          <p:cNvGrpSpPr/>
          <p:nvPr/>
        </p:nvGrpSpPr>
        <p:grpSpPr>
          <a:xfrm>
            <a:off x="11380931" y="2052810"/>
            <a:ext cx="329292" cy="3215963"/>
            <a:chOff x="6347733" y="2394857"/>
            <a:chExt cx="329292" cy="3215963"/>
          </a:xfrm>
        </p:grpSpPr>
        <p:cxnSp>
          <p:nvCxnSpPr>
            <p:cNvPr id="19" name="Straight Arrow Connector 18">
              <a:extLst>
                <a:ext uri="{FF2B5EF4-FFF2-40B4-BE49-F238E27FC236}">
                  <a16:creationId xmlns:a16="http://schemas.microsoft.com/office/drawing/2014/main" id="{6F2888DB-B797-4546-A9D7-D364D574D136}"/>
                </a:ext>
              </a:extLst>
            </p:cNvPr>
            <p:cNvCxnSpPr>
              <a:cxnSpLocks/>
            </p:cNvCxnSpPr>
            <p:nvPr/>
          </p:nvCxnSpPr>
          <p:spPr>
            <a:xfrm>
              <a:off x="6347733" y="2394857"/>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3942955-9376-4416-9424-200B97DC2C3A}"/>
                </a:ext>
              </a:extLst>
            </p:cNvPr>
            <p:cNvCxnSpPr>
              <a:cxnSpLocks/>
            </p:cNvCxnSpPr>
            <p:nvPr/>
          </p:nvCxnSpPr>
          <p:spPr>
            <a:xfrm>
              <a:off x="6347733" y="2931886"/>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1477C5B-8140-4439-897E-27703447405B}"/>
                </a:ext>
              </a:extLst>
            </p:cNvPr>
            <p:cNvCxnSpPr>
              <a:cxnSpLocks/>
            </p:cNvCxnSpPr>
            <p:nvPr/>
          </p:nvCxnSpPr>
          <p:spPr>
            <a:xfrm>
              <a:off x="6347733" y="3462705"/>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75FDAD6-D3B5-4542-9F9D-D8271951C668}"/>
                </a:ext>
              </a:extLst>
            </p:cNvPr>
            <p:cNvCxnSpPr>
              <a:cxnSpLocks/>
            </p:cNvCxnSpPr>
            <p:nvPr/>
          </p:nvCxnSpPr>
          <p:spPr>
            <a:xfrm>
              <a:off x="6347733" y="3999734"/>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D552ED7-2AE6-48FF-B8FB-7B2A0CF5DB59}"/>
                </a:ext>
              </a:extLst>
            </p:cNvPr>
            <p:cNvCxnSpPr>
              <a:cxnSpLocks/>
            </p:cNvCxnSpPr>
            <p:nvPr/>
          </p:nvCxnSpPr>
          <p:spPr>
            <a:xfrm>
              <a:off x="6347733" y="4542972"/>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18A4F76-4790-4C6A-BF2F-E6DC405CD4D3}"/>
                </a:ext>
              </a:extLst>
            </p:cNvPr>
            <p:cNvCxnSpPr>
              <a:cxnSpLocks/>
            </p:cNvCxnSpPr>
            <p:nvPr/>
          </p:nvCxnSpPr>
          <p:spPr>
            <a:xfrm>
              <a:off x="6347733" y="5080001"/>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4A4B193-00F9-4B21-B1CB-E68A5A82F6C3}"/>
                </a:ext>
              </a:extLst>
            </p:cNvPr>
            <p:cNvCxnSpPr>
              <a:cxnSpLocks/>
            </p:cNvCxnSpPr>
            <p:nvPr/>
          </p:nvCxnSpPr>
          <p:spPr>
            <a:xfrm>
              <a:off x="6347733" y="5610820"/>
              <a:ext cx="329292" cy="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D14969BD-45BB-4948-881B-A29D997B1B63}"/>
              </a:ext>
            </a:extLst>
          </p:cNvPr>
          <p:cNvSpPr txBox="1"/>
          <p:nvPr/>
        </p:nvSpPr>
        <p:spPr>
          <a:xfrm rot="5400000">
            <a:off x="6302199" y="3639539"/>
            <a:ext cx="626789" cy="338554"/>
          </a:xfrm>
          <a:prstGeom prst="rect">
            <a:avLst/>
          </a:prstGeom>
          <a:noFill/>
        </p:spPr>
        <p:txBody>
          <a:bodyPr wrap="square" rtlCol="0">
            <a:spAutoFit/>
          </a:bodyPr>
          <a:lstStyle/>
          <a:p>
            <a:pPr algn="ctr"/>
            <a:r>
              <a:rPr lang="en-US" sz="1600" dirty="0">
                <a:solidFill>
                  <a:srgbClr val="000000"/>
                </a:solidFill>
              </a:rPr>
              <a:t>Inlet</a:t>
            </a:r>
          </a:p>
        </p:txBody>
      </p:sp>
      <p:sp>
        <p:nvSpPr>
          <p:cNvPr id="36" name="TextBox 35">
            <a:extLst>
              <a:ext uri="{FF2B5EF4-FFF2-40B4-BE49-F238E27FC236}">
                <a16:creationId xmlns:a16="http://schemas.microsoft.com/office/drawing/2014/main" id="{4B0C34D6-20E5-4803-B922-335528220B52}"/>
              </a:ext>
            </a:extLst>
          </p:cNvPr>
          <p:cNvSpPr txBox="1"/>
          <p:nvPr/>
        </p:nvSpPr>
        <p:spPr>
          <a:xfrm rot="5400000">
            <a:off x="10765883" y="3654053"/>
            <a:ext cx="803317" cy="338554"/>
          </a:xfrm>
          <a:prstGeom prst="rect">
            <a:avLst/>
          </a:prstGeom>
          <a:noFill/>
        </p:spPr>
        <p:txBody>
          <a:bodyPr wrap="square" rtlCol="0">
            <a:spAutoFit/>
          </a:bodyPr>
          <a:lstStyle/>
          <a:p>
            <a:pPr algn="ctr"/>
            <a:r>
              <a:rPr lang="en-US" sz="1600" dirty="0">
                <a:solidFill>
                  <a:srgbClr val="000000"/>
                </a:solidFill>
              </a:rPr>
              <a:t>Outlet</a:t>
            </a:r>
          </a:p>
        </p:txBody>
      </p:sp>
      <p:grpSp>
        <p:nvGrpSpPr>
          <p:cNvPr id="4" name="Group 3">
            <a:extLst>
              <a:ext uri="{FF2B5EF4-FFF2-40B4-BE49-F238E27FC236}">
                <a16:creationId xmlns:a16="http://schemas.microsoft.com/office/drawing/2014/main" id="{013536F0-650C-4C4E-AD04-CA2777B9F808}"/>
              </a:ext>
            </a:extLst>
          </p:cNvPr>
          <p:cNvGrpSpPr/>
          <p:nvPr/>
        </p:nvGrpSpPr>
        <p:grpSpPr>
          <a:xfrm>
            <a:off x="6100090" y="2052810"/>
            <a:ext cx="329292" cy="3215963"/>
            <a:chOff x="11628086" y="2394857"/>
            <a:chExt cx="329292" cy="3215963"/>
          </a:xfrm>
        </p:grpSpPr>
        <p:cxnSp>
          <p:nvCxnSpPr>
            <p:cNvPr id="42" name="Straight Arrow Connector 41">
              <a:extLst>
                <a:ext uri="{FF2B5EF4-FFF2-40B4-BE49-F238E27FC236}">
                  <a16:creationId xmlns:a16="http://schemas.microsoft.com/office/drawing/2014/main" id="{F4AF6741-0F74-4A0B-A5F1-609E911078C8}"/>
                </a:ext>
              </a:extLst>
            </p:cNvPr>
            <p:cNvCxnSpPr>
              <a:cxnSpLocks/>
            </p:cNvCxnSpPr>
            <p:nvPr/>
          </p:nvCxnSpPr>
          <p:spPr>
            <a:xfrm>
              <a:off x="11628086" y="2394857"/>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0529B3C-3115-45C0-BCA4-AB34F0258DE5}"/>
                </a:ext>
              </a:extLst>
            </p:cNvPr>
            <p:cNvCxnSpPr>
              <a:cxnSpLocks/>
            </p:cNvCxnSpPr>
            <p:nvPr/>
          </p:nvCxnSpPr>
          <p:spPr>
            <a:xfrm>
              <a:off x="11628086" y="2931886"/>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173FB16-F0DA-46EC-B594-B64F4BE01678}"/>
                </a:ext>
              </a:extLst>
            </p:cNvPr>
            <p:cNvCxnSpPr>
              <a:cxnSpLocks/>
            </p:cNvCxnSpPr>
            <p:nvPr/>
          </p:nvCxnSpPr>
          <p:spPr>
            <a:xfrm>
              <a:off x="11628086" y="3462705"/>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DF789C46-90D4-498E-AC73-4372CFE6B945}"/>
                </a:ext>
              </a:extLst>
            </p:cNvPr>
            <p:cNvCxnSpPr>
              <a:cxnSpLocks/>
            </p:cNvCxnSpPr>
            <p:nvPr/>
          </p:nvCxnSpPr>
          <p:spPr>
            <a:xfrm>
              <a:off x="11628086" y="3999734"/>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3E1C5907-A89D-4414-A60B-47EA3D4E78C7}"/>
                </a:ext>
              </a:extLst>
            </p:cNvPr>
            <p:cNvCxnSpPr>
              <a:cxnSpLocks/>
            </p:cNvCxnSpPr>
            <p:nvPr/>
          </p:nvCxnSpPr>
          <p:spPr>
            <a:xfrm>
              <a:off x="11628086" y="4542972"/>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0F3CBB9B-7D10-421B-9787-00CADE870988}"/>
                </a:ext>
              </a:extLst>
            </p:cNvPr>
            <p:cNvCxnSpPr>
              <a:cxnSpLocks/>
            </p:cNvCxnSpPr>
            <p:nvPr/>
          </p:nvCxnSpPr>
          <p:spPr>
            <a:xfrm>
              <a:off x="11628086" y="5080001"/>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0386E36-5859-4E64-830E-66F3B24032BF}"/>
                </a:ext>
              </a:extLst>
            </p:cNvPr>
            <p:cNvCxnSpPr>
              <a:cxnSpLocks/>
            </p:cNvCxnSpPr>
            <p:nvPr/>
          </p:nvCxnSpPr>
          <p:spPr>
            <a:xfrm>
              <a:off x="11628086" y="5610820"/>
              <a:ext cx="329292" cy="0"/>
            </a:xfrm>
            <a:prstGeom prst="straightConnector1">
              <a:avLst/>
            </a:prstGeom>
            <a:ln w="31750">
              <a:solidFill>
                <a:schemeClr val="tx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A958FE6D-84CC-4A26-8961-BC508FEBA8EB}"/>
              </a:ext>
            </a:extLst>
          </p:cNvPr>
          <p:cNvSpPr txBox="1"/>
          <p:nvPr/>
        </p:nvSpPr>
        <p:spPr>
          <a:xfrm>
            <a:off x="8143156" y="5081348"/>
            <a:ext cx="1524000" cy="338554"/>
          </a:xfrm>
          <a:prstGeom prst="rect">
            <a:avLst/>
          </a:prstGeom>
          <a:noFill/>
        </p:spPr>
        <p:txBody>
          <a:bodyPr wrap="square" rtlCol="0">
            <a:spAutoFit/>
          </a:bodyPr>
          <a:lstStyle/>
          <a:p>
            <a:pPr algn="ctr"/>
            <a:r>
              <a:rPr lang="en-US" sz="1600" dirty="0">
                <a:solidFill>
                  <a:srgbClr val="000000"/>
                </a:solidFill>
              </a:rPr>
              <a:t>Slip wall</a:t>
            </a:r>
          </a:p>
        </p:txBody>
      </p:sp>
      <p:sp>
        <p:nvSpPr>
          <p:cNvPr id="26" name="TextBox 25">
            <a:extLst>
              <a:ext uri="{FF2B5EF4-FFF2-40B4-BE49-F238E27FC236}">
                <a16:creationId xmlns:a16="http://schemas.microsoft.com/office/drawing/2014/main" id="{1D1C0DBE-0C4D-4D29-82D9-6BA9E7E2DE17}"/>
              </a:ext>
            </a:extLst>
          </p:cNvPr>
          <p:cNvSpPr txBox="1"/>
          <p:nvPr/>
        </p:nvSpPr>
        <p:spPr>
          <a:xfrm>
            <a:off x="7886081" y="1865385"/>
            <a:ext cx="2034060" cy="338554"/>
          </a:xfrm>
          <a:prstGeom prst="rect">
            <a:avLst/>
          </a:prstGeom>
          <a:noFill/>
        </p:spPr>
        <p:txBody>
          <a:bodyPr wrap="square" rtlCol="0">
            <a:spAutoFit/>
          </a:bodyPr>
          <a:lstStyle/>
          <a:p>
            <a:pPr algn="ctr"/>
            <a:r>
              <a:rPr lang="en-US" sz="1600" dirty="0">
                <a:solidFill>
                  <a:srgbClr val="000000"/>
                </a:solidFill>
              </a:rPr>
              <a:t>Open Boundary</a:t>
            </a:r>
          </a:p>
        </p:txBody>
      </p:sp>
    </p:spTree>
    <p:extLst>
      <p:ext uri="{BB962C8B-B14F-4D97-AF65-F5344CB8AC3E}">
        <p14:creationId xmlns:p14="http://schemas.microsoft.com/office/powerpoint/2010/main" val="3128193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861088"/>
            <a:ext cx="6585019" cy="1066800"/>
          </a:xfrm>
        </p:spPr>
        <p:txBody>
          <a:bodyPr/>
          <a:lstStyle/>
          <a:p>
            <a:r>
              <a:rPr lang="en-US" dirty="0">
                <a:solidFill>
                  <a:schemeClr val="accent1"/>
                </a:solidFill>
              </a:rPr>
              <a:t>Evaluation of Drag Coefficient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1927888"/>
                <a:ext cx="6585019" cy="4216400"/>
              </a:xfrm>
            </p:spPr>
            <p:txBody>
              <a:bodyPr>
                <a:normAutofit/>
              </a:bodyPr>
              <a:lstStyle/>
              <a:p>
                <a:pPr marL="0" indent="0">
                  <a:lnSpc>
                    <a:spcPct val="120000"/>
                  </a:lnSpc>
                  <a:buNone/>
                </a:pPr>
                <a:r>
                  <a:rPr lang="en-US" sz="1600" dirty="0">
                    <a:solidFill>
                      <a:srgbClr val="000000"/>
                    </a:solidFill>
                  </a:rPr>
                  <a:t>The drag coefficient (</a:t>
                </a:r>
                <a14:m>
                  <m:oMath xmlns:m="http://schemas.openxmlformats.org/officeDocument/2006/math">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𝐶</m:t>
                        </m:r>
                      </m:e>
                      <m:sub>
                        <m:r>
                          <a:rPr lang="en-US" sz="1600" i="1">
                            <a:solidFill>
                              <a:srgbClr val="000000"/>
                            </a:solidFill>
                            <a:latin typeface="Cambria Math" panose="02040503050406030204" pitchFamily="18" charset="0"/>
                          </a:rPr>
                          <m:t>𝑑</m:t>
                        </m:r>
                      </m:sub>
                    </m:sSub>
                  </m:oMath>
                </a14:m>
                <a:r>
                  <a:rPr lang="en-US" sz="1600" dirty="0">
                    <a:solidFill>
                      <a:srgbClr val="000000"/>
                    </a:solidFill>
                  </a:rPr>
                  <a:t>) can be formulated as:</a:t>
                </a:r>
              </a:p>
              <a:p>
                <a:pPr marL="538163" indent="0">
                  <a:lnSpc>
                    <a:spcPct val="120000"/>
                  </a:lnSpc>
                  <a:buNone/>
                </a:pPr>
                <a14:m>
                  <m:oMath xmlns:m="http://schemas.openxmlformats.org/officeDocument/2006/math">
                    <m:sSub>
                      <m:sSubPr>
                        <m:ctrlPr>
                          <a:rPr lang="en-US" sz="1600" b="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𝐶</m:t>
                        </m:r>
                      </m:e>
                      <m:sub>
                        <m:r>
                          <a:rPr lang="en-US" sz="1600" b="0" i="1" smtClean="0">
                            <a:solidFill>
                              <a:srgbClr val="000000"/>
                            </a:solidFill>
                            <a:latin typeface="Cambria Math" panose="02040503050406030204" pitchFamily="18" charset="0"/>
                          </a:rPr>
                          <m:t>𝑑</m:t>
                        </m:r>
                      </m:sub>
                    </m:sSub>
                    <m:r>
                      <a:rPr lang="en-US" sz="1600" i="1" smtClean="0">
                        <a:solidFill>
                          <a:srgbClr val="000000"/>
                        </a:solidFill>
                        <a:latin typeface="Cambria Math" panose="02040503050406030204" pitchFamily="18" charset="0"/>
                      </a:rPr>
                      <m:t>=</m:t>
                    </m:r>
                    <m:f>
                      <m:fPr>
                        <m:ctrlPr>
                          <a:rPr lang="en-US" sz="1600" i="1" smtClean="0">
                            <a:solidFill>
                              <a:srgbClr val="000000"/>
                            </a:solidFill>
                            <a:latin typeface="Cambria Math" panose="02040503050406030204" pitchFamily="18" charset="0"/>
                          </a:rPr>
                        </m:ctrlPr>
                      </m:fPr>
                      <m:num>
                        <m:sSub>
                          <m:sSubPr>
                            <m:ctrlPr>
                              <a:rPr lang="en-US" sz="1600" i="1" smtClean="0">
                                <a:solidFill>
                                  <a:srgbClr val="000000"/>
                                </a:solidFill>
                                <a:latin typeface="Cambria Math" panose="02040503050406030204" pitchFamily="18" charset="0"/>
                              </a:rPr>
                            </m:ctrlPr>
                          </m:sSubPr>
                          <m:e>
                            <m:r>
                              <a:rPr lang="en-US" sz="1600" b="0" i="1" smtClean="0">
                                <a:solidFill>
                                  <a:srgbClr val="000000"/>
                                </a:solidFill>
                                <a:latin typeface="Cambria Math" panose="02040503050406030204" pitchFamily="18" charset="0"/>
                              </a:rPr>
                              <m:t>𝐹</m:t>
                            </m:r>
                          </m:e>
                          <m:sub>
                            <m:r>
                              <a:rPr lang="en-US" sz="1600" b="0" i="1" smtClean="0">
                                <a:solidFill>
                                  <a:srgbClr val="000000"/>
                                </a:solidFill>
                                <a:latin typeface="Cambria Math" panose="02040503050406030204" pitchFamily="18" charset="0"/>
                              </a:rPr>
                              <m:t>𝑋</m:t>
                            </m:r>
                          </m:sub>
                        </m:sSub>
                      </m:num>
                      <m:den>
                        <m:f>
                          <m:fPr>
                            <m:ctrlPr>
                              <a:rPr lang="en-US" sz="1600" i="1" smtClean="0">
                                <a:solidFill>
                                  <a:srgbClr val="000000"/>
                                </a:solidFill>
                                <a:latin typeface="Cambria Math" panose="02040503050406030204" pitchFamily="18" charset="0"/>
                              </a:rPr>
                            </m:ctrlPr>
                          </m:fPr>
                          <m:num>
                            <m:r>
                              <a:rPr lang="en-US" sz="1600" b="0" i="1" smtClean="0">
                                <a:solidFill>
                                  <a:srgbClr val="000000"/>
                                </a:solidFill>
                                <a:latin typeface="Cambria Math" panose="02040503050406030204" pitchFamily="18" charset="0"/>
                              </a:rPr>
                              <m:t>1</m:t>
                            </m:r>
                          </m:num>
                          <m:den>
                            <m:r>
                              <a:rPr lang="en-US" sz="1600" b="0" i="1" smtClean="0">
                                <a:solidFill>
                                  <a:srgbClr val="000000"/>
                                </a:solidFill>
                                <a:latin typeface="Cambria Math" panose="02040503050406030204" pitchFamily="18" charset="0"/>
                              </a:rPr>
                              <m:t>2</m:t>
                            </m:r>
                          </m:den>
                        </m:f>
                        <m:r>
                          <a:rPr lang="en-US" sz="1600" i="1" smtClean="0">
                            <a:solidFill>
                              <a:srgbClr val="000000"/>
                            </a:solidFill>
                            <a:latin typeface="Cambria Math" panose="02040503050406030204" pitchFamily="18" charset="0"/>
                            <a:ea typeface="Cambria Math" panose="02040503050406030204" pitchFamily="18" charset="0"/>
                          </a:rPr>
                          <m:t>𝜌</m:t>
                        </m:r>
                        <m:sSubSup>
                          <m:sSubSupPr>
                            <m:ctrlPr>
                              <a:rPr lang="en-US" sz="1600" i="1" smtClean="0">
                                <a:solidFill>
                                  <a:srgbClr val="000000"/>
                                </a:solidFill>
                                <a:latin typeface="Cambria Math" panose="02040503050406030204" pitchFamily="18" charset="0"/>
                                <a:ea typeface="Cambria Math" panose="02040503050406030204" pitchFamily="18" charset="0"/>
                              </a:rPr>
                            </m:ctrlPr>
                          </m:sSubSupPr>
                          <m:e>
                            <m:r>
                              <a:rPr lang="en-US" sz="1600" b="0" i="1" smtClean="0">
                                <a:solidFill>
                                  <a:srgbClr val="000000"/>
                                </a:solidFill>
                                <a:latin typeface="Cambria Math" panose="02040503050406030204" pitchFamily="18" charset="0"/>
                                <a:ea typeface="Cambria Math" panose="02040503050406030204" pitchFamily="18" charset="0"/>
                              </a:rPr>
                              <m:t>𝑈</m:t>
                            </m:r>
                          </m:e>
                          <m:sub>
                            <m:r>
                              <a:rPr lang="en-US" sz="1600" b="0" i="1" smtClean="0">
                                <a:solidFill>
                                  <a:srgbClr val="000000"/>
                                </a:solidFill>
                                <a:latin typeface="Cambria Math" panose="02040503050406030204" pitchFamily="18" charset="0"/>
                                <a:ea typeface="Cambria Math" panose="02040503050406030204" pitchFamily="18" charset="0"/>
                              </a:rPr>
                              <m:t>0</m:t>
                            </m:r>
                          </m:sub>
                          <m:sup>
                            <m:r>
                              <a:rPr lang="en-US" sz="1600" b="0" i="1" smtClean="0">
                                <a:solidFill>
                                  <a:srgbClr val="000000"/>
                                </a:solidFill>
                                <a:latin typeface="Cambria Math" panose="02040503050406030204" pitchFamily="18" charset="0"/>
                                <a:ea typeface="Cambria Math" panose="02040503050406030204" pitchFamily="18" charset="0"/>
                              </a:rPr>
                              <m:t>2</m:t>
                            </m:r>
                          </m:sup>
                        </m:sSubSup>
                        <m:r>
                          <a:rPr lang="en-US" sz="1600" b="0" i="1" smtClean="0">
                            <a:solidFill>
                              <a:srgbClr val="000000"/>
                            </a:solidFill>
                            <a:latin typeface="Cambria Math" panose="02040503050406030204" pitchFamily="18" charset="0"/>
                            <a:ea typeface="Cambria Math" panose="02040503050406030204" pitchFamily="18" charset="0"/>
                          </a:rPr>
                          <m:t>𝐴</m:t>
                        </m:r>
                      </m:den>
                    </m:f>
                  </m:oMath>
                </a14:m>
                <a:r>
                  <a:rPr lang="en-US" sz="1600" dirty="0">
                    <a:solidFill>
                      <a:srgbClr val="000000"/>
                    </a:solidFill>
                  </a:rPr>
                  <a:t>,</a:t>
                </a:r>
              </a:p>
              <a:p>
                <a:pPr marL="0" indent="0">
                  <a:lnSpc>
                    <a:spcPct val="120000"/>
                  </a:lnSpc>
                  <a:buNone/>
                </a:pPr>
                <a:r>
                  <a:rPr lang="en-US" sz="1600" dirty="0">
                    <a:solidFill>
                      <a:srgbClr val="000000"/>
                    </a:solidFill>
                  </a:rPr>
                  <a:t>where </a:t>
                </a:r>
                <a14:m>
                  <m:oMath xmlns:m="http://schemas.openxmlformats.org/officeDocument/2006/math">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𝑋</m:t>
                        </m:r>
                      </m:sub>
                    </m:sSub>
                  </m:oMath>
                </a14:m>
                <a:r>
                  <a:rPr lang="en-US" sz="1600" dirty="0">
                    <a:solidFill>
                      <a:srgbClr val="000000"/>
                    </a:solidFill>
                  </a:rPr>
                  <a:t> is the </a:t>
                </a:r>
                <a:r>
                  <a:rPr lang="en-US" sz="1600" i="1" dirty="0">
                    <a:solidFill>
                      <a:srgbClr val="000000"/>
                    </a:solidFill>
                  </a:rPr>
                  <a:t>x</a:t>
                </a:r>
                <a:r>
                  <a:rPr lang="en-US" sz="1600" dirty="0">
                    <a:solidFill>
                      <a:srgbClr val="000000"/>
                    </a:solidFill>
                  </a:rPr>
                  <a:t>-component of the force on the wing and </a:t>
                </a:r>
                <a14:m>
                  <m:oMath xmlns:m="http://schemas.openxmlformats.org/officeDocument/2006/math">
                    <m:r>
                      <a:rPr lang="en-US" sz="1600" i="1">
                        <a:solidFill>
                          <a:srgbClr val="000000"/>
                        </a:solidFill>
                        <a:latin typeface="Cambria Math" panose="02040503050406030204" pitchFamily="18" charset="0"/>
                        <a:ea typeface="Cambria Math" panose="02040503050406030204" pitchFamily="18" charset="0"/>
                      </a:rPr>
                      <m:t>𝐴</m:t>
                    </m:r>
                  </m:oMath>
                </a14:m>
                <a:r>
                  <a:rPr lang="en-US" sz="1600" dirty="0">
                    <a:solidFill>
                      <a:srgbClr val="000000"/>
                    </a:solidFill>
                  </a:rPr>
                  <a:t> is its cross-sectional area, which can be formulated as</a:t>
                </a:r>
              </a:p>
              <a:p>
                <a:pPr marL="538163" indent="0">
                  <a:lnSpc>
                    <a:spcPct val="120000"/>
                  </a:lnSpc>
                  <a:buNone/>
                  <a:tabLst>
                    <a:tab pos="538163" algn="l"/>
                  </a:tabLst>
                </a:pPr>
                <a14:m>
                  <m:oMathPara xmlns:m="http://schemas.openxmlformats.org/officeDocument/2006/math">
                    <m:oMathParaPr>
                      <m:jc m:val="left"/>
                    </m:oMathParaPr>
                    <m:oMath xmlns:m="http://schemas.openxmlformats.org/officeDocument/2006/math">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𝑋</m:t>
                          </m:r>
                        </m:sub>
                      </m:sSub>
                      <m:r>
                        <a:rPr lang="en-US" sz="1600" i="1">
                          <a:solidFill>
                            <a:srgbClr val="000000"/>
                          </a:solidFill>
                          <a:latin typeface="Cambria Math" panose="02040503050406030204" pitchFamily="18" charset="0"/>
                        </a:rPr>
                        <m:t>=</m:t>
                      </m:r>
                      <m:nary>
                        <m:naryPr>
                          <m:limLoc m:val="undOvr"/>
                          <m:ctrlPr>
                            <a:rPr lang="en-US" sz="1600" i="1" smtClean="0">
                              <a:solidFill>
                                <a:srgbClr val="000000"/>
                              </a:solidFill>
                              <a:latin typeface="Cambria Math" panose="02040503050406030204" pitchFamily="18" charset="0"/>
                            </a:rPr>
                          </m:ctrlPr>
                        </m:naryPr>
                        <m:sub>
                          <m:r>
                            <m:rPr>
                              <m:brk m:alnAt="24"/>
                            </m:rPr>
                            <a:rPr lang="en-US" sz="1600" b="0" i="1" smtClean="0">
                              <a:solidFill>
                                <a:srgbClr val="000000"/>
                              </a:solidFill>
                              <a:latin typeface="Cambria Math" panose="02040503050406030204" pitchFamily="18" charset="0"/>
                            </a:rPr>
                            <m:t>𝑆</m:t>
                          </m:r>
                        </m:sub>
                        <m:sup>
                          <m:r>
                            <a:rPr lang="en-US" sz="1600" b="0" i="1" smtClean="0">
                              <a:solidFill>
                                <a:srgbClr val="000000"/>
                              </a:solidFill>
                              <a:latin typeface="Cambria Math" panose="02040503050406030204" pitchFamily="18" charset="0"/>
                            </a:rPr>
                            <m:t> </m:t>
                          </m:r>
                        </m:sup>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𝑝</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𝑛</m:t>
                                  </m:r>
                                </m:e>
                                <m:sub>
                                  <m:r>
                                    <a:rPr lang="en-US" sz="1600" i="1">
                                      <a:solidFill>
                                        <a:srgbClr val="000000"/>
                                      </a:solidFill>
                                      <a:latin typeface="Cambria Math" panose="02040503050406030204" pitchFamily="18" charset="0"/>
                                    </a:rPr>
                                    <m:t>𝑥</m:t>
                                  </m:r>
                                </m:sub>
                              </m:sSub>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𝜏</m:t>
                                  </m:r>
                                </m:e>
                                <m:sub>
                                  <m:r>
                                    <a:rPr lang="en-US" sz="1600" i="1">
                                      <a:solidFill>
                                        <a:srgbClr val="000000"/>
                                      </a:solidFill>
                                      <a:latin typeface="Cambria Math" panose="02040503050406030204" pitchFamily="18" charset="0"/>
                                    </a:rPr>
                                    <m:t>𝑤</m:t>
                                  </m:r>
                                </m:sub>
                              </m:sSub>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𝑢</m:t>
                                      </m:r>
                                    </m:e>
                                    <m:sub>
                                      <m:r>
                                        <a:rPr lang="en-US" sz="1600" i="1">
                                          <a:solidFill>
                                            <a:srgbClr val="000000"/>
                                          </a:solidFill>
                                          <a:latin typeface="Cambria Math" panose="02040503050406030204" pitchFamily="18" charset="0"/>
                                        </a:rPr>
                                        <m:t>𝑡𝑋</m:t>
                                      </m:r>
                                    </m:sub>
                                  </m:sSub>
                                </m:num>
                                <m:den>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b="1" i="1">
                                              <a:solidFill>
                                                <a:srgbClr val="000000"/>
                                              </a:solidFill>
                                              <a:latin typeface="Cambria Math" panose="02040503050406030204" pitchFamily="18" charset="0"/>
                                            </a:rPr>
                                            <m:t>𝒖</m:t>
                                          </m:r>
                                        </m:e>
                                        <m:sub>
                                          <m:r>
                                            <a:rPr lang="en-US" sz="1600" i="1">
                                              <a:solidFill>
                                                <a:srgbClr val="000000"/>
                                              </a:solidFill>
                                              <a:latin typeface="Cambria Math" panose="02040503050406030204" pitchFamily="18" charset="0"/>
                                            </a:rPr>
                                            <m:t>𝑡</m:t>
                                          </m:r>
                                        </m:sub>
                                      </m:sSub>
                                    </m:e>
                                  </m:d>
                                </m:den>
                              </m:f>
                            </m:e>
                          </m:d>
                          <m:r>
                            <a:rPr lang="en-US" sz="1600" i="1">
                              <a:solidFill>
                                <a:srgbClr val="000000"/>
                              </a:solidFill>
                              <a:latin typeface="Cambria Math" panose="02040503050406030204" pitchFamily="18" charset="0"/>
                            </a:rPr>
                            <m:t>𝑑𝑆</m:t>
                          </m:r>
                        </m:e>
                      </m:nary>
                    </m:oMath>
                  </m:oMathPara>
                </a14:m>
                <a:endParaRPr lang="en-US" sz="1600" dirty="0">
                  <a:solidFill>
                    <a:srgbClr val="000000"/>
                  </a:solidFill>
                </a:endParaRPr>
              </a:p>
              <a:p>
                <a:pPr marL="538163" indent="0">
                  <a:lnSpc>
                    <a:spcPct val="120000"/>
                  </a:lnSpc>
                  <a:buNone/>
                  <a:tabLst>
                    <a:tab pos="538163" algn="l"/>
                  </a:tabLst>
                </a:pPr>
                <a14:m>
                  <m:oMath xmlns:m="http://schemas.openxmlformats.org/officeDocument/2006/math">
                    <m:r>
                      <a:rPr lang="en-US" sz="1600" b="0" i="1" smtClean="0">
                        <a:solidFill>
                          <a:srgbClr val="000000"/>
                        </a:solidFill>
                        <a:latin typeface="Cambria Math" panose="02040503050406030204" pitchFamily="18" charset="0"/>
                      </a:rPr>
                      <m:t>𝐴</m:t>
                    </m:r>
                    <m:r>
                      <a:rPr lang="en-US" sz="1600" i="1">
                        <a:solidFill>
                          <a:srgbClr val="000000"/>
                        </a:solidFill>
                        <a:latin typeface="Cambria Math" panose="02040503050406030204" pitchFamily="18" charset="0"/>
                      </a:rPr>
                      <m:t>=</m:t>
                    </m:r>
                    <m:nary>
                      <m:naryPr>
                        <m:limLoc m:val="undOvr"/>
                        <m:ctrlPr>
                          <a:rPr lang="en-US" sz="1600" i="1">
                            <a:solidFill>
                              <a:srgbClr val="000000"/>
                            </a:solidFill>
                            <a:latin typeface="Cambria Math" panose="02040503050406030204" pitchFamily="18" charset="0"/>
                          </a:rPr>
                        </m:ctrlPr>
                      </m:naryPr>
                      <m:sub>
                        <m:r>
                          <m:rPr>
                            <m:brk m:alnAt="24"/>
                          </m:rPr>
                          <a:rPr lang="en-US" sz="1600" b="0" i="1" smtClean="0">
                            <a:solidFill>
                              <a:srgbClr val="000000"/>
                            </a:solidFill>
                            <a:latin typeface="Cambria Math" panose="02040503050406030204" pitchFamily="18" charset="0"/>
                          </a:rPr>
                          <m:t>𝑆</m:t>
                        </m:r>
                      </m:sub>
                      <m:sup>
                        <m:r>
                          <a:rPr lang="en-US" sz="1600" b="0" i="1" smtClean="0">
                            <a:solidFill>
                              <a:srgbClr val="000000"/>
                            </a:solidFill>
                            <a:latin typeface="Cambria Math" panose="02040503050406030204" pitchFamily="18" charset="0"/>
                          </a:rPr>
                          <m:t> </m:t>
                        </m:r>
                      </m:sup>
                      <m:e>
                        <m:r>
                          <m:rPr>
                            <m:nor/>
                          </m:rPr>
                          <a:rPr lang="en-US" sz="1600">
                            <a:solidFill>
                              <a:srgbClr val="000000"/>
                            </a:solidFill>
                            <a:latin typeface="Cambria Math" panose="02040503050406030204" pitchFamily="18" charset="0"/>
                          </a:rPr>
                          <m:t>max</m:t>
                        </m:r>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𝑛</m:t>
                                </m:r>
                              </m:e>
                              <m:sub>
                                <m:r>
                                  <a:rPr lang="en-US" sz="1600" b="0" i="1" smtClean="0">
                                    <a:solidFill>
                                      <a:srgbClr val="000000"/>
                                    </a:solidFill>
                                    <a:latin typeface="Cambria Math" panose="02040503050406030204" pitchFamily="18" charset="0"/>
                                  </a:rPr>
                                  <m:t>𝑋</m:t>
                                </m:r>
                              </m:sub>
                            </m:sSub>
                            <m:r>
                              <a:rPr lang="en-US" sz="1600" i="1">
                                <a:solidFill>
                                  <a:srgbClr val="000000"/>
                                </a:solidFill>
                                <a:latin typeface="Cambria Math" panose="02040503050406030204" pitchFamily="18" charset="0"/>
                              </a:rPr>
                              <m:t>,0</m:t>
                            </m:r>
                          </m:e>
                        </m:d>
                        <m:r>
                          <a:rPr lang="en-US" sz="1600" i="1">
                            <a:solidFill>
                              <a:srgbClr val="000000"/>
                            </a:solidFill>
                            <a:latin typeface="Cambria Math" panose="02040503050406030204" pitchFamily="18" charset="0"/>
                          </a:rPr>
                          <m:t>𝑑𝑆</m:t>
                        </m:r>
                      </m:e>
                    </m:nary>
                  </m:oMath>
                </a14:m>
                <a:r>
                  <a:rPr lang="en-US" sz="1600" dirty="0">
                    <a:solidFill>
                      <a:srgbClr val="000000"/>
                    </a:solidFill>
                  </a:rPr>
                  <a:t>,</a:t>
                </a:r>
              </a:p>
              <a:p>
                <a:pPr marL="0" indent="0">
                  <a:lnSpc>
                    <a:spcPct val="120000"/>
                  </a:lnSpc>
                  <a:buNone/>
                </a:pPr>
                <a:r>
                  <a:rPr lang="en-US" sz="1600" dirty="0">
                    <a:solidFill>
                      <a:srgbClr val="000000"/>
                    </a:solidFill>
                  </a:rPr>
                  <a:t>where </a:t>
                </a:r>
                <a14:m>
                  <m:oMath xmlns:m="http://schemas.openxmlformats.org/officeDocument/2006/math">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𝜏</m:t>
                        </m:r>
                      </m:e>
                      <m:sub>
                        <m:r>
                          <a:rPr lang="en-US" sz="1600" i="1">
                            <a:solidFill>
                              <a:srgbClr val="000000"/>
                            </a:solidFill>
                            <a:latin typeface="Cambria Math" panose="02040503050406030204" pitchFamily="18" charset="0"/>
                          </a:rPr>
                          <m:t>𝑤</m:t>
                        </m:r>
                      </m:sub>
                    </m:sSub>
                    <m:r>
                      <a:rPr lang="en-US" sz="1600" b="0" i="1" smtClean="0">
                        <a:solidFill>
                          <a:srgbClr val="000000"/>
                        </a:solidFill>
                        <a:latin typeface="Cambria Math" panose="02040503050406030204" pitchFamily="18" charset="0"/>
                      </a:rPr>
                      <m:t>=</m:t>
                    </m:r>
                    <m:r>
                      <a:rPr lang="en-US" sz="1600" b="0" i="1" smtClean="0">
                        <a:solidFill>
                          <a:srgbClr val="000000"/>
                        </a:solidFill>
                        <a:latin typeface="Cambria Math" panose="02040503050406030204" pitchFamily="18" charset="0"/>
                        <a:ea typeface="Cambria Math" panose="02040503050406030204" pitchFamily="18" charset="0"/>
                      </a:rPr>
                      <m:t>𝜌</m:t>
                    </m:r>
                    <m:sSubSup>
                      <m:sSubSupPr>
                        <m:ctrlPr>
                          <a:rPr lang="en-US" sz="1600" b="0" i="1" smtClean="0">
                            <a:solidFill>
                              <a:srgbClr val="000000"/>
                            </a:solidFill>
                            <a:latin typeface="Cambria Math" panose="02040503050406030204" pitchFamily="18" charset="0"/>
                            <a:ea typeface="Cambria Math" panose="02040503050406030204" pitchFamily="18" charset="0"/>
                          </a:rPr>
                        </m:ctrlPr>
                      </m:sSubSupPr>
                      <m:e>
                        <m:r>
                          <a:rPr lang="en-US" sz="1600" b="0" i="1" smtClean="0">
                            <a:solidFill>
                              <a:srgbClr val="000000"/>
                            </a:solidFill>
                            <a:latin typeface="Cambria Math" panose="02040503050406030204" pitchFamily="18" charset="0"/>
                            <a:ea typeface="Cambria Math" panose="02040503050406030204" pitchFamily="18" charset="0"/>
                          </a:rPr>
                          <m:t>𝑢</m:t>
                        </m:r>
                      </m:e>
                      <m:sub>
                        <m:r>
                          <a:rPr lang="en-US" sz="1600" b="0" i="1" smtClean="0">
                            <a:solidFill>
                              <a:srgbClr val="000000"/>
                            </a:solidFill>
                            <a:latin typeface="Cambria Math" panose="02040503050406030204" pitchFamily="18" charset="0"/>
                            <a:ea typeface="Cambria Math" panose="02040503050406030204" pitchFamily="18" charset="0"/>
                          </a:rPr>
                          <m:t>𝜏</m:t>
                        </m:r>
                      </m:sub>
                      <m:sup>
                        <m:r>
                          <a:rPr lang="en-US" sz="1600" b="0" i="1" smtClean="0">
                            <a:solidFill>
                              <a:srgbClr val="000000"/>
                            </a:solidFill>
                            <a:latin typeface="Cambria Math" panose="02040503050406030204" pitchFamily="18" charset="0"/>
                            <a:ea typeface="Cambria Math" panose="02040503050406030204" pitchFamily="18" charset="0"/>
                          </a:rPr>
                          <m:t>2</m:t>
                        </m:r>
                      </m:sup>
                    </m:sSubSup>
                  </m:oMath>
                </a14:m>
                <a:r>
                  <a:rPr lang="en-US" sz="1600" dirty="0">
                    <a:solidFill>
                      <a:srgbClr val="000000"/>
                    </a:solidFill>
                  </a:rPr>
                  <a:t> is the shear stress at the wall and </a:t>
                </a:r>
                <a14:m>
                  <m:oMath xmlns:m="http://schemas.openxmlformats.org/officeDocument/2006/math">
                    <m:sSub>
                      <m:sSubPr>
                        <m:ctrlPr>
                          <a:rPr lang="en-US" sz="1600" i="1">
                            <a:solidFill>
                              <a:srgbClr val="000000"/>
                            </a:solidFill>
                            <a:latin typeface="Cambria Math" panose="02040503050406030204" pitchFamily="18" charset="0"/>
                          </a:rPr>
                        </m:ctrlPr>
                      </m:sSubPr>
                      <m:e>
                        <m:r>
                          <a:rPr lang="en-US" sz="1600" b="1" i="1">
                            <a:solidFill>
                              <a:srgbClr val="000000"/>
                            </a:solidFill>
                            <a:latin typeface="Cambria Math" panose="02040503050406030204" pitchFamily="18" charset="0"/>
                          </a:rPr>
                          <m:t>𝒖</m:t>
                        </m:r>
                      </m:e>
                      <m:sub>
                        <m:r>
                          <a:rPr lang="en-US" sz="1600" i="1">
                            <a:solidFill>
                              <a:srgbClr val="000000"/>
                            </a:solidFill>
                            <a:latin typeface="Cambria Math" panose="02040503050406030204" pitchFamily="18" charset="0"/>
                          </a:rPr>
                          <m:t>𝑡</m:t>
                        </m:r>
                      </m:sub>
                    </m:sSub>
                  </m:oMath>
                </a14:m>
                <a:r>
                  <a:rPr lang="en-US" sz="1600" dirty="0">
                    <a:solidFill>
                      <a:srgbClr val="000000"/>
                    </a:solidFill>
                  </a:rPr>
                  <a:t> is the tangential velocity. The surface integrations are performed over the boundaries of the wings.</a:t>
                </a:r>
              </a:p>
            </p:txBody>
          </p:sp>
        </mc:Choice>
        <mc:Fallback xmlns="">
          <p:sp>
            <p:nvSpPr>
              <p:cNvPr id="3" name="Content Placeholder 2">
                <a:extLst>
                  <a:ext uri="{FF2B5EF4-FFF2-40B4-BE49-F238E27FC236}">
                    <a16:creationId xmlns:a16="http://schemas.microsoft.com/office/drawing/2014/main" id="{F7817A2B-CE02-4247-A199-D8DEBAA3EE05}"/>
                  </a:ext>
                </a:extLst>
              </p:cNvPr>
              <p:cNvSpPr>
                <a:spLocks noGrp="1" noRot="1" noChangeAspect="1" noMove="1" noResize="1" noEditPoints="1" noAdjustHandles="1" noChangeArrowheads="1" noChangeShapeType="1" noTextEdit="1"/>
              </p:cNvSpPr>
              <p:nvPr>
                <p:ph sz="half" idx="10"/>
              </p:nvPr>
            </p:nvSpPr>
            <p:spPr>
              <a:xfrm>
                <a:off x="609601" y="1927888"/>
                <a:ext cx="6585019" cy="4216400"/>
              </a:xfrm>
              <a:blipFill>
                <a:blip r:embed="rId2"/>
                <a:stretch>
                  <a:fillRect l="-1927"/>
                </a:stretch>
              </a:blipFill>
            </p:spPr>
            <p:txBody>
              <a:bodyPr/>
              <a:lstStyle/>
              <a:p>
                <a:r>
                  <a:rPr lang="en-US">
                    <a:noFill/>
                  </a:rPr>
                  <a:t> </a:t>
                </a:r>
              </a:p>
            </p:txBody>
          </p:sp>
        </mc:Fallback>
      </mc:AlternateContent>
    </p:spTree>
    <p:extLst>
      <p:ext uri="{BB962C8B-B14F-4D97-AF65-F5344CB8AC3E}">
        <p14:creationId xmlns:p14="http://schemas.microsoft.com/office/powerpoint/2010/main" val="2887182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921378"/>
            <a:ext cx="5248588" cy="1066800"/>
          </a:xfrm>
        </p:spPr>
        <p:txBody>
          <a:bodyPr/>
          <a:lstStyle/>
          <a:p>
            <a:r>
              <a:rPr lang="en-US" dirty="0">
                <a:solidFill>
                  <a:schemeClr val="accent1"/>
                </a:solidFill>
              </a:rPr>
              <a:t>Evaluation of Downforce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1988178"/>
                <a:ext cx="5248588" cy="4216400"/>
              </a:xfrm>
            </p:spPr>
            <p:txBody>
              <a:bodyPr>
                <a:normAutofit/>
              </a:bodyPr>
              <a:lstStyle/>
              <a:p>
                <a:pPr marL="0" indent="0">
                  <a:lnSpc>
                    <a:spcPct val="120000"/>
                  </a:lnSpc>
                  <a:buNone/>
                </a:pPr>
                <a:r>
                  <a:rPr lang="en-US" sz="1500" dirty="0">
                    <a:solidFill>
                      <a:srgbClr val="000000"/>
                    </a:solidFill>
                  </a:rPr>
                  <a:t>At a zero angle of attack, the downforce is simply</a:t>
                </a:r>
              </a:p>
              <a:p>
                <a:pPr marL="630238" indent="0">
                  <a:lnSpc>
                    <a:spcPct val="120000"/>
                  </a:lnSpc>
                  <a:buNone/>
                </a:pPr>
                <a:r>
                  <a:rPr lang="en-US" sz="1500" dirty="0">
                    <a:solidFill>
                      <a:srgbClr val="000000"/>
                    </a:solidFill>
                  </a:rPr>
                  <a:t> </a:t>
                </a:r>
                <a14:m>
                  <m:oMath xmlns:m="http://schemas.openxmlformats.org/officeDocument/2006/math">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𝐹</m:t>
                        </m:r>
                      </m:e>
                      <m:sub>
                        <m:r>
                          <a:rPr lang="en-US" sz="1500" b="0" i="1" smtClean="0">
                            <a:solidFill>
                              <a:srgbClr val="000000"/>
                            </a:solidFill>
                            <a:latin typeface="Cambria Math" panose="02040503050406030204" pitchFamily="18" charset="0"/>
                          </a:rPr>
                          <m:t>𝐷</m:t>
                        </m:r>
                      </m:sub>
                    </m:sSub>
                    <m:r>
                      <a:rPr lang="en-US" sz="1500" b="0" i="1" smtClean="0">
                        <a:solidFill>
                          <a:srgbClr val="000000"/>
                        </a:solidFill>
                        <a:latin typeface="Cambria Math" panose="02040503050406030204" pitchFamily="18" charset="0"/>
                      </a:rPr>
                      <m:t>=</m:t>
                    </m:r>
                    <m:sSub>
                      <m:sSubPr>
                        <m:ctrlPr>
                          <a:rPr lang="en-US" sz="1500" i="1">
                            <a:solidFill>
                              <a:srgbClr val="000000"/>
                            </a:solidFill>
                            <a:latin typeface="Cambria Math" panose="02040503050406030204" pitchFamily="18" charset="0"/>
                          </a:rPr>
                        </m:ctrlPr>
                      </m:sSubPr>
                      <m:e>
                        <m:r>
                          <a:rPr lang="en-US" sz="1500" b="0" i="1" smtClean="0">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ea typeface="Cambria Math" panose="02040503050406030204" pitchFamily="18" charset="0"/>
                          </a:rPr>
                          <m:t>𝜏</m:t>
                        </m:r>
                      </m:e>
                      <m:sub>
                        <m:r>
                          <a:rPr lang="en-US" sz="1500" b="0" i="1" smtClean="0">
                            <a:solidFill>
                              <a:srgbClr val="000000"/>
                            </a:solidFill>
                            <a:latin typeface="Cambria Math" panose="02040503050406030204" pitchFamily="18" charset="0"/>
                          </a:rPr>
                          <m:t>𝑌</m:t>
                        </m:r>
                      </m:sub>
                    </m:sSub>
                  </m:oMath>
                </a14:m>
                <a:r>
                  <a:rPr lang="en-US" sz="1500" dirty="0">
                    <a:solidFill>
                      <a:srgbClr val="000000"/>
                    </a:solidFill>
                  </a:rPr>
                  <a:t>.</a:t>
                </a:r>
              </a:p>
              <a:p>
                <a:pPr marL="0" indent="0">
                  <a:lnSpc>
                    <a:spcPct val="120000"/>
                  </a:lnSpc>
                  <a:buNone/>
                </a:pPr>
                <a:r>
                  <a:rPr lang="en-US" sz="1500" dirty="0">
                    <a:solidFill>
                      <a:srgbClr val="000000"/>
                    </a:solidFill>
                  </a:rPr>
                  <a:t>If the angle of attack is nonzero, we can project the force onto the direction of the lift using the expression </a:t>
                </a:r>
              </a:p>
              <a:p>
                <a:pPr marL="630238" indent="0">
                  <a:lnSpc>
                    <a:spcPct val="120000"/>
                  </a:lnSpc>
                  <a:buNone/>
                </a:pPr>
                <a14:m>
                  <m:oMath xmlns:m="http://schemas.openxmlformats.org/officeDocument/2006/math">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𝐹</m:t>
                        </m:r>
                      </m:e>
                      <m:sub>
                        <m:r>
                          <a:rPr lang="en-US" sz="1500" i="1">
                            <a:solidFill>
                              <a:srgbClr val="000000"/>
                            </a:solidFill>
                            <a:latin typeface="Cambria Math" panose="02040503050406030204" pitchFamily="18" charset="0"/>
                          </a:rPr>
                          <m:t>𝐷</m:t>
                        </m:r>
                      </m:sub>
                    </m:sSub>
                    <m:r>
                      <a:rPr lang="en-US" sz="1500" i="1">
                        <a:solidFill>
                          <a:srgbClr val="000000"/>
                        </a:solidFill>
                        <a:latin typeface="Cambria Math" panose="02040503050406030204" pitchFamily="18" charset="0"/>
                      </a:rPr>
                      <m:t>=</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ea typeface="Cambria Math" panose="02040503050406030204" pitchFamily="18" charset="0"/>
                          </a:rPr>
                          <m:t>𝜏</m:t>
                        </m:r>
                      </m:e>
                      <m:sub>
                        <m:r>
                          <a:rPr lang="en-US" sz="1500" b="0" i="1" smtClean="0">
                            <a:solidFill>
                              <a:srgbClr val="000000"/>
                            </a:solidFill>
                            <a:latin typeface="Cambria Math" panose="02040503050406030204" pitchFamily="18" charset="0"/>
                          </a:rPr>
                          <m:t>𝑋</m:t>
                        </m:r>
                      </m:sub>
                    </m:sSub>
                    <m:func>
                      <m:funcPr>
                        <m:ctrlPr>
                          <a:rPr lang="en-US" sz="1500" i="1" smtClean="0">
                            <a:solidFill>
                              <a:srgbClr val="000000"/>
                            </a:solidFill>
                            <a:latin typeface="Cambria Math" panose="02040503050406030204" pitchFamily="18" charset="0"/>
                          </a:rPr>
                        </m:ctrlPr>
                      </m:funcPr>
                      <m:fName>
                        <m:r>
                          <m:rPr>
                            <m:sty m:val="p"/>
                          </m:rPr>
                          <a:rPr lang="en-US" sz="1500" i="0" smtClean="0">
                            <a:solidFill>
                              <a:srgbClr val="000000"/>
                            </a:solidFill>
                            <a:latin typeface="Cambria Math" panose="02040503050406030204" pitchFamily="18" charset="0"/>
                          </a:rPr>
                          <m:t>sin</m:t>
                        </m:r>
                      </m:fName>
                      <m:e>
                        <m:r>
                          <a:rPr lang="en-US" sz="1500" i="1" smtClean="0">
                            <a:solidFill>
                              <a:srgbClr val="000000"/>
                            </a:solidFill>
                            <a:latin typeface="Cambria Math" panose="02040503050406030204" pitchFamily="18" charset="0"/>
                            <a:ea typeface="Cambria Math" panose="02040503050406030204" pitchFamily="18" charset="0"/>
                          </a:rPr>
                          <m:t>𝛼</m:t>
                        </m:r>
                      </m:e>
                    </m:func>
                    <m:r>
                      <a:rPr lang="en-US" sz="1500" b="0" i="1" smtClean="0">
                        <a:solidFill>
                          <a:srgbClr val="000000"/>
                        </a:solidFill>
                        <a:latin typeface="Cambria Math" panose="02040503050406030204" pitchFamily="18" charset="0"/>
                      </a:rPr>
                      <m:t>−</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ea typeface="Cambria Math" panose="02040503050406030204" pitchFamily="18" charset="0"/>
                          </a:rPr>
                          <m:t>𝜏</m:t>
                        </m:r>
                      </m:e>
                      <m:sub>
                        <m:r>
                          <a:rPr lang="en-US" sz="1500" b="0" i="1" smtClean="0">
                            <a:solidFill>
                              <a:srgbClr val="000000"/>
                            </a:solidFill>
                            <a:latin typeface="Cambria Math" panose="02040503050406030204" pitchFamily="18" charset="0"/>
                            <a:ea typeface="Cambria Math" panose="02040503050406030204" pitchFamily="18" charset="0"/>
                          </a:rPr>
                          <m:t>𝑌</m:t>
                        </m:r>
                      </m:sub>
                    </m:sSub>
                    <m:func>
                      <m:funcPr>
                        <m:ctrlPr>
                          <a:rPr lang="en-US" sz="1500" i="1" smtClean="0">
                            <a:solidFill>
                              <a:srgbClr val="000000"/>
                            </a:solidFill>
                            <a:latin typeface="Cambria Math" panose="02040503050406030204" pitchFamily="18" charset="0"/>
                          </a:rPr>
                        </m:ctrlPr>
                      </m:funcPr>
                      <m:fName>
                        <m:r>
                          <m:rPr>
                            <m:sty m:val="p"/>
                          </m:rPr>
                          <a:rPr lang="en-US" sz="1500" i="0" smtClean="0">
                            <a:solidFill>
                              <a:srgbClr val="000000"/>
                            </a:solidFill>
                            <a:latin typeface="Cambria Math" panose="02040503050406030204" pitchFamily="18" charset="0"/>
                          </a:rPr>
                          <m:t>cos</m:t>
                        </m:r>
                      </m:fName>
                      <m:e>
                        <m:r>
                          <a:rPr lang="en-US" sz="1500" i="1" smtClean="0">
                            <a:solidFill>
                              <a:srgbClr val="000000"/>
                            </a:solidFill>
                            <a:latin typeface="Cambria Math" panose="02040503050406030204" pitchFamily="18" charset="0"/>
                            <a:ea typeface="Cambria Math" panose="02040503050406030204" pitchFamily="18" charset="0"/>
                          </a:rPr>
                          <m:t>𝛼</m:t>
                        </m:r>
                      </m:e>
                    </m:func>
                  </m:oMath>
                </a14:m>
                <a:r>
                  <a:rPr lang="en-US" sz="1500" dirty="0">
                    <a:solidFill>
                      <a:srgbClr val="000000"/>
                    </a:solidFill>
                  </a:rPr>
                  <a:t>,</a:t>
                </a:r>
              </a:p>
              <a:p>
                <a:pPr marL="0" indent="0">
                  <a:lnSpc>
                    <a:spcPct val="120000"/>
                  </a:lnSpc>
                  <a:buNone/>
                </a:pPr>
                <a:r>
                  <a:rPr lang="en-US" sz="1500" dirty="0">
                    <a:solidFill>
                      <a:srgbClr val="000000"/>
                    </a:solidFill>
                  </a:rPr>
                  <a:t>where </a:t>
                </a:r>
                <a14:m>
                  <m:oMath xmlns:m="http://schemas.openxmlformats.org/officeDocument/2006/math">
                    <m:r>
                      <a:rPr lang="en-US" sz="1500" i="1">
                        <a:solidFill>
                          <a:srgbClr val="000000"/>
                        </a:solidFill>
                        <a:latin typeface="Cambria Math" panose="02040503050406030204" pitchFamily="18" charset="0"/>
                        <a:ea typeface="Cambria Math" panose="02040503050406030204" pitchFamily="18" charset="0"/>
                      </a:rPr>
                      <m:t>𝛼</m:t>
                    </m:r>
                  </m:oMath>
                </a14:m>
                <a:r>
                  <a:rPr lang="en-US" sz="1500" dirty="0">
                    <a:solidFill>
                      <a:srgbClr val="000000"/>
                    </a:solidFill>
                  </a:rPr>
                  <a:t> represents the angle of attack in radians.</a:t>
                </a:r>
              </a:p>
            </p:txBody>
          </p:sp>
        </mc:Choice>
        <mc:Fallback xmlns="">
          <p:sp>
            <p:nvSpPr>
              <p:cNvPr id="3" name="Content Placeholder 2">
                <a:extLst>
                  <a:ext uri="{FF2B5EF4-FFF2-40B4-BE49-F238E27FC236}">
                    <a16:creationId xmlns:a16="http://schemas.microsoft.com/office/drawing/2014/main" id="{F7817A2B-CE02-4247-A199-D8DEBAA3EE05}"/>
                  </a:ext>
                </a:extLst>
              </p:cNvPr>
              <p:cNvSpPr>
                <a:spLocks noGrp="1" noRot="1" noChangeAspect="1" noMove="1" noResize="1" noEditPoints="1" noAdjustHandles="1" noChangeArrowheads="1" noChangeShapeType="1" noTextEdit="1"/>
              </p:cNvSpPr>
              <p:nvPr>
                <p:ph sz="half" idx="10"/>
              </p:nvPr>
            </p:nvSpPr>
            <p:spPr>
              <a:xfrm>
                <a:off x="609601" y="1988178"/>
                <a:ext cx="5248588" cy="4216400"/>
              </a:xfrm>
              <a:blipFill>
                <a:blip r:embed="rId2"/>
                <a:stretch>
                  <a:fillRect l="-2415"/>
                </a:stretch>
              </a:blipFill>
            </p:spPr>
            <p:txBody>
              <a:bodyPr/>
              <a:lstStyle/>
              <a:p>
                <a:r>
                  <a:rPr lang="en-US">
                    <a:noFill/>
                  </a:rPr>
                  <a:t> </a:t>
                </a:r>
              </a:p>
            </p:txBody>
          </p:sp>
        </mc:Fallback>
      </mc:AlternateContent>
    </p:spTree>
    <p:extLst>
      <p:ext uri="{BB962C8B-B14F-4D97-AF65-F5344CB8AC3E}">
        <p14:creationId xmlns:p14="http://schemas.microsoft.com/office/powerpoint/2010/main" val="2827538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5251D9-2A65-45FC-B9C3-693E27BA8F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6137" y="137818"/>
            <a:ext cx="7150243" cy="4396652"/>
          </a:xfrm>
          <a:prstGeom prst="rect">
            <a:avLst/>
          </a:prstGeom>
        </p:spPr>
      </p:pic>
      <p:sp>
        <p:nvSpPr>
          <p:cNvPr id="14" name="Title 1">
            <a:extLst>
              <a:ext uri="{FF2B5EF4-FFF2-40B4-BE49-F238E27FC236}">
                <a16:creationId xmlns:a16="http://schemas.microsoft.com/office/drawing/2014/main" id="{32F68C84-BD11-489C-B9E3-581404C758A4}"/>
              </a:ext>
            </a:extLst>
          </p:cNvPr>
          <p:cNvSpPr>
            <a:spLocks noGrp="1"/>
          </p:cNvSpPr>
          <p:nvPr>
            <p:ph type="title"/>
          </p:nvPr>
        </p:nvSpPr>
        <p:spPr>
          <a:xfrm>
            <a:off x="609599" y="4027426"/>
            <a:ext cx="5954109" cy="790272"/>
          </a:xfrm>
        </p:spPr>
        <p:txBody>
          <a:bodyPr anchor="b">
            <a:normAutofit/>
          </a:bodyPr>
          <a:lstStyle/>
          <a:p>
            <a:r>
              <a:rPr lang="en-US" dirty="0"/>
              <a:t>Results — Moving Mesh</a:t>
            </a:r>
            <a:endParaRPr lang="en-US" dirty="0">
              <a:latin typeface="Consolas" panose="020B0609020204030204" pitchFamily="49" charset="0"/>
            </a:endParaRPr>
          </a:p>
        </p:txBody>
      </p:sp>
      <p:sp>
        <p:nvSpPr>
          <p:cNvPr id="15" name="Content Placeholder 2">
            <a:extLst>
              <a:ext uri="{FF2B5EF4-FFF2-40B4-BE49-F238E27FC236}">
                <a16:creationId xmlns:a16="http://schemas.microsoft.com/office/drawing/2014/main" id="{203FB510-1B0E-4155-A5F6-3ED70AD52378}"/>
              </a:ext>
            </a:extLst>
          </p:cNvPr>
          <p:cNvSpPr txBox="1">
            <a:spLocks/>
          </p:cNvSpPr>
          <p:nvPr/>
        </p:nvSpPr>
        <p:spPr>
          <a:xfrm>
            <a:off x="609600" y="4882317"/>
            <a:ext cx="10877549" cy="1231194"/>
          </a:xfrm>
          <a:prstGeom prst="rect">
            <a:avLst/>
          </a:prstGeom>
        </p:spPr>
        <p:txBody>
          <a:bodyPr>
            <a:noAutofit/>
          </a:bodyPr>
          <a:lst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500" dirty="0">
                <a:solidFill>
                  <a:srgbClr val="000000"/>
                </a:solidFill>
              </a:rPr>
              <a:t>The plot (left) shows the DRS flap lift with time. DRS is activated 2 seconds after the study begins and is then active for roughly 3 seconds.</a:t>
            </a:r>
          </a:p>
          <a:p>
            <a:r>
              <a:rPr lang="en-US" sz="1500" dirty="0">
                <a:solidFill>
                  <a:srgbClr val="000000"/>
                </a:solidFill>
              </a:rPr>
              <a:t>A 19.5˚ rotation of the DRS flap corresponds to a rise of 84 mm from the main flap, which is within regulation.</a:t>
            </a:r>
          </a:p>
          <a:p>
            <a:r>
              <a:rPr lang="en-US" sz="1500" dirty="0">
                <a:solidFill>
                  <a:srgbClr val="000000"/>
                </a:solidFill>
              </a:rPr>
              <a:t>The mesh elements (right) move to describe the flap adjustment. Boundary layers remain at the surface of the flap.</a:t>
            </a:r>
          </a:p>
        </p:txBody>
      </p:sp>
      <p:pic>
        <p:nvPicPr>
          <p:cNvPr id="5" name="Picture 4">
            <a:extLst>
              <a:ext uri="{FF2B5EF4-FFF2-40B4-BE49-F238E27FC236}">
                <a16:creationId xmlns:a16="http://schemas.microsoft.com/office/drawing/2014/main" id="{7433AB79-0356-478A-9D6F-25CAD6DB84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747" y="978259"/>
            <a:ext cx="4883362" cy="3002757"/>
          </a:xfrm>
          <a:prstGeom prst="rect">
            <a:avLst/>
          </a:prstGeom>
        </p:spPr>
      </p:pic>
      <p:sp>
        <p:nvSpPr>
          <p:cNvPr id="9" name="Rectangle 8">
            <a:extLst>
              <a:ext uri="{FF2B5EF4-FFF2-40B4-BE49-F238E27FC236}">
                <a16:creationId xmlns:a16="http://schemas.microsoft.com/office/drawing/2014/main" id="{39FF51C9-D47D-46BD-9870-69F895A5637E}"/>
              </a:ext>
            </a:extLst>
          </p:cNvPr>
          <p:cNvSpPr/>
          <p:nvPr/>
        </p:nvSpPr>
        <p:spPr>
          <a:xfrm>
            <a:off x="2550447" y="1006960"/>
            <a:ext cx="1756610" cy="2644441"/>
          </a:xfrm>
          <a:prstGeom prst="rect">
            <a:avLst/>
          </a:prstGeom>
          <a:solidFill>
            <a:schemeClr val="accent3">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200" dirty="0">
                <a:solidFill>
                  <a:schemeClr val="bg1">
                    <a:lumMod val="50000"/>
                  </a:schemeClr>
                </a:solidFill>
              </a:rPr>
              <a:t>DRS active zone</a:t>
            </a:r>
          </a:p>
        </p:txBody>
      </p:sp>
    </p:spTree>
    <p:extLst>
      <p:ext uri="{BB962C8B-B14F-4D97-AF65-F5344CB8AC3E}">
        <p14:creationId xmlns:p14="http://schemas.microsoft.com/office/powerpoint/2010/main" val="39439897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5423A06F-E92E-1545-BA9D-D203FABA862C}" vid="{7E8727E8-AF0E-7E44-9F06-7A63252AAB9E}"/>
    </a:ext>
  </a:extLst>
</a:theme>
</file>

<file path=ppt/theme/theme2.xml><?xml version="1.0" encoding="utf-8"?>
<a:theme xmlns:a="http://schemas.openxmlformats.org/drawingml/2006/main" name="COMSOL Theme DEC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Theme DEC2023" id="{A50D643C-BC57-4FF2-8891-C5C576428109}" vid="{97A20D4C-0936-4CD5-B65B-597F759F66A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Slide Confidential label</Template>
  <TotalTime>5225</TotalTime>
  <Words>1225</Words>
  <Application>Microsoft Macintosh PowerPoint</Application>
  <PresentationFormat>Widescreen</PresentationFormat>
  <Paragraphs>82</Paragraphs>
  <Slides>13</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Arial</vt:lpstr>
      <vt:lpstr>Calibri</vt:lpstr>
      <vt:lpstr>Cambria Math</vt:lpstr>
      <vt:lpstr>Consolas</vt:lpstr>
      <vt:lpstr>Lato</vt:lpstr>
      <vt:lpstr>Lato Black</vt:lpstr>
      <vt:lpstr>Lato Light</vt:lpstr>
      <vt:lpstr>Wingdings</vt:lpstr>
      <vt:lpstr>comsol-slide-template-NEW</vt:lpstr>
      <vt:lpstr>COMSOL Theme DEC2023</vt:lpstr>
      <vt:lpstr>Drag Reduction System in Motorsport</vt:lpstr>
      <vt:lpstr>Active Aerodynamics in Vehicles</vt:lpstr>
      <vt:lpstr>Drag Reduction System (DRS)</vt:lpstr>
      <vt:lpstr>How DRS Works</vt:lpstr>
      <vt:lpstr>Numerical Setup</vt:lpstr>
      <vt:lpstr>Numerical Setup</vt:lpstr>
      <vt:lpstr>Evaluation of Drag Coefficient</vt:lpstr>
      <vt:lpstr>Evaluation of Downforce</vt:lpstr>
      <vt:lpstr>Results — Moving Mesh</vt:lpstr>
      <vt:lpstr>Results — Velocity Field</vt:lpstr>
      <vt:lpstr>Results — Drag and Downforce</vt:lpstr>
      <vt:lpstr>Concluding Remarks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Complex ray tracing and Gaussian beam decomposition</dc:title>
  <dc:creator>Yuanshen Li</dc:creator>
  <cp:lastModifiedBy>Microsoft Office User</cp:lastModifiedBy>
  <cp:revision>401</cp:revision>
  <dcterms:created xsi:type="dcterms:W3CDTF">2023-12-12T13:45:38Z</dcterms:created>
  <dcterms:modified xsi:type="dcterms:W3CDTF">2024-11-20T20:56:50Z</dcterms:modified>
</cp:coreProperties>
</file>