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8" r:id="rId12"/>
    <p:sldId id="259" r:id="rId13"/>
    <p:sldId id="261" r:id="rId15"/>
    <p:sldId id="262" r:id="rId16"/>
    <p:sldId id="264" r:id="rId18"/>
    <p:sldId id="265" r:id="rId19"/>
    <p:sldId id="267" r:id="rId21"/>
    <p:sldId id="268" r:id="rId22"/>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2" Target="slides/slide3.xml" Type="http://schemas.openxmlformats.org/officeDocument/2006/relationships/slide"/><Relationship Id="rId13" Target="slides/slide2.xml" Type="http://schemas.openxmlformats.org/officeDocument/2006/relationships/slide"/><Relationship Id="rId15" Target="slides/slide5.xml" Type="http://schemas.openxmlformats.org/officeDocument/2006/relationships/slide"/><Relationship Id="rId16" Target="slides/slide4.xml" Type="http://schemas.openxmlformats.org/officeDocument/2006/relationships/slide"/><Relationship Id="rId18" Target="slides/slide7.xml" Type="http://schemas.openxmlformats.org/officeDocument/2006/relationships/slide"/><Relationship Id="rId19" Target="slides/slide6.xml" Type="http://schemas.openxmlformats.org/officeDocument/2006/relationships/slide"/><Relationship Id="rId21" Target="slides/slide9.xml" Type="http://schemas.openxmlformats.org/officeDocument/2006/relationships/slide"/><Relationship Id="rId22" Target="slides/slide8.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4.png" Type="http://schemas.openxmlformats.org/officeDocument/2006/relationships/image"/><Relationship Id="rId3" Type="http://schemas.openxmlformats.org/officeDocument/2006/relationships/tags" Target="../tags/tag1.xml"/></Relationships>

</file>

<file path=ppt/slides/_rels/slide4.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7.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6.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5.png" Type="http://schemas.openxmlformats.org/officeDocument/2006/relationships/image"/><Relationship Id="rId3" Type="http://schemas.openxmlformats.org/officeDocument/2006/relationships/tags" Target="../tags/tag3.xml"/></Relationships>

</file>

<file path=ppt/slides/_rels/slide9.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4.png" Type="http://schemas.openxmlformats.org/officeDocument/2006/relationships/image"/><Relationship Id="rId3" Type="http://schemas.openxmlformats.org/officeDocument/2006/relationships/tags" Target="../tags/tag2.xml"/></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Pore-Scale Flow</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Component 1</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400" b="false" i="false" u="none">
                <a:solidFill>
                  <a:srgbClr val="393A39"/>
                </a:solidFill>
                <a:latin typeface="Lato"/>
              </a:rPr>
              <a:t>The first model takes an electron microscope images of Keller and others and solves for the flow velocity and pressure drop in the pore throats using the Creeping Flow interface.</a:t>
            </a:r>
          </a:p>
          <a:p>
            <a:pPr lvl="0" algn="l" indent="-176209" marL="176209">
              <a:lnSpc>
                <a:spcPct val="100000"/>
              </a:lnSpc>
              <a:spcBef>
                <a:spcPts val="1000"/>
              </a:spcBef>
              <a:spcAft>
                <a:spcPct val="15000"/>
              </a:spcAft>
              <a:buFont typeface="Wingdings"/>
              <a:buChar char="§"/>
            </a:pPr>
            <a:r>
              <a:rPr lang="en-US" sz="1400" b="false" i="false" u="none">
                <a:solidFill>
                  <a:srgbClr val="393A39"/>
                </a:solidFill>
                <a:latin typeface="Lato"/>
              </a:rPr>
              <a:t>The geometry is imported as a binary file and only the pore space is meshed but not the solid regions.</a:t>
            </a:r>
          </a:p>
        </p:txBody>
      </p:sp>
      <p:pic>
        <p:nvPicPr>
          <p:cNvPr name="Picture 3" id="3"/>
          <p:cNvPicPr>
            <a:picLocks noChangeAspect="true"/>
          </p:cNvPicPr>
          <p:nvPr/>
        </p:nvPicPr>
        <p:blipFill>
          <a:blip r:embed="rId2"/>
          <a:stretch>
            <a:fillRect/>
          </a:stretch>
        </p:blipFill>
        <p:spPr>
          <a:xfrm>
            <a:off x="4114800" y="778709"/>
            <a:ext cx="4800600" cy="3586083"/>
          </a:xfrm>
          <a:prstGeom prst="rect">
            <a:avLst/>
          </a:prstGeom>
        </p:spPr>
      </p:pic>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Introduction</a:t>
            </a:r>
          </a:p>
        </p:txBody>
      </p:sp>
      <p:sp>
        <p:nvSpPr>
          <p:cNvPr id="4" name="AutoShape 4"/>
          <p:cNvSpPr/>
          <p:nvPr/>
        </p:nvSpPr>
        <p:spPr>
          <a:xfrm flipH="false" flipV="false" rot="0">
            <a:off x="457200" y="1332000"/>
            <a:ext cx="2843320" cy="375285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300" u="none">
                <a:solidFill>
                  <a:srgbClr val="393A39"/>
                </a:solidFill>
                <a:latin typeface="Lato"/>
              </a:rPr>
              <a:t>This exercise is based on pore-scale flow experiments conducted by A. Keller, M. Auset, and S. Sirivithayapakorn, University of California, Santa Barbara.</a:t>
            </a:r>
          </a:p>
          <a:p>
            <a:pPr algn="l" indent="-175500" lvl="1" marL="469800">
              <a:lnSpc>
                <a:spcPct val="100000"/>
              </a:lnSpc>
              <a:spcBef>
                <a:spcPts val="500"/>
              </a:spcBef>
              <a:buFont typeface=""/>
              <a:buChar char="‒"/>
            </a:pPr>
            <a:r>
              <a:rPr b="false" i="false" lang="en-US" sz="1300" u="none">
                <a:solidFill>
                  <a:srgbClr val="393A39"/>
                </a:solidFill>
                <a:latin typeface="Lato"/>
              </a:rPr>
              <a:t>Keller, A. A., M. J. Blunt and P. V. Roberts (1997)</a:t>
            </a:r>
          </a:p>
          <a:p>
            <a:pPr algn="l" indent="-175500" lvl="1" marL="469800">
              <a:lnSpc>
                <a:spcPct val="100000"/>
              </a:lnSpc>
              <a:spcBef>
                <a:spcPts val="500"/>
              </a:spcBef>
              <a:buFont typeface=""/>
              <a:buChar char="‒"/>
            </a:pPr>
            <a:r>
              <a:rPr b="false" i="false" lang="en-US" sz="1300" u="none">
                <a:solidFill>
                  <a:srgbClr val="393A39"/>
                </a:solidFill>
                <a:latin typeface="Lato"/>
              </a:rPr>
              <a:t>Auset, M., and Keller, A. A. (2004)</a:t>
            </a:r>
          </a:p>
          <a:p>
            <a:pPr algn="l" indent="-175500" lvl="1" marL="469800">
              <a:lnSpc>
                <a:spcPct val="100000"/>
              </a:lnSpc>
              <a:spcBef>
                <a:spcPts val="500"/>
              </a:spcBef>
              <a:buFont typeface=""/>
              <a:buChar char="‒"/>
            </a:pPr>
            <a:r>
              <a:rPr b="false" i="false" lang="en-US" sz="1300" u="none">
                <a:solidFill>
                  <a:srgbClr val="393A39"/>
                </a:solidFill>
                <a:latin typeface="Lato"/>
              </a:rPr>
              <a:t>Sirivithayapakorn, S. and Keller, A. A. (2004)</a:t>
            </a:r>
          </a:p>
          <a:p>
            <a:pPr algn="l" indent="-176209" lvl="0" marL="176209">
              <a:lnSpc>
                <a:spcPct val="100000"/>
              </a:lnSpc>
              <a:spcBef>
                <a:spcPts val="1000"/>
              </a:spcBef>
              <a:spcAft>
                <a:spcPct val="15000"/>
              </a:spcAft>
              <a:buFont typeface="Wingdings"/>
              <a:buChar char="§"/>
            </a:pPr>
            <a:r>
              <a:rPr b="false" i="false" lang="en-US" sz="1300" u="none">
                <a:solidFill>
                  <a:srgbClr val="393A39"/>
                </a:solidFill>
                <a:latin typeface="Lato"/>
              </a:rPr>
              <a:t>The flow in a porous medium is simulated using the Creeping Flow interface and the Brinkman Equations interface, respectively. </a:t>
            </a:r>
          </a:p>
        </p:txBody>
      </p:sp>
      <p:sp>
        <p:nvSpPr>
          <p:cNvPr id="6" name="AutoShape 6"/>
          <p:cNvSpPr/>
          <p:nvPr/>
        </p:nvSpPr>
        <p:spPr>
          <a:xfrm>
            <a:off x="3793604" y="4784034"/>
            <a:ext cx="5334880" cy="300816"/>
          </a:xfrm>
          <a:prstGeom prst="rect">
            <a:avLst/>
          </a:prstGeom>
        </p:spPr>
        <p:txBody>
          <a:bodyPr anchor="t" anchorCtr="false"/>
          <a:p>
            <a:r>
              <a:rPr b="false" i="true" lang="en-US" sz="1200" u="none">
                <a:solidFill>
                  <a:srgbClr val="1B4D81"/>
                </a:solidFill>
                <a:latin typeface="Lato"/>
              </a:rPr>
              <a:t>Velocity (Surface) and Pressure Head (Height)</a:t>
            </a:r>
          </a:p>
        </p:txBody>
      </p:sp>
      <p:pic>
        <p:nvPicPr>
          <p:cNvPr id="5" name="Picture 5"/>
          <p:cNvPicPr>
            <a:picLocks noChangeAspect="true"/>
          </p:cNvPicPr>
          <p:nvPr>
            <p:custDataLst>
              <p:tags r:id="rId3"/>
            </p:custDataLst>
          </p:nvPr>
        </p:nvPicPr>
        <p:blipFill>
          <a:blip r:embed="rId2"/>
          <a:stretch>
            <a:fillRect/>
          </a:stretch>
        </p:blipFill>
        <p:spPr>
          <a:xfrm>
            <a:off x="3793604" y="1332000"/>
            <a:ext cx="4602712" cy="3452034"/>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Component 2</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0" marL="0">
              <a:lnSpc>
                <a:spcPct val="100000"/>
              </a:lnSpc>
              <a:spcBef>
                <a:spcPts val="1000"/>
              </a:spcBef>
              <a:spcAft>
                <a:spcPct val="15000"/>
              </a:spcAft>
              <a:buNone/>
            </a:pPr>
            <a:r>
              <a:rPr lang="en-US" sz="1400" b="false" i="false" u="none">
                <a:solidFill>
                  <a:srgbClr val="393A39"/>
                </a:solidFill>
                <a:latin typeface="Lato"/>
              </a:rPr>
              <a:t>The second model is devoted to the modeling of the whole slice, by importing the SEM image and deriving porous medium properties, such as porosity and permeability for further use in the Brinkman Equations interface.</a:t>
            </a:r>
          </a:p>
        </p:txBody>
      </p:sp>
      <p:pic>
        <p:nvPicPr>
          <p:cNvPr name="Picture 3" id="3"/>
          <p:cNvPicPr>
            <a:picLocks noChangeAspect="true"/>
          </p:cNvPicPr>
          <p:nvPr/>
        </p:nvPicPr>
        <p:blipFill>
          <a:blip r:embed="rId2"/>
          <a:stretch>
            <a:fillRect/>
          </a:stretch>
        </p:blipFill>
        <p:spPr>
          <a:xfrm>
            <a:off x="4114800" y="770270"/>
            <a:ext cx="4800600" cy="3602961"/>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Setup for Component 1</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300" b="false" i="false" u="none">
                <a:solidFill>
                  <a:srgbClr val="393A39"/>
                </a:solidFill>
                <a:latin typeface="Lato"/>
              </a:rPr>
              <a:t>The model covers 640 by 320 μm</a:t>
            </a:r>
            <a:r>
              <a:rPr lang="en-US" sz="1300" b="false" i="false" u="none" baseline="30000">
                <a:solidFill>
                  <a:srgbClr val="393A39"/>
                </a:solidFill>
                <a:latin typeface="Lato"/>
              </a:rPr>
              <a:t>2</a:t>
            </a:r>
            <a:r>
              <a:rPr lang="en-US" sz="1300" b="false" i="false" u="none">
                <a:solidFill>
                  <a:srgbClr val="393A39"/>
                </a:solidFill>
                <a:latin typeface="Lato"/>
              </a:rPr>
              <a:t>. </a:t>
            </a:r>
          </a:p>
          <a:p>
            <a:pPr lvl="0" algn="l" indent="-176209" marL="176209">
              <a:lnSpc>
                <a:spcPct val="100000"/>
              </a:lnSpc>
              <a:spcBef>
                <a:spcPts val="1000"/>
              </a:spcBef>
              <a:buFont typeface="Wingdings"/>
              <a:buChar char="§"/>
            </a:pPr>
            <a:r>
              <a:rPr lang="en-US" sz="1300" b="false" i="false" u="none">
                <a:solidFill>
                  <a:srgbClr val="393A39"/>
                </a:solidFill>
                <a:latin typeface="Lato"/>
              </a:rPr>
              <a:t>Water moves from right to left across the geometry. </a:t>
            </a:r>
          </a:p>
          <a:p>
            <a:pPr lvl="0" algn="l" indent="-176209" marL="176209">
              <a:lnSpc>
                <a:spcPct val="100000"/>
              </a:lnSpc>
              <a:spcBef>
                <a:spcPts val="1000"/>
              </a:spcBef>
              <a:buFont typeface="Wingdings"/>
              <a:buChar char="§"/>
            </a:pPr>
            <a:r>
              <a:rPr lang="en-US" sz="1300" b="false" i="false" u="none">
                <a:solidFill>
                  <a:srgbClr val="393A39"/>
                </a:solidFill>
                <a:latin typeface="Lato"/>
              </a:rPr>
              <a:t>The flow in the pores does not penetrate the solid grains. </a:t>
            </a:r>
          </a:p>
          <a:p>
            <a:pPr lvl="0" algn="l" indent="-176209" marL="176209">
              <a:lnSpc>
                <a:spcPct val="100000"/>
              </a:lnSpc>
              <a:spcBef>
                <a:spcPts val="1000"/>
              </a:spcBef>
              <a:buFont typeface="Wingdings"/>
              <a:buChar char="§"/>
            </a:pPr>
            <a:r>
              <a:rPr lang="en-US" sz="1300" b="false" i="false" u="none">
                <a:solidFill>
                  <a:srgbClr val="393A39"/>
                </a:solidFill>
                <a:latin typeface="Lato"/>
              </a:rPr>
              <a:t>The inlet and outlet fluid pressures are given.</a:t>
            </a:r>
          </a:p>
          <a:p>
            <a:pPr lvl="0" algn="l" indent="-176209" marL="176209">
              <a:lnSpc>
                <a:spcPct val="100000"/>
              </a:lnSpc>
              <a:spcBef>
                <a:spcPts val="1000"/>
              </a:spcBef>
              <a:buFont typeface="Wingdings"/>
              <a:buChar char="§"/>
            </a:pPr>
            <a:r>
              <a:rPr lang="en-US" sz="1300" b="false" i="false" u="none">
                <a:solidFill>
                  <a:srgbClr val="393A39"/>
                </a:solidFill>
                <a:latin typeface="Lato"/>
              </a:rPr>
              <a:t>Assume no flow at the top and bottom boundaries.</a:t>
            </a:r>
          </a:p>
          <a:p>
            <a:pPr lvl="0" algn="l" indent="-176209" marL="176209">
              <a:lnSpc>
                <a:spcPct val="100000"/>
              </a:lnSpc>
              <a:spcBef>
                <a:spcPts val="1000"/>
              </a:spcBef>
              <a:spcAft>
                <a:spcPct val="15000"/>
              </a:spcAft>
              <a:buFont typeface="Wingdings"/>
              <a:buChar char="§"/>
            </a:pPr>
            <a:r>
              <a:rPr lang="en-US" sz="1300" b="false" i="false" u="none">
                <a:solidFill>
                  <a:srgbClr val="393A39"/>
                </a:solidFill>
                <a:latin typeface="Lato"/>
              </a:rPr>
              <a:t>The fluid is considered isothermal and incompressible.</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Geometry 1</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Equations</a:t>
            </a:r>
          </a:p>
        </p:txBody>
      </p:sp>
      <p:sp>
        <p:nvSpPr>
          <p:cNvPr name="AutoShape 2" id="2"/>
          <p:cNvSpPr/>
          <p:nvPr/>
        </p:nvSpPr>
        <p:spPr>
          <a:xfrm flipH="false" flipV="false" rot="0">
            <a:off x="457200" y="1620000"/>
            <a:ext cx="2949575" cy="397096"/>
          </a:xfrm>
          <a:prstGeom prst="rect">
            <a:avLst/>
          </a:prstGeom>
          <a:noFill/>
          <a:ln>
            <a:noFill/>
            <a:headEnd type="none" len="med" w="med"/>
            <a:tailEnd type="none" len="med" w="med"/>
          </a:ln>
        </p:spPr>
        <p:txBody>
          <a:bodyPr anchorCtr="false" anchor="t" vert="horz" tIns="45720" lIns="0" bIns="45720" rIns="91440" wrap="square">
            <a:normAutofit/>
          </a:bodyPr>
          <a:p>
            <a:pPr algn="l">
              <a:spcAft>
                <a:spcPct val="30000"/>
              </a:spcAft>
            </a:pPr>
            <a:r>
              <a:rPr lang="en-US" sz="1120" b="false" i="true" u="none">
                <a:solidFill>
                  <a:srgbClr val="1B4D81"/>
                </a:solidFill>
                <a:latin typeface="Lato"/>
              </a:rPr>
              <a:t>Brinkman Equations</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Brinkman Equations</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2207596"/>
            <a:ext cx="2819400" cy="444500"/>
          </a:xfrm>
          <a:prstGeom prst="rect">
            <a:avLst/>
          </a:prstGeom>
        </p:spPr>
      </p:pic>
      <p:pic>
        <p:nvPicPr>
          <p:cNvPr name="Picture 11" id="11"/>
          <p:cNvPicPr>
            <a:picLocks noChangeAspect="true"/>
          </p:cNvPicPr>
          <p:nvPr/>
        </p:nvPicPr>
        <p:blipFill>
          <a:blip r:embed="rId4"/>
          <a:stretch>
            <a:fillRect/>
          </a:stretch>
        </p:blipFill>
        <p:spPr>
          <a:xfrm>
            <a:off x="584200" y="3033096"/>
            <a:ext cx="1219200" cy="254000"/>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Equations</a:t>
            </a:r>
          </a:p>
        </p:txBody>
      </p:sp>
      <p:sp>
        <p:nvSpPr>
          <p:cNvPr name="AutoShape 2" id="2"/>
          <p:cNvSpPr/>
          <p:nvPr/>
        </p:nvSpPr>
        <p:spPr>
          <a:xfrm flipH="false" flipV="false" rot="0">
            <a:off x="457200" y="1620000"/>
            <a:ext cx="2949575" cy="397096"/>
          </a:xfrm>
          <a:prstGeom prst="rect">
            <a:avLst/>
          </a:prstGeom>
          <a:noFill/>
          <a:ln>
            <a:noFill/>
            <a:headEnd type="none" len="med" w="med"/>
            <a:tailEnd type="none" len="med" w="med"/>
          </a:ln>
        </p:spPr>
        <p:txBody>
          <a:bodyPr anchorCtr="false" anchor="t" vert="horz" tIns="45720" lIns="0" bIns="45720" rIns="91440" wrap="square">
            <a:normAutofit/>
          </a:bodyPr>
          <a:p>
            <a:pPr algn="l">
              <a:spcAft>
                <a:spcPct val="30000"/>
              </a:spcAft>
            </a:pPr>
            <a:r>
              <a:rPr lang="en-US" sz="1120" b="false" i="true" u="none">
                <a:solidFill>
                  <a:srgbClr val="1B4D81"/>
                </a:solidFill>
                <a:latin typeface="Lato"/>
              </a:rPr>
              <a:t>Creeping Flow (Stokes Flow)</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Creeping Flow</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2207596"/>
            <a:ext cx="1955800" cy="266700"/>
          </a:xfrm>
          <a:prstGeom prst="rect">
            <a:avLst/>
          </a:prstGeom>
        </p:spPr>
      </p:pic>
      <p:pic>
        <p:nvPicPr>
          <p:cNvPr name="Picture 11" id="11"/>
          <p:cNvPicPr>
            <a:picLocks noChangeAspect="true"/>
          </p:cNvPicPr>
          <p:nvPr/>
        </p:nvPicPr>
        <p:blipFill>
          <a:blip r:embed="rId4"/>
          <a:stretch>
            <a:fillRect/>
          </a:stretch>
        </p:blipFill>
        <p:spPr>
          <a:xfrm>
            <a:off x="584200" y="2855296"/>
            <a:ext cx="952500" cy="254000"/>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Velocity Field calculated by the Brinkman Equations Interface</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resulting velocity fields calculated from the Creeping Flow interface and the Brinkman Equations interface are in qualitatively good agreement.</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Velocity Field for the Creeping Flow Analysis</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4&lt;/Entity&gt;&lt;Tag&gt;pg4&lt;/Tag&gt;&lt;Node&gt;Results &amp;gt; Velocity and Pressure head&lt;/Node&gt;&lt;LinkType&gt;Image&lt;/LinkType&gt;&lt;ModelLink directoryType=&quot;none&quot;&gt;H:\hub\root\build\main\daily\test\tapplications\Subsurface_Flow_Module\Fluid_Flow\pore_scale_flow.mph&lt;/ModelLink&gt;&lt;LocalPath&gt;pore_scale_flow.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ff&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textmu m, \small \textmu m, \small \textmu m&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1459.564453125&quot;/&gt;&lt;Property name=&quot;zoomanglefull&quot; type=&quot;real&quot; value=&quot;18.329116821289062&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2007.34130859375, -2943.121826171875, 2565.47607421875&quot;/&gt;&lt;Property name=&quot;target&quot; type=&quot;realarray&quot; value=&quot;320, 160, 238.134765625&quot;/&gt;&lt;Property name=&quot;up&quot; type=&quot;realarray&quot; value=&quot;0.3086974024772644, 0.4115965962409973, 0.8574929237365723&quot;/&gt;&lt;Property name=&quot;rotationpoint&quot; type=&quot;realarray&quot; value=&quot;320, 160, 238.13467407226562&quot;/&gt;&lt;Property name=&quot;viewoffset&quot; type=&quot;realarray&quot; value=&quot;-0.11813413351774216, -0.015139429761771241&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4&quot;/&gt;&lt;Property name=&quot;renderareasizedip&quot; type=&quot;realarray&quot; value=&quot;709, 464&quot;/&gt;&lt;/PropSet&gt;&lt;PropSet id=&quot;axis&quot;/&gt;&lt;PropSet id=&quot;clip&quot;/&gt;&lt;PropSet id=&quot;table&quot;/&gt;&lt;UpdateTimeStamp&gt;Sep 26, 2024, 9:23:18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lt;/Entity&gt;&lt;Tag&gt;pg1&lt;/Tag&gt;&lt;Node&gt;Results &amp;gt; Velocity (spf)&lt;/Node&gt;&lt;LinkType&gt;Image&lt;/LinkType&gt;&lt;ModelLink directoryType=&quot;none&quot;&gt;H:\hub\root\build\main\daily\test\tapplications\Subsurface_Flow_Module\Fluid_Flow\pore_scale_flow.mph&lt;/ModelLink&gt;&lt;LocalPath&gt;pore_scale_flow.mph&lt;/LocalPath&gt;&lt;SDim&gt;2&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isx&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Set id=&quot;axis&quot;&gt;&lt;Property name=&quot;xmin&quot; type=&quot;real&quot; value=&quot;24.6336669921875&quot;/&gt;&lt;Property name=&quot;xmax&quot; type=&quot;real&quot; value=&quot;615.3663330078125&quot;/&gt;&lt;Property name=&quot;ymin&quot; type=&quot;real&quot; value=&quot;-206.40377807617188&quot;/&gt;&lt;Property name=&quot;ymax&quot; type=&quot;real&quot; value=&quot;526.40380859375&quot;/&gt;&lt;Property name=&quot;xminhidden&quot; type=&quot;real&quot; value=&quot;24.6336669921875&quot;/&gt;&lt;Property name=&quot;xmaxhidden&quot; type=&quot;real&quot; value=&quot;615.3663330078125&quot;/&gt;&lt;Property name=&quot;yminhidden&quot; type=&quot;real&quot; value=&quot;-206.40377807617188&quot;/&gt;&lt;Property name=&quot;ymaxhidden&quot; type=&quot;real&quot; value=&quot;526.40380859375&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3849010542035103&quot;/&gt;&lt;Property name=&quot;abstractviewrratio&quot; type=&quot;real&quot; value=&quot;-0.03849010542035103&quot;/&gt;&lt;Property name=&quot;abstractviewbratio&quot; type=&quot;real&quot; value=&quot;-0.8258631825447083&quot;/&gt;&lt;Property name=&quot;abstractviewtratio&quot; type=&quot;real&quot; value=&quot;0.825863242149353&quot;/&gt;&lt;Property name=&quot;abstractviewxscale&quot; type=&quot;real&quot; value=&quot;1.2515522241592407&quot;/&gt;&lt;Property name=&quot;abstractviewyscale&quot; type=&quot;real&quot; value=&quot;1.2515523433685303&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613, 717&quot;/&gt;&lt;Property name=&quot;renderareasizedip&quot; type=&quot;realarray&quot; value=&quot;553, 686&quot;/&gt;&lt;/PropSet&gt;&lt;PropSet id=&quot;clip&quot;/&gt;&lt;PropSet id=&quot;table&quot;/&gt;&lt;UpdateTimeStamp&gt;Sep 26, 2024, 9:23:28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3&lt;/Entity&gt;&lt;Tag&gt;pg3&lt;/Tag&gt;&lt;Node&gt;Results &amp;gt; Velocity (br)&lt;/Node&gt;&lt;LinkType&gt;Image&lt;/LinkType&gt;&lt;ModelLink directoryType=&quot;none&quot;&gt;H:\hub\root\build\main\daily\test\tapplications\Subsurface_Flow_Module\Fluid_Flow\pore_scale_flow.mph&lt;/ModelLink&gt;&lt;LocalPath&gt;pore_scale_flow.mph&lt;/LocalPath&gt;&lt;SDim&gt;2&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isx&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Set id=&quot;axis&quot;&gt;&lt;Property name=&quot;xmin&quot; type=&quot;real&quot; value=&quot;-16.00000762939453&quot;/&gt;&lt;Property name=&quot;xmax&quot; type=&quot;real&quot; value=&quot;656&quot;/&gt;&lt;Property name=&quot;ymin&quot; type=&quot;real&quot; value=&quot;-122.32366943359375&quot;/&gt;&lt;Property name=&quot;ymax&quot; type=&quot;real&quot; value=&quot;442.32366943359375&quot;/&gt;&lt;Property name=&quot;xminhidden&quot; type=&quot;real&quot; value=&quot;-16.00000762939453&quot;/&gt;&lt;Property name=&quot;xmaxhidden&quot; type=&quot;real&quot; value=&quot;656&quot;/&gt;&lt;Property name=&quot;yminhidden&quot; type=&quot;real&quot; value=&quot;-122.32366943359375&quot;/&gt;&lt;Property name=&quot;ymaxhidden&quot; type=&quot;real&quot; value=&quot;442.32366943359375&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4999995231628418&quot;/&gt;&lt;Property name=&quot;abstractviewrratio&quot; type=&quot;real&quot; value=&quot;0.05000000074505806&quot;/&gt;&lt;Property name=&quot;abstractviewbratio&quot; type=&quot;real&quot; value=&quot;-0.4230197072029114&quot;/&gt;&lt;Property name=&quot;abstractviewtratio&quot; type=&quot;real&quot; value=&quot;0.4230197072029114&quot;/&gt;&lt;Property name=&quot;abstractviewxscale&quot; type=&quot;real&quot; value=&quot;0.8712871074676514&quot;/&gt;&lt;Property name=&quot;abstractviewyscale&quot; type=&quot;real&quot; value=&quot;0.8712870478630066&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09, 464&quot;/&gt;&lt;Property name=&quot;renderareasizedip&quot; type=&quot;realarray&quot; value=&quot;482, 405&quot;/&gt;&lt;/PropSet&gt;&lt;PropSet id=&quot;clip&quot;/&gt;&lt;PropSet id=&quot;table&quot;/&gt;&lt;UpdateTimeStamp&gt;Sep 26, 2024, 9:23:32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2024-09-26T19:23:40Z</dcterms:created>
  <dc:creator>COMSOL</dc:creator>
  <cp:lastModifiedBy>COMSOL</cp:lastModifiedBy>
  <dcterms:modified xsi:type="dcterms:W3CDTF">2024-09-26T19:23:40Z</dcterms:modified>
  <cp:revision>1</cp:revision>
  <dc:title>Pore-Scale Flow</dc:title>
</cp:coreProperties>
</file>