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7" r:id="rId11"/>
    <p:sldId id="258" r:id="rId12"/>
    <p:sldId id="260" r:id="rId14"/>
    <p:sldId id="263" r:id="rId17"/>
    <p:sldId id="264" r:id="rId18"/>
    <p:sldId id="265" r:id="rId19"/>
    <p:sldId id="266" r:id="rId20"/>
    <p:sldId id="267" r:id="rId21"/>
    <p:sldId id="269" r:id="rId23"/>
    <p:sldId id="270" r:id="rId24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1" Target="slides/slide2.xml" Type="http://schemas.openxmlformats.org/officeDocument/2006/relationships/slide"/><Relationship Id="rId12" Target="slides/slide3.xml" Type="http://schemas.openxmlformats.org/officeDocument/2006/relationships/slide"/><Relationship Id="rId14" Target="slides/slide5.xml" Type="http://schemas.openxmlformats.org/officeDocument/2006/relationships/slide"/><Relationship Id="rId17" Target="slides/slide4.xml" Type="http://schemas.openxmlformats.org/officeDocument/2006/relationships/slide"/><Relationship Id="rId18" Target="slides/slide6.xml" Type="http://schemas.openxmlformats.org/officeDocument/2006/relationships/slide"/><Relationship Id="rId19" Target="slides/slide7.xml" Type="http://schemas.openxmlformats.org/officeDocument/2006/relationships/slide"/><Relationship Id="rId20" Target="slides/slide8.xml" Type="http://schemas.openxmlformats.org/officeDocument/2006/relationships/slide"/><Relationship Id="rId21" Target="slides/slide9.xml" Type="http://schemas.openxmlformats.org/officeDocument/2006/relationships/slide"/><Relationship Id="rId23" Target="slides/slide11.xml" Type="http://schemas.openxmlformats.org/officeDocument/2006/relationships/slide"/><Relationship Id="rId24" Target="slides/slide10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10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9.png" Type="http://schemas.openxmlformats.org/officeDocument/2006/relationships/image"/><Relationship Id="rId3" Type="http://schemas.openxmlformats.org/officeDocument/2006/relationships/tags" Target="../tags/tag4.xml"/></Relationships>

</file>

<file path=ppt/slides/_rels/slide11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8.png" Type="http://schemas.openxmlformats.org/officeDocument/2006/relationships/image"/><Relationship Id="rId3" Type="http://schemas.openxmlformats.org/officeDocument/2006/relationships/tags" Target="../tags/tag3.xml"/></Relationships>

</file>

<file path=ppt/slides/_rels/slide2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Relationship Id="rId3" Type="http://schemas.openxmlformats.org/officeDocument/2006/relationships/tags" Target="../tags/tag1.xml"/></Relationships>

</file>

<file path=ppt/slides/_rels/slide3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Relationship Id="rId3" Type="http://schemas.openxmlformats.org/officeDocument/2006/relationships/tags" Target="../tags/tag2.xml"/></Relationships>

</file>

<file path=ppt/slides/_rels/slide4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0.png" Type="http://schemas.openxmlformats.org/officeDocument/2006/relationships/image"/><Relationship Id="rId3" Target="../media/image11.png" Type="http://schemas.openxmlformats.org/officeDocument/2006/relationships/image"/><Relationship Id="rId4" Target="../media/image12.png" Type="http://schemas.openxmlformats.org/officeDocument/2006/relationships/image"/><Relationship Id="rId5" Target="../media/image1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arget="../media/image7.png" Type="http://schemas.openxmlformats.org/officeDocument/2006/relationships/image"/><Relationship Id="rId4" Target="../media/image8.png" Type="http://schemas.openxmlformats.org/officeDocument/2006/relationships/image"/><Relationship Id="rId5" Target="../media/image9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0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0.png" Type="http://schemas.openxmlformats.org/officeDocument/2006/relationships/image"/><Relationship Id="rId3" Target="../media/image14.png" Type="http://schemas.openxmlformats.org/officeDocument/2006/relationships/image"/><Relationship Id="rId4" Target="../media/image15.png" Type="http://schemas.openxmlformats.org/officeDocument/2006/relationships/image"/><Relationship Id="rId5" Target="../media/image16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0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7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Forchheimer Flow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0" lvl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This can also be seen in a cross section through the model domain. </a:t>
            </a:r>
            <a:r>
              <a:rPr b="false" i="true" lang="en-US" sz="1400" u="none">
                <a:solidFill>
                  <a:srgbClr val="393A39"/>
                </a:solidFill>
                <a:latin typeface="Century Schoolbook"/>
              </a:rPr>
              <a:t>f</a:t>
            </a:r>
            <a:r>
              <a:rPr b="false" baseline="-25000" i="false" lang="en-US" sz="1400" u="none">
                <a:solidFill>
                  <a:srgbClr val="393A39"/>
                </a:solidFill>
                <a:latin typeface="Lato"/>
              </a:rPr>
              <a:t>s</a:t>
            </a: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=0 means Forchheimer correction is switched off.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029876"/>
            <a:ext cx="4800600" cy="684198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Velocity magnitude along a cross section in the middle of the model domain with (green) and without (blue) Forchheimer correction.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429426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velocity field is plotted without Forchheimer correction (left) and with Forchheimer correction (right). 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Without the Forchheimer correction the resistance to flow is underestimated in the porous domain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added correction gives a solution with slower flow in the porous domain and a faster flow in the free domain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Velocity field without Forchheimer correction (left) and with Forchheimer correction (right).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Introduction</a:t>
            </a:r>
            <a:endParaRPr lang="en-US"/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This is a tutorial of the coupling between flow of a fluid in an open channel and in a porous medium attached to one of the channel walls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The coupling of free and porous media flow is common in the fields of earth sciences and chemical engineering, for example in </a:t>
            </a:r>
          </a:p>
          <a:p>
            <a:pPr algn="l" indent="-175500" lvl="1" marL="469800">
              <a:lnSpc>
                <a:spcPct val="100000"/>
              </a:lnSpc>
              <a:spcBef>
                <a:spcPts val="500"/>
              </a:spcBef>
              <a:buFont typeface=""/>
              <a:buChar char="‒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Flows in media with large pores</a:t>
            </a:r>
          </a:p>
          <a:p>
            <a:pPr algn="l" indent="-175500" lvl="1" marL="469800">
              <a:lnSpc>
                <a:spcPct val="100000"/>
              </a:lnSpc>
              <a:spcBef>
                <a:spcPts val="500"/>
              </a:spcBef>
              <a:buFont typeface=""/>
              <a:buChar char="‒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Packed beds in chemical process industry</a:t>
            </a:r>
          </a:p>
          <a:p>
            <a:pPr algn="l" indent="-175500" lvl="1" marL="469800">
              <a:lnSpc>
                <a:spcPct val="100000"/>
              </a:lnSpc>
              <a:spcBef>
                <a:spcPts val="500"/>
              </a:spcBef>
              <a:buFont typeface=""/>
              <a:buChar char="‒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Cooling and drying towers</a:t>
            </a:r>
          </a:p>
          <a:p>
            <a:pPr algn="l" indent="-175500" lvl="1" marL="469800">
              <a:lnSpc>
                <a:spcPct val="100000"/>
              </a:lnSpc>
              <a:spcBef>
                <a:spcPts val="500"/>
              </a:spcBef>
              <a:spcAft>
                <a:spcPct val="15000"/>
              </a:spcAft>
              <a:buFont typeface=""/>
              <a:buChar char="‒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Fruit and vegetable drying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029876"/>
            <a:ext cx="4800600" cy="684198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Depiction of the modeling geometry and domain. The 3D geometry can be reduced to a 2D representation assuming that changes through the thickness are negligible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429426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Model Setup</a:t>
            </a:r>
            <a:endParaRPr lang="en-US"/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free flow channel is on the left hand side, while the porous domain is attached to it on the right hand side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flow enters the model domain at the bottom and leaves at the top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 The other boundaries are solid walls with a no-slip boundary condition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Modeled domain and boundary conditions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Brinkman Equations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Porous Medium 1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874000"/>
            <a:ext cx="2819400" cy="368300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00" y="2623300"/>
            <a:ext cx="1117600" cy="254000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5"/>
          <a:stretch>
            <a:fillRect/>
          </a:stretch>
        </p:blipFill>
        <p:spPr>
          <a:xfrm>
            <a:off x="584200" y="3258300"/>
            <a:ext cx="2819400" cy="4191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Navier-Stokes Equations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Fluid Properties 1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874000"/>
            <a:ext cx="2717800" cy="330200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00" y="2585200"/>
            <a:ext cx="939800" cy="304800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5"/>
          <a:stretch>
            <a:fillRect/>
          </a:stretch>
        </p:blipFill>
        <p:spPr>
          <a:xfrm>
            <a:off x="584200" y="3271000"/>
            <a:ext cx="1803400" cy="3683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Brinkman Equations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Fluid 1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Brinkman Equations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Porous Matrix 1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874000"/>
            <a:ext cx="2819400" cy="368300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00" y="2623300"/>
            <a:ext cx="838200" cy="558800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5"/>
          <a:stretch>
            <a:fillRect/>
          </a:stretch>
        </p:blipFill>
        <p:spPr>
          <a:xfrm>
            <a:off x="584200" y="3563100"/>
            <a:ext cx="1219200" cy="635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Brinkman Equations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Porous Matrix 1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β ρ |</a:t>
            </a:r>
            <a:r>
              <a:rPr lang="en-US" sz="1400" b="true" i="false" u="none">
                <a:solidFill>
                  <a:srgbClr val="393A39"/>
                </a:solidFill>
                <a:latin typeface="Century Schoolbook"/>
              </a:rPr>
              <a:t>u</a:t>
            </a: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| is the Forchheimer correction term for turbulent drag contributions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400" b="false" i="true" u="none">
                <a:solidFill>
                  <a:srgbClr val="393A39"/>
                </a:solidFill>
                <a:latin typeface="Century Schoolbook"/>
              </a:rPr>
              <a:t>C</a:t>
            </a:r>
            <a:r>
              <a:rPr lang="en-US" sz="1400" b="false" i="false" u="none" baseline="-25000">
                <a:solidFill>
                  <a:srgbClr val="393A39"/>
                </a:solidFill>
                <a:latin typeface="Lato"/>
              </a:rPr>
              <a:t>F</a:t>
            </a: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 is the Forchheimer parameter or dimensionless friction coefficient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Mesh</a:t>
            </a:r>
            <a:endParaRPr lang="en-US"/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A physics-controlled mesh is used where the solid walls are automatically meshed with boundary layer mesh elements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Mesh 1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4&lt;/Entity&gt;&lt;Tag&gt;pg4&lt;/Tag&gt;&lt;Node&gt;Results &amp;gt; 3D Geometry&lt;/Node&gt;&lt;LinkType&gt;Image&lt;/LinkType&gt;&lt;ModelLink directoryType=&quot;none&quot;&gt;H:\hub\root\build\main\daily\test\tapplications\Subsurface_Flow_Module\Fluid_Flow\forchheimer_flow.mph&lt;/ModelLink&gt;&lt;LocalPath&gt;forchheimer_flow.mph&lt;/LocalPath&gt;&lt;SDim&gt;3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ff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\small m, \small m, \small m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isx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extr1_3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0.015038872137665749&quot;/&gt;&lt;Property name=&quot;zoomanglefull&quot; type=&quot;real&quot; value=&quot;19.161867141723633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0.022919615730643272, -0.030559489503502846, 0.022919615730643272&quot;/&gt;&lt;Property name=&quot;target&quot; type=&quot;realarray&quot; value=&quot;0, 0, 0&quot;/&gt;&lt;Property name=&quot;up&quot; type=&quot;realarray&quot; value=&quot;0.3086974024772644, 0.4115965962409973, 0.8574929237365723&quot;/&gt;&lt;Property name=&quot;rotationpoint&quot; type=&quot;realarray&quot; value=&quot;0, 0, 0&quot;/&gt;&lt;Property name=&quot;viewoffset&quot; type=&quot;realarray&quot; value=&quot;-7.124724797904491E-4, -0.006677263478571871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09, 464&quot;/&gt;&lt;Property name=&quot;renderareasizedip&quot; type=&quot;realarray&quot; value=&quot;709, 464&quot;/&gt;&lt;/PropSet&gt;&lt;PropSet id=&quot;axis&quot;/&gt;&lt;PropSet id=&quot;clip&quot;/&gt;&lt;PropSet id=&quot;table&quot;/&gt;&lt;UpdateTimeStamp&gt;Sep 26, 2024, 9:21:49 PM&lt;/UpdateTimeStamp&gt;&lt;/Root&gt;"/>
</p:tagLst>
</file>

<file path=ppt/tags/tag2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5&lt;/Entity&gt;&lt;Tag&gt;pg5&lt;/Tag&gt;&lt;Node&gt;Results &amp;gt; Model domain - Boundary conditions&lt;/Node&gt;&lt;LinkType&gt;Image&lt;/LinkType&gt;&lt;ModelLink directoryType=&quot;none&quot;&gt;H:\hub\root\build\main\daily\test\tapplications\Subsurface_Flow_Module\Fluid_Flow\forchheimer_flow.mph&lt;/ModelLink&gt;&lt;LocalPath&gt;forchheimer_flow.mph&lt;/LocalPath&gt;&lt;SDim&gt;2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ff&quot;/&gt;&lt;Property name=&quot;axes2d&quot; type=&quot;bool&quot; value=&quot;on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units&quot; type=&quot;bool&quot; value=&quot;on&quot;/&gt;&lt;Property name=&quot;plotgroupunits&quot; type=&quot;stringarray&quot; value=&quot;, &quot;/&gt;&lt;Property name=&quot;locked&quot; type=&quot;bool&quot; value=&quot;off&quot;/&gt;&lt;Property name=&quot;istemporary&quot; type=&quot;bool&quot; value=&quot;off&quot;/&gt;&lt;Property name=&quot;isx&quot; type=&quot;bool&quot; value=&quot;off&quot;/&gt;&lt;Property name=&quot;showselection&quot; type=&quot;bool&quot; value=&quot;on&quot;/&gt;&lt;Property name=&quot;showmaterial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/&gt;&lt;PropSet id=&quot;axis&quot;&gt;&lt;Property name=&quot;xmin&quot; type=&quot;real&quot; value=&quot;-0.007303275633603334&quot;/&gt;&lt;Property name=&quot;xmax&quot; type=&quot;real&quot; value=&quot;0.007303275633603334&quot;/&gt;&lt;Property name=&quot;ymin&quot; type=&quot;real&quot; value=&quot;-0.0044109998270869255&quot;/&gt;&lt;Property name=&quot;ymax&quot; type=&quot;real&quot; value=&quot;0.0044109998270869255&quot;/&gt;&lt;Property name=&quot;xminhidden&quot; type=&quot;real&quot; value=&quot;-0.007303275633603334&quot;/&gt;&lt;Property name=&quot;xmaxhidden&quot; type=&quot;real&quot; value=&quot;0.007303275633603334&quot;/&gt;&lt;Property name=&quot;yminhidden&quot; type=&quot;real&quot; value=&quot;-0.0044109998270869255&quot;/&gt;&lt;Property name=&quot;ymaxhidden&quot; type=&quot;real&quot; value=&quot;0.0044109998270869255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3.151637554168701&quot;/&gt;&lt;Property name=&quot;abstractviewrratio&quot; type=&quot;real&quot; value=&quot;3.151637554168701&quot;/&gt;&lt;Property name=&quot;abstractviewbratio&quot; type=&quot;real&quot; value=&quot;-0.05000000447034836&quot;/&gt;&lt;Property name=&quot;abstractviewtratio&quot; type=&quot;real&quot; value=&quot;0.05000000447034836&quot;/&gt;&lt;Property name=&quot;abstractviewxscale&quot; type=&quot;real&quot; value=&quot;2.2334175810101442E-5&quot;/&gt;&lt;Property name=&quot;abstractviewyscale&quot; type=&quot;real&quot; value=&quot;2.2334175810101442E-5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09, 464&quot;/&gt;&lt;Property name=&quot;renderareasizedip&quot; type=&quot;realarray&quot; value=&quot;654, 395&quot;/&gt;&lt;/PropSet&gt;&lt;PropSet id=&quot;clip&quot;/&gt;&lt;PropSet id=&quot;table&quot;/&gt;&lt;UpdateTimeStamp&gt;Sep 26, 2024, 9:22:03 PM&lt;/UpdateTimeStamp&gt;&lt;/Root&gt;"/>
</p:tagLst>
</file>

<file path=ppt/tags/tag3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1&lt;/Entity&gt;&lt;Tag&gt;pg1&lt;/Tag&gt;&lt;Node&gt;Results &amp;gt; Velocity (fp)&lt;/Node&gt;&lt;LinkType&gt;Image&lt;/LinkType&gt;&lt;ModelLink directoryType=&quot;none&quot;&gt;H:\hub\root\build\main\daily\test\tapplications\Subsurface_Flow_Module\Fluid_Flow\forchheimer_flow.mph&lt;/ModelLink&gt;&lt;LocalPath&gt;forchheimer_flow.mph&lt;/LocalPath&gt;&lt;SDim&gt;2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n&quot;/&gt;&lt;Property name=&quot;axes2d&quot; type=&quot;bool&quot; value=&quot;on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units&quot; type=&quot;bool&quot; value=&quot;on&quot;/&gt;&lt;Property name=&quot;plotgroupunits&quot; type=&quot;stringarray&quot; value=&quot;, &quot;/&gt;&lt;Property name=&quot;locked&quot; type=&quot;bool&quot; value=&quot;off&quot;/&gt;&lt;Property name=&quot;istemporary&quot; type=&quot;bool&quot; value=&quot;off&quot;/&gt;&lt;Property name=&quot;isx&quot; type=&quot;bool&quot; value=&quot;off&quot;/&gt;&lt;Property name=&quot;showselection&quot; type=&quot;bool&quot; value=&quot;on&quot;/&gt;&lt;Property name=&quot;showmaterial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/&gt;&lt;PropSet id=&quot;axis&quot;&gt;&lt;Property name=&quot;xmin&quot; type=&quot;real&quot; value=&quot;-0.007303275633603334&quot;/&gt;&lt;Property name=&quot;xmax&quot; type=&quot;real&quot; value=&quot;0.007303275633603334&quot;/&gt;&lt;Property name=&quot;ymin&quot; type=&quot;real&quot; value=&quot;-0.0044109998270869255&quot;/&gt;&lt;Property name=&quot;ymax&quot; type=&quot;real&quot; value=&quot;0.0044109998270869255&quot;/&gt;&lt;Property name=&quot;xminhidden&quot; type=&quot;real&quot; value=&quot;-0.007303275633603334&quot;/&gt;&lt;Property name=&quot;xmaxhidden&quot; type=&quot;real&quot; value=&quot;0.007303275633603334&quot;/&gt;&lt;Property name=&quot;yminhidden&quot; type=&quot;real&quot; value=&quot;-0.0044109998270869255&quot;/&gt;&lt;Property name=&quot;ymaxhidden&quot; type=&quot;real&quot; value=&quot;0.0044109998270869255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3.151637554168701&quot;/&gt;&lt;Property name=&quot;abstractviewrratio&quot; type=&quot;real&quot; value=&quot;3.151637554168701&quot;/&gt;&lt;Property name=&quot;abstractviewbratio&quot; type=&quot;real&quot; value=&quot;-0.05000000447034836&quot;/&gt;&lt;Property name=&quot;abstractviewtratio&quot; type=&quot;real&quot; value=&quot;0.05000000447034836&quot;/&gt;&lt;Property name=&quot;abstractviewxscale&quot; type=&quot;real&quot; value=&quot;2.2334175810101442E-5&quot;/&gt;&lt;Property name=&quot;abstractviewyscale&quot; type=&quot;real&quot; value=&quot;2.2334175810101442E-5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09, 464&quot;/&gt;&lt;Property name=&quot;renderareasizedip&quot; type=&quot;realarray&quot; value=&quot;654, 395&quot;/&gt;&lt;/PropSet&gt;&lt;PropSet id=&quot;clip&quot;/&gt;&lt;PropSet id=&quot;table&quot;/&gt;&lt;UpdateTimeStamp&gt;Sep 26, 2024, 9:22:19 PM&lt;/UpdateTimeStamp&gt;&lt;/Root&gt;"/>
</p:tagLst>
</file>

<file path=ppt/tags/tag4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3&lt;/Entity&gt;&lt;Tag&gt;pg3&lt;/Tag&gt;&lt;Node&gt;Results &amp;gt; Velocity magnitude&lt;/Node&gt;&lt;LinkType&gt;Image&lt;/LinkType&gt;&lt;ModelLink directoryType=&quot;none&quot;&gt;H:\hub\root\build\main\daily\test\tapplications\Subsurface_Flow_Module\Fluid_Flow\forchheimer_flow.mph&lt;/ModelLink&gt;&lt;LocalPath&gt;forchheimer_flow.mph&lt;/LocalPath&gt;&lt;SDim&gt;1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2.8632784535991693E-5&quot;/&gt;&lt;Property name=&quot;xmax&quot; type=&quot;real&quot; value=&quot;0.002028632784375011&quot;/&gt;&lt;Property name=&quot;ymin&quot; type=&quot;real&quot; value=&quot;-3.6064793074852227E-4&quot;/&gt;&lt;Property name=&quot;ymax&quot; type=&quot;real&quot; value=&quot;0.019699391417330393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6, 2024, 9:22:21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2024-09-26T19:22:27Z</dcterms:created>
  <dc:creator>COMSOL</dc:creator>
  <cp:lastModifiedBy>COMSOL</cp:lastModifiedBy>
  <dcterms:modified xsi:type="dcterms:W3CDTF">2024-09-26T19:22:27Z</dcterms:modified>
  <cp:revision>1</cp:revision>
  <dc:title>Forchheimer Flow</dc:title>
</cp:coreProperties>
</file>