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8" r:id="rId12"/>
    <p:sldId id="259" r:id="rId13"/>
    <p:sldId id="261" r:id="rId15"/>
    <p:sldId id="262" r:id="rId16"/>
    <p:sldId id="264" r:id="rId18"/>
    <p:sldId id="265" r:id="rId19"/>
    <p:sldId id="266" r:id="rId20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2" Target="slides/slide3.xml" Type="http://schemas.openxmlformats.org/officeDocument/2006/relationships/slide"/><Relationship Id="rId13" Target="slides/slide2.xml" Type="http://schemas.openxmlformats.org/officeDocument/2006/relationships/slide"/><Relationship Id="rId15" Target="slides/slide5.xml" Type="http://schemas.openxmlformats.org/officeDocument/2006/relationships/slide"/><Relationship Id="rId16" Target="slides/slide4.xml" Type="http://schemas.openxmlformats.org/officeDocument/2006/relationships/slide"/><Relationship Id="rId18" Target="slides/slide7.xml" Type="http://schemas.openxmlformats.org/officeDocument/2006/relationships/slide"/><Relationship Id="rId19" Target="slides/slide6.xml" Type="http://schemas.openxmlformats.org/officeDocument/2006/relationships/slide"/><Relationship Id="rId20" Target="slides/slide8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2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4.png" Type="http://schemas.openxmlformats.org/officeDocument/2006/relationships/image"/><Relationship Id="rId3" Type="http://schemas.openxmlformats.org/officeDocument/2006/relationships/tags" Target="../tags/tag1.xml"/></Relationships>
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10.png" Type="http://schemas.openxmlformats.org/officeDocument/2006/relationships/image"/><Relationship Id="rId3" Target="../media/image11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arget="../media/image7.png" Type="http://schemas.openxmlformats.org/officeDocument/2006/relationships/image"/><Relationship Id="rId4" Target="../media/image8.png" Type="http://schemas.openxmlformats.org/officeDocument/2006/relationships/image"/><Relationship Id="rId5" Target="../media/image9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4.png" Type="http://schemas.openxmlformats.org/officeDocument/2006/relationships/image"/><Relationship Id="rId3" Type="http://schemas.openxmlformats.org/officeDocument/2006/relationships/tags" Target="../tags/tag2.xml"/></Relationships>
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12.png" Type="http://schemas.openxmlformats.org/officeDocument/2006/relationships/image"/><Relationship Id="rId3" Type="http://schemas.openxmlformats.org/officeDocument/2006/relationships/tags" Target="../tags/tag3.xml"/></Relationships>
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Free Convection in a Porous Medium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Geometry, Heating and Cooling Surfaces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Enclosed domain with porous material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walls of the domain are impervious to flow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walls are either heating or cooling surfaces with linear temperature profiles uniting the cool and hot surfaces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arc length goes from zero to one along a boundary segment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2119"/>
            <a:ext cx="4800600" cy="389926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Introduction</a:t>
            </a:r>
          </a:p>
        </p:txBody>
      </p:sp>
      <p:sp>
        <p:nvSpPr>
          <p:cNvPr id="4" name="AutoShape 4"/>
          <p:cNvSpPr/>
          <p:nvPr/>
        </p:nvSpPr>
        <p:spPr>
          <a:xfrm flipH="false" flipV="false" rot="0">
            <a:off x="457200" y="1332000"/>
            <a:ext cx="2843320" cy="375285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This model exemplifies the use of COMSOL Multiphysics for modeling of free convection in porous media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It shows the following COMSOL Multiphysics features:</a:t>
            </a:r>
          </a:p>
          <a:p>
            <a:pPr algn="l" indent="-175500" lvl="1" marL="469800">
              <a:lnSpc>
                <a:spcPct val="100000"/>
              </a:lnSpc>
              <a:spcBef>
                <a:spcPts val="500"/>
              </a:spcBef>
              <a:buFont typeface=""/>
              <a:buChar char="‒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Porous media flow</a:t>
            </a:r>
          </a:p>
          <a:p>
            <a:pPr algn="l" indent="-175500" lvl="1" marL="469800">
              <a:lnSpc>
                <a:spcPct val="100000"/>
              </a:lnSpc>
              <a:spcBef>
                <a:spcPts val="500"/>
              </a:spcBef>
              <a:buFont typeface=""/>
              <a:buChar char="‒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Multiphysics between fluid flow and heat transfer</a:t>
            </a:r>
          </a:p>
          <a:p>
            <a:pPr algn="l" indent="-175500" lvl="1" marL="469800">
              <a:lnSpc>
                <a:spcPct val="100000"/>
              </a:lnSpc>
              <a:spcBef>
                <a:spcPts val="500"/>
              </a:spcBef>
              <a:buFont typeface=""/>
              <a:buChar char="‒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Results that are in excellent agreement with published models in the research journals in the field.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The model has applications in the fields of </a:t>
            </a:r>
          </a:p>
          <a:p>
            <a:pPr algn="l" indent="-175500" lvl="1" marL="469800">
              <a:lnSpc>
                <a:spcPct val="100000"/>
              </a:lnSpc>
              <a:spcBef>
                <a:spcPts val="500"/>
              </a:spcBef>
              <a:buFont typeface=""/>
              <a:buChar char="‒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Geophysics</a:t>
            </a:r>
          </a:p>
          <a:p>
            <a:pPr algn="l" indent="-175500" lvl="1" marL="469800">
              <a:lnSpc>
                <a:spcPct val="100000"/>
              </a:lnSpc>
              <a:spcBef>
                <a:spcPts val="500"/>
              </a:spcBef>
              <a:spcAft>
                <a:spcPct val="15000"/>
              </a:spcAft>
              <a:buFont typeface=""/>
              <a:buChar char="‒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Chemical engineering</a:t>
            </a:r>
          </a:p>
        </p:txBody>
      </p:sp>
      <p:sp>
        <p:nvSpPr>
          <p:cNvPr id="6" name="AutoShape 6"/>
          <p:cNvSpPr/>
          <p:nvPr/>
        </p:nvSpPr>
        <p:spPr>
          <a:xfrm>
            <a:off x="3793604" y="4784034"/>
            <a:ext cx="533488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Surface: Velocity magnitude (m/s) Arrow Surface: Velocity field</a:t>
            </a:r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793604" y="1332000"/>
            <a:ext cx="4602712" cy="345203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Domain Equations</a:t>
            </a:r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429875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algn="l">
              <a:spcAft>
                <a:spcPct val="30000"/>
              </a:spcAft>
            </a:pPr>
            <a:r>
              <a:rPr lang="en-US" sz="1280" b="false" i="true" u="none">
                <a:solidFill>
                  <a:srgbClr val="1B4D81"/>
                </a:solidFill>
                <a:latin typeface="Lato"/>
              </a:rPr>
              <a:t>Heat balance</a:t>
            </a:r>
          </a:p>
        </p:txBody>
      </p:sp>
      <p:pic>
        <p:nvPicPr>
          <p:cNvPr name="Picture 6" id="6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0" y="1952375"/>
            <a:ext cx="5321300" cy="292100"/>
          </a:xfrm>
          <a:prstGeom prst="rect">
            <a:avLst/>
          </a:prstGeom>
        </p:spPr>
      </p:pic>
      <p:sp>
        <p:nvSpPr>
          <p:cNvPr name="AutoShape 7" id="7"/>
          <p:cNvSpPr/>
          <p:nvPr/>
        </p:nvSpPr>
        <p:spPr>
          <a:xfrm flipH="false" flipV="false" rot="0">
            <a:off x="457200" y="3260475"/>
            <a:ext cx="8305200" cy="1824375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lang="en-US"/>
              <a:t/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Boussinesq buoyant lifting term links flow and heat</a:t>
            </a:r>
            <a:endParaRPr lang="en-US"/>
          </a:p>
        </p:txBody>
      </p:sp>
      <p:pic>
        <p:nvPicPr>
          <p:cNvPr name="Picture 8" id="8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2625475"/>
            <a:ext cx="1358900" cy="254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Domain Equations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97096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algn="l">
              <a:spcAft>
                <a:spcPct val="30000"/>
              </a:spcAft>
            </a:pPr>
            <a:r>
              <a:rPr lang="en-US" sz="1120" b="false" i="true" u="none">
                <a:solidFill>
                  <a:srgbClr val="1B4D81"/>
                </a:solidFill>
                <a:latin typeface="Lato"/>
              </a:rPr>
              <a:t>Momentum and mass balance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Brinkman Equations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2207596"/>
            <a:ext cx="2819400" cy="431800"/>
          </a:xfrm>
          <a:prstGeom prst="rect">
            <a:avLst/>
          </a:prstGeom>
        </p:spPr>
      </p:pic>
      <p:sp>
        <p:nvSpPr>
          <p:cNvPr name="AutoShape 9" id="9"/>
          <p:cNvSpPr/>
          <p:nvPr/>
        </p:nvSpPr>
        <p:spPr>
          <a:xfrm flipH="false" flipV="false" rot="0">
            <a:off x="457200" y="3655396"/>
            <a:ext cx="2949575" cy="654425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/>
              <a:t/>
            </a: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with </a:t>
            </a:r>
            <a:r>
              <a:rPr lang="en-US" sz="1400" b="false" i="false" u="none">
                <a:solidFill>
                  <a:srgbClr val="393A39"/>
                </a:solidFill>
                <a:latin typeface="Symbol"/>
              </a:rPr>
              <a:t>b</a:t>
            </a: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 and  </a:t>
            </a:r>
            <a:r>
              <a:rPr lang="en-US" sz="1400" b="false" i="true" u="none">
                <a:solidFill>
                  <a:srgbClr val="393A39"/>
                </a:solidFill>
                <a:latin typeface="Century Schoolbook"/>
              </a:rPr>
              <a:t>Q</a:t>
            </a:r>
            <a:r>
              <a:rPr lang="en-US" sz="1400" b="false" i="false" u="none" baseline="-25000">
                <a:solidFill>
                  <a:srgbClr val="393A39"/>
                </a:solidFill>
                <a:latin typeface="Lato"/>
              </a:rPr>
              <a:t>m</a:t>
            </a: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 = 0, and </a:t>
            </a:r>
            <a:r>
              <a:rPr lang="en-US" sz="1400" b="true" i="false" u="none">
                <a:solidFill>
                  <a:srgbClr val="393A39"/>
                </a:solidFill>
                <a:latin typeface="Century Schoolbook"/>
              </a:rPr>
              <a:t>F</a:t>
            </a: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 = </a:t>
            </a:r>
            <a:r>
              <a:rPr lang="en-US" sz="1400" b="true" i="false" u="none">
                <a:solidFill>
                  <a:srgbClr val="393A39"/>
                </a:solidFill>
                <a:latin typeface="Century Schoolbook"/>
              </a:rPr>
              <a:t>- g</a:t>
            </a:r>
            <a:r>
              <a:rPr lang="en-US" sz="1400" b="false" i="false" u="none">
                <a:solidFill>
                  <a:srgbClr val="393A39"/>
                </a:solidFill>
                <a:latin typeface="Symbol"/>
              </a:rPr>
              <a:t>b</a:t>
            </a:r>
            <a:r>
              <a:rPr lang="en-US" sz="1400" b="false" i="false" u="none" baseline="-25000">
                <a:solidFill>
                  <a:srgbClr val="393A39"/>
                </a:solidFill>
                <a:latin typeface="Lato"/>
              </a:rPr>
              <a:t>T</a:t>
            </a: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(</a:t>
            </a:r>
            <a:r>
              <a:rPr lang="en-US" sz="1400" b="false" i="true" u="none">
                <a:solidFill>
                  <a:srgbClr val="393A39"/>
                </a:solidFill>
                <a:latin typeface="Century Schoolbook"/>
              </a:rPr>
              <a:t>T-T</a:t>
            </a:r>
            <a:r>
              <a:rPr lang="en-US" sz="1400" b="false" i="true" u="none" baseline="-25000">
                <a:solidFill>
                  <a:srgbClr val="393A39"/>
                </a:solidFill>
                <a:latin typeface="Century Schoolbook"/>
              </a:rPr>
              <a:t>c</a:t>
            </a: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) this leads to</a:t>
            </a:r>
            <a:endParaRPr lang="en-US"/>
          </a:p>
        </p:txBody>
      </p:sp>
      <p:pic>
        <p:nvPicPr>
          <p:cNvPr name="Picture 11" id="1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00" y="3020396"/>
            <a:ext cx="1117600" cy="254000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5"/>
          <a:stretch>
            <a:fillRect/>
          </a:stretch>
        </p:blipFill>
        <p:spPr>
          <a:xfrm>
            <a:off x="584200" y="4500321"/>
            <a:ext cx="2819400" cy="2159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6" name="AutoShape 6"/>
          <p:cNvSpPr/>
          <p:nvPr/>
        </p:nvSpPr>
        <p:spPr>
          <a:xfrm>
            <a:off x="2308444" y="4784034"/>
            <a:ext cx="533488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Surface: Velocity magnitude (m/s) Arrow Surface: Velocity field</a:t>
            </a:r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308444" y="1332000"/>
            <a:ext cx="4602712" cy="345203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6" name="AutoShape 6"/>
          <p:cNvSpPr/>
          <p:nvPr/>
        </p:nvSpPr>
        <p:spPr>
          <a:xfrm>
            <a:off x="2308444" y="4784034"/>
            <a:ext cx="533488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Surface: Temperature (K)</a:t>
            </a:r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308444" y="1332000"/>
            <a:ext cx="4602712" cy="345203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Concluding Remarks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model is simple to define and solve in COMSOL Multiphysics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results give excellent agreement with published scientific papers, see M. Anwar Hossain and Mike Wilson, Natural convection flow in a fluid-saturated porous medium enclosed by nonisothermal walls with heat generation, International Journal of Thermal Sciences, Int. J. Therm. Sci. 41 (2002) 447–454.</a:t>
            </a: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1&lt;/Entity&gt;&lt;Tag&gt;pg1&lt;/Tag&gt;&lt;Node&gt;Results &amp;gt; Velocity (br)&lt;/Node&gt;&lt;LinkType&gt;Image&lt;/LinkType&gt;&lt;ModelLink directoryType=&quot;none&quot;&gt;H:\hub\root\build\main\daily\test\tapplications\Subsurface_Flow_Module\Heat_Transfer\convection_porous_medium.mph&lt;/ModelLink&gt;&lt;LocalPath&gt;convection_porous_medium.mph&lt;/LocalPath&gt;&lt;SDim&gt;2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n&quot;/&gt;&lt;Property name=&quot;axes2d&quot; type=&quot;bool&quot; value=&quot;on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units&quot; type=&quot;bool&quot; value=&quot;on&quot;/&gt;&lt;Property name=&quot;plotgroupunits&quot; type=&quot;stringarray&quot; value=&quot;, &quot;/&gt;&lt;Property name=&quot;locked&quot; type=&quot;bool&quot; value=&quot;off&quot;/&gt;&lt;Property name=&quot;istemporary&quot; type=&quot;bool&quot; value=&quot;off&quot;/&gt;&lt;Property name=&quot;isx&quot; type=&quot;bool&quot; value=&quot;off&quot;/&gt;&lt;Property name=&quot;showselection&quot; type=&quot;bool&quot; value=&quot;on&quot;/&gt;&lt;Property name=&quot;showmaterial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/&gt;&lt;PropSet id=&quot;axis&quot;&gt;&lt;Property name=&quot;xmin&quot; type=&quot;real&quot; value=&quot;-0.02362963557243347&quot;/&gt;&lt;Property name=&quot;xmax&quot; type=&quot;real&quot; value=&quot;0.123629629611969&quot;/&gt;&lt;Property name=&quot;ymin&quot; type=&quot;real&quot; value=&quot;-0.0025000013411045074&quot;/&gt;&lt;Property name=&quot;ymax&quot; type=&quot;real&quot; value=&quot;0.10250000655651093&quot;/&gt;&lt;Property name=&quot;xminhidden&quot; type=&quot;real&quot; value=&quot;-0.02362963557243347&quot;/&gt;&lt;Property name=&quot;xmaxhidden&quot; type=&quot;real&quot; value=&quot;0.123629629611969&quot;/&gt;&lt;Property name=&quot;yminhidden&quot; type=&quot;real&quot; value=&quot;-0.0025000013411045074&quot;/&gt;&lt;Property name=&quot;ymaxhidden&quot; type=&quot;real&quot; value=&quot;0.10250000655651093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0.16452714800834656&quot;/&gt;&lt;Property name=&quot;abstractviewrratio&quot; type=&quot;real&quot; value=&quot;0.1645270735025406&quot;/&gt;&lt;Property name=&quot;abstractviewbratio&quot; type=&quot;real&quot; value=&quot;-0.07998399436473846&quot;/&gt;&lt;Property name=&quot;abstractviewtratio&quot; type=&quot;real&quot; value=&quot;0.07998399436473846&quot;/&gt;&lt;Property name=&quot;abstractviewxscale&quot; type=&quot;real&quot; value=&quot;1.8181317136622965E-4&quot;/&gt;&lt;Property name=&quot;abstractviewyscale&quot; type=&quot;real&quot; value=&quot;1.8181317136622965E-4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09, 464&quot;/&gt;&lt;Property name=&quot;renderareasizedip&quot; type=&quot;realarray&quot; value=&quot;568, 405&quot;/&gt;&lt;/PropSet&gt;&lt;PropSet id=&quot;clip&quot;/&gt;&lt;PropSet id=&quot;table&quot;/&gt;&lt;UpdateTimeStamp&gt;Sep 26, 2024, 9:18:28 PM&lt;/UpdateTimeStamp&gt;&lt;/Root&gt;"/>
</p:tagLst>
</file>

<file path=ppt/tags/tag2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1&lt;/Entity&gt;&lt;Tag&gt;pg1&lt;/Tag&gt;&lt;Node&gt;Results &amp;gt; Velocity (br)&lt;/Node&gt;&lt;LinkType&gt;Image&lt;/LinkType&gt;&lt;ModelLink directoryType=&quot;none&quot;&gt;H:\hub\root\build\main\daily\test\tapplications\Subsurface_Flow_Module\Heat_Transfer\convection_porous_medium.mph&lt;/ModelLink&gt;&lt;LocalPath&gt;convection_porous_medium.mph&lt;/LocalPath&gt;&lt;SDim&gt;2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n&quot;/&gt;&lt;Property name=&quot;axes2d&quot; type=&quot;bool&quot; value=&quot;on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units&quot; type=&quot;bool&quot; value=&quot;on&quot;/&gt;&lt;Property name=&quot;plotgroupunits&quot; type=&quot;stringarray&quot; value=&quot;, &quot;/&gt;&lt;Property name=&quot;locked&quot; type=&quot;bool&quot; value=&quot;off&quot;/&gt;&lt;Property name=&quot;istemporary&quot; type=&quot;bool&quot; value=&quot;off&quot;/&gt;&lt;Property name=&quot;isx&quot; type=&quot;bool&quot; value=&quot;off&quot;/&gt;&lt;Property name=&quot;showselection&quot; type=&quot;bool&quot; value=&quot;on&quot;/&gt;&lt;Property name=&quot;showmaterial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/&gt;&lt;PropSet id=&quot;axis&quot;&gt;&lt;Property name=&quot;xmin&quot; type=&quot;real&quot; value=&quot;-0.02362963557243347&quot;/&gt;&lt;Property name=&quot;xmax&quot; type=&quot;real&quot; value=&quot;0.123629629611969&quot;/&gt;&lt;Property name=&quot;ymin&quot; type=&quot;real&quot; value=&quot;-0.0025000013411045074&quot;/&gt;&lt;Property name=&quot;ymax&quot; type=&quot;real&quot; value=&quot;0.10250000655651093&quot;/&gt;&lt;Property name=&quot;xminhidden&quot; type=&quot;real&quot; value=&quot;-0.02362963557243347&quot;/&gt;&lt;Property name=&quot;xmaxhidden&quot; type=&quot;real&quot; value=&quot;0.123629629611969&quot;/&gt;&lt;Property name=&quot;yminhidden&quot; type=&quot;real&quot; value=&quot;-0.0025000013411045074&quot;/&gt;&lt;Property name=&quot;ymaxhidden&quot; type=&quot;real&quot; value=&quot;0.10250000655651093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0.16452714800834656&quot;/&gt;&lt;Property name=&quot;abstractviewrratio&quot; type=&quot;real&quot; value=&quot;0.1645270735025406&quot;/&gt;&lt;Property name=&quot;abstractviewbratio&quot; type=&quot;real&quot; value=&quot;-0.07998399436473846&quot;/&gt;&lt;Property name=&quot;abstractviewtratio&quot; type=&quot;real&quot; value=&quot;0.07998399436473846&quot;/&gt;&lt;Property name=&quot;abstractviewxscale&quot; type=&quot;real&quot; value=&quot;1.8181317136622965E-4&quot;/&gt;&lt;Property name=&quot;abstractviewyscale&quot; type=&quot;real&quot; value=&quot;1.8181317136622965E-4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09, 464&quot;/&gt;&lt;Property name=&quot;renderareasizedip&quot; type=&quot;realarray&quot; value=&quot;568, 405&quot;/&gt;&lt;/PropSet&gt;&lt;PropSet id=&quot;clip&quot;/&gt;&lt;PropSet id=&quot;table&quot;/&gt;&lt;UpdateTimeStamp&gt;Sep 26, 2024, 9:18:28 PM&lt;/UpdateTimeStamp&gt;&lt;/Root&gt;"/>
</p:tagLst>
</file>

<file path=ppt/tags/tag3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3&lt;/Entity&gt;&lt;Tag&gt;pg3&lt;/Tag&gt;&lt;Node&gt;Results &amp;gt; Temperature (ht)&lt;/Node&gt;&lt;LinkType&gt;Image&lt;/LinkType&gt;&lt;ModelLink directoryType=&quot;none&quot;&gt;H:\hub\root\build\main\daily\test\tapplications\Subsurface_Flow_Module\Heat_Transfer\convection_porous_medium.mph&lt;/ModelLink&gt;&lt;LocalPath&gt;convection_porous_medium.mph&lt;/LocalPath&gt;&lt;SDim&gt;2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n&quot;/&gt;&lt;Property name=&quot;axes2d&quot; type=&quot;bool&quot; value=&quot;on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units&quot; type=&quot;bool&quot; value=&quot;on&quot;/&gt;&lt;Property name=&quot;plotgroupunits&quot; type=&quot;stringarray&quot; value=&quot;, &quot;/&gt;&lt;Property name=&quot;locked&quot; type=&quot;bool&quot; value=&quot;off&quot;/&gt;&lt;Property name=&quot;istemporary&quot; type=&quot;bool&quot; value=&quot;off&quot;/&gt;&lt;Property name=&quot;isx&quot; type=&quot;bool&quot; value=&quot;off&quot;/&gt;&lt;Property name=&quot;showselection&quot; type=&quot;bool&quot; value=&quot;on&quot;/&gt;&lt;Property name=&quot;showmaterial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/&gt;&lt;PropSet id=&quot;axis&quot;&gt;&lt;Property name=&quot;xmin&quot; type=&quot;real&quot; value=&quot;-0.02362963557243347&quot;/&gt;&lt;Property name=&quot;xmax&quot; type=&quot;real&quot; value=&quot;0.123629629611969&quot;/&gt;&lt;Property name=&quot;ymin&quot; type=&quot;real&quot; value=&quot;-0.0025000013411045074&quot;/&gt;&lt;Property name=&quot;ymax&quot; type=&quot;real&quot; value=&quot;0.10250000655651093&quot;/&gt;&lt;Property name=&quot;xminhidden&quot; type=&quot;real&quot; value=&quot;-0.02362963557243347&quot;/&gt;&lt;Property name=&quot;xmaxhidden&quot; type=&quot;real&quot; value=&quot;0.123629629611969&quot;/&gt;&lt;Property name=&quot;yminhidden&quot; type=&quot;real&quot; value=&quot;-0.0025000013411045074&quot;/&gt;&lt;Property name=&quot;ymaxhidden&quot; type=&quot;real&quot; value=&quot;0.10250000655651093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0.16452714800834656&quot;/&gt;&lt;Property name=&quot;abstractviewrratio&quot; type=&quot;real&quot; value=&quot;0.1645270735025406&quot;/&gt;&lt;Property name=&quot;abstractviewbratio&quot; type=&quot;real&quot; value=&quot;-0.07998399436473846&quot;/&gt;&lt;Property name=&quot;abstractviewtratio&quot; type=&quot;real&quot; value=&quot;0.07998399436473846&quot;/&gt;&lt;Property name=&quot;abstractviewxscale&quot; type=&quot;real&quot; value=&quot;1.8181317136622965E-4&quot;/&gt;&lt;Property name=&quot;abstractviewyscale&quot; type=&quot;real&quot; value=&quot;1.8181317136622965E-4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09, 464&quot;/&gt;&lt;Property name=&quot;renderareasizedip&quot; type=&quot;realarray&quot; value=&quot;568, 405&quot;/&gt;&lt;/PropSet&gt;&lt;PropSet id=&quot;clip&quot;/&gt;&lt;PropSet id=&quot;table&quot;/&gt;&lt;UpdateTimeStamp&gt;Sep 26, 2024, 9:18:33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2024-09-26T19:18:39Z</dcterms:created>
  <dc:creator>COMSOL</dc:creator>
  <cp:lastModifiedBy>COMSOL</cp:lastModifiedBy>
  <dcterms:modified xsi:type="dcterms:W3CDTF">2024-09-26T19:18:39Z</dcterms:modified>
  <cp:revision>1</cp:revision>
  <dc:title>Free Convection in a Porous Medium</dc:title>
</cp:coreProperties>
</file>