
<file path=[Content_Types].xml><?xml version="1.0" encoding="utf-8"?>
<Types xmlns="http://schemas.openxmlformats.org/package/2006/content-types">
  <Default ContentType="image/x-emf" Extension="emf"/>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10"/>
    <p:sldId id="257" r:id="rId11"/>
    <p:sldId id="258" r:id="rId12"/>
    <p:sldId id="259" r:id="rId13"/>
    <p:sldId id="260" r:id="rId14"/>
    <p:sldId id="261" r:id="rId15"/>
    <p:sldId id="262" r:id="rId16"/>
    <p:sldId id="264" r:id="rId18"/>
    <p:sldId id="265" r:id="rId19"/>
    <p:sldId id="266" r:id="rId20"/>
    <p:sldId id="267" r:id="rId21"/>
    <p:sldId id="268" r:id="rId22"/>
    <p:sldId id="269" r:id="rId23"/>
    <p:sldId id="270" r:id="rId24"/>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showGuides="1">
      <p:cViewPr varScale="1">
        <p:scale>
          <a:sx n="154" d="100"/>
          <a:sy n="154" d="100"/>
        </p:scale>
        <p:origin x="168" y="3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slides/slide1.xml" Type="http://schemas.openxmlformats.org/officeDocument/2006/relationships/slide"/><Relationship Id="rId11" Target="slides/slide2.xml" Type="http://schemas.openxmlformats.org/officeDocument/2006/relationships/slide"/><Relationship Id="rId12" Target="slides/slide3.xml" Type="http://schemas.openxmlformats.org/officeDocument/2006/relationships/slide"/><Relationship Id="rId13" Target="slides/slide4.xml" Type="http://schemas.openxmlformats.org/officeDocument/2006/relationships/slide"/><Relationship Id="rId14" Target="slides/slide5.xml" Type="http://schemas.openxmlformats.org/officeDocument/2006/relationships/slide"/><Relationship Id="rId15" Target="slides/slide6.xml" Type="http://schemas.openxmlformats.org/officeDocument/2006/relationships/slide"/><Relationship Id="rId16" Target="slides/slide7.xml" Type="http://schemas.openxmlformats.org/officeDocument/2006/relationships/slide"/><Relationship Id="rId18" Target="slides/slide9.xml" Type="http://schemas.openxmlformats.org/officeDocument/2006/relationships/slide"/><Relationship Id="rId19" Target="slides/slide8.xml" Type="http://schemas.openxmlformats.org/officeDocument/2006/relationships/slide"/><Relationship Id="rId20" Target="slides/slide10.xml" Type="http://schemas.openxmlformats.org/officeDocument/2006/relationships/slide"/><Relationship Id="rId21" Target="slides/slide11.xml" Type="http://schemas.openxmlformats.org/officeDocument/2006/relationships/slide"/><Relationship Id="rId22" Target="slides/slide12.xml" Type="http://schemas.openxmlformats.org/officeDocument/2006/relationships/slide"/><Relationship Id="rId23" Target="slides/slide13.xml" Type="http://schemas.openxmlformats.org/officeDocument/2006/relationships/slide"/><Relationship Id="rId24" Target="slides/slide14.xml" Type="http://schemas.openxmlformats.org/officeDocument/2006/relationships/slide"/><Relationship Id="rId3" Target="presProps.xml" Type="http://schemas.openxmlformats.org/officeDocument/2006/relationships/presProps"/><Relationship Id="rId4" Target="viewProps.xml" Type="http://schemas.openxmlformats.org/officeDocument/2006/relationships/viewProps"/><Relationship Id="rId5" Target="theme/theme1.xml" Type="http://schemas.openxmlformats.org/officeDocument/2006/relationships/theme"/><Relationship Id="rId6" Target="tableStyles.xml" Type="http://schemas.openxmlformats.org/officeDocument/2006/relationships/tableStyles"/></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28705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67B1DA0-7E63-4CDE-961E-607D001A9B67}"/>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55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1613" indent="-170100">
              <a:lnSpc>
                <a:spcPct val="100000"/>
              </a:lnSpc>
              <a:buFont typeface="Arial" panose="020B0604020202020204" pitchFamily="34" charset="0"/>
              <a:buChar char="•"/>
              <a:defRPr sz="1200">
                <a:latin typeface="Lato" panose="020F0502020204030203" pitchFamily="34" charset="0"/>
              </a:defRPr>
            </a:lvl4pPr>
            <a:lvl5pPr marL="1253813" indent="-170100">
              <a:lnSpc>
                <a:spcPct val="100000"/>
              </a:lnSpc>
              <a:buFont typeface="Arial" panose="020B0604020202020204" pitchFamily="34" charset="0"/>
              <a:buChar char="•"/>
              <a:defRPr sz="1200">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2894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hasCustomPrompt="1"/>
          </p:nvPr>
        </p:nvSpPr>
        <p:spPr>
          <a:xfrm>
            <a:off x="457200" y="842400"/>
            <a:ext cx="8305200" cy="178920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dirty="0"/>
              <a:t>Click to edit Master header style</a:t>
            </a:r>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p:nvPr>
        </p:nvSpPr>
        <p:spPr>
          <a:xfrm>
            <a:off x="457200" y="2703600"/>
            <a:ext cx="8305200" cy="124200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160466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183CD7-383B-48A0-8B71-F06BC83DEDB6}"/>
              </a:ext>
            </a:extLst>
          </p:cNvPr>
          <p:cNvSpPr>
            <a:spLocks noGrp="1"/>
          </p:cNvSpPr>
          <p:nvPr>
            <p:ph sz="half" idx="1"/>
          </p:nvPr>
        </p:nvSpPr>
        <p:spPr>
          <a:xfrm>
            <a:off x="457200" y="1332000"/>
            <a:ext cx="41112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64813" indent="-214313">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355965-8388-42DC-8FE0-FECC99CDC81E}"/>
              </a:ext>
            </a:extLst>
          </p:cNvPr>
          <p:cNvSpPr>
            <a:spLocks noGrp="1"/>
          </p:cNvSpPr>
          <p:nvPr>
            <p:ph sz="half" idx="2"/>
          </p:nvPr>
        </p:nvSpPr>
        <p:spPr>
          <a:xfrm>
            <a:off x="4726800" y="1332000"/>
            <a:ext cx="40356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F0C35649-F5E1-436D-BCBC-468BEAF27C9D}"/>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5524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3887788" y="0"/>
            <a:ext cx="5256212"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4114800" y="209550"/>
            <a:ext cx="4800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97013"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653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Small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6172200" y="0"/>
            <a:ext cx="2971800"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5313362"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6400800" y="209550"/>
            <a:ext cx="2514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5313362" cy="3162300"/>
          </a:xfrm>
          <a:prstGeom prst="rect">
            <a:avLst/>
          </a:prstGeom>
        </p:spPr>
        <p:txBody>
          <a:bodyPr numCol="1">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0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98">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0"/>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800"/>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kumimoji="0" lang="en-US" sz="1100" b="0" i="0" u="none" strike="noStrike" kern="1200" cap="none" spc="0" normalizeH="0" baseline="0" noProof="0" dirty="0">
              <a:ln>
                <a:noFill/>
              </a:ln>
              <a:solidFill>
                <a:srgbClr val="393A39"/>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2957232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0477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Two Presente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AA8A8-3946-DE4F-97CB-CBC48B9F7A60}"/>
              </a:ext>
            </a:extLst>
          </p:cNvPr>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457200" y="3028950"/>
            <a:ext cx="8062912" cy="1231900"/>
          </a:xfrm>
          <a:prstGeom prst="rect">
            <a:avLst/>
          </a:prstGeom>
        </p:spPr>
        <p:txBody>
          <a:bodyPr anchor="b">
            <a:normAutofit/>
          </a:bodyPr>
          <a:lstStyle>
            <a:lvl1pPr>
              <a:defRPr sz="3600" b="1">
                <a:solidFill>
                  <a:schemeClr val="bg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hasCustomPrompt="1"/>
          </p:nvPr>
        </p:nvSpPr>
        <p:spPr>
          <a:xfrm>
            <a:off x="457200" y="4267777"/>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4" name="Text Placeholder 2">
            <a:extLst>
              <a:ext uri="{FF2B5EF4-FFF2-40B4-BE49-F238E27FC236}">
                <a16:creationId xmlns:a16="http://schemas.microsoft.com/office/drawing/2014/main" id="{68E08046-4BE1-4FB9-890C-3BAA6099F53A}"/>
              </a:ext>
            </a:extLst>
          </p:cNvPr>
          <p:cNvSpPr>
            <a:spLocks noGrp="1"/>
          </p:cNvSpPr>
          <p:nvPr>
            <p:ph type="body" idx="10" hasCustomPrompt="1"/>
          </p:nvPr>
        </p:nvSpPr>
        <p:spPr>
          <a:xfrm>
            <a:off x="457200" y="4540827"/>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5" name="Text Placeholder 2">
            <a:extLst>
              <a:ext uri="{FF2B5EF4-FFF2-40B4-BE49-F238E27FC236}">
                <a16:creationId xmlns:a16="http://schemas.microsoft.com/office/drawing/2014/main" id="{286E2C5B-58AD-4D69-8653-58174ACC8AD7}"/>
              </a:ext>
            </a:extLst>
          </p:cNvPr>
          <p:cNvSpPr>
            <a:spLocks noGrp="1"/>
          </p:cNvSpPr>
          <p:nvPr>
            <p:ph type="body" idx="11" hasCustomPrompt="1"/>
          </p:nvPr>
        </p:nvSpPr>
        <p:spPr>
          <a:xfrm>
            <a:off x="2559600" y="4269600"/>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6" name="Text Placeholder 2">
            <a:extLst>
              <a:ext uri="{FF2B5EF4-FFF2-40B4-BE49-F238E27FC236}">
                <a16:creationId xmlns:a16="http://schemas.microsoft.com/office/drawing/2014/main" id="{8599CD08-F90D-4D15-9B4E-79BB92E4CDF2}"/>
              </a:ext>
            </a:extLst>
          </p:cNvPr>
          <p:cNvSpPr>
            <a:spLocks noGrp="1"/>
          </p:cNvSpPr>
          <p:nvPr>
            <p:ph type="body" idx="12" hasCustomPrompt="1"/>
          </p:nvPr>
        </p:nvSpPr>
        <p:spPr>
          <a:xfrm>
            <a:off x="2559600" y="4539600"/>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Tree>
    <p:extLst>
      <p:ext uri="{BB962C8B-B14F-4D97-AF65-F5344CB8AC3E}">
        <p14:creationId xmlns:p14="http://schemas.microsoft.com/office/powerpoint/2010/main" val="3869858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396000" y="1282701"/>
            <a:ext cx="8062912" cy="213995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04FF62A3-F460-4741-8342-309E52138A71}"/>
              </a:ext>
            </a:extLst>
          </p:cNvPr>
          <p:cNvSpPr>
            <a:spLocks noGrp="1"/>
          </p:cNvSpPr>
          <p:nvPr>
            <p:ph type="body" idx="1" hasCustomPrompt="1"/>
          </p:nvPr>
        </p:nvSpPr>
        <p:spPr>
          <a:xfrm>
            <a:off x="16020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9" name="Text Placeholder 2">
            <a:extLst>
              <a:ext uri="{FF2B5EF4-FFF2-40B4-BE49-F238E27FC236}">
                <a16:creationId xmlns:a16="http://schemas.microsoft.com/office/drawing/2014/main" id="{AF8AF9C0-51D9-4A91-8E30-9CA60298FBC0}"/>
              </a:ext>
            </a:extLst>
          </p:cNvPr>
          <p:cNvSpPr>
            <a:spLocks noGrp="1"/>
          </p:cNvSpPr>
          <p:nvPr>
            <p:ph type="body" idx="13" hasCustomPrompt="1"/>
          </p:nvPr>
        </p:nvSpPr>
        <p:spPr>
          <a:xfrm>
            <a:off x="16020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10" name="Text Placeholder 2">
            <a:extLst>
              <a:ext uri="{FF2B5EF4-FFF2-40B4-BE49-F238E27FC236}">
                <a16:creationId xmlns:a16="http://schemas.microsoft.com/office/drawing/2014/main" id="{C4298647-61D0-4FBB-8F52-37C8A845D3E8}"/>
              </a:ext>
            </a:extLst>
          </p:cNvPr>
          <p:cNvSpPr>
            <a:spLocks noGrp="1"/>
          </p:cNvSpPr>
          <p:nvPr>
            <p:ph type="body" idx="14" hasCustomPrompt="1"/>
          </p:nvPr>
        </p:nvSpPr>
        <p:spPr>
          <a:xfrm>
            <a:off x="47268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11" name="Text Placeholder 2">
            <a:extLst>
              <a:ext uri="{FF2B5EF4-FFF2-40B4-BE49-F238E27FC236}">
                <a16:creationId xmlns:a16="http://schemas.microsoft.com/office/drawing/2014/main" id="{F578A0BF-E876-40F4-A20B-1A438C7EEFAC}"/>
              </a:ext>
            </a:extLst>
          </p:cNvPr>
          <p:cNvSpPr>
            <a:spLocks noGrp="1"/>
          </p:cNvSpPr>
          <p:nvPr>
            <p:ph type="body" idx="15" hasCustomPrompt="1"/>
          </p:nvPr>
        </p:nvSpPr>
        <p:spPr>
          <a:xfrm>
            <a:off x="47268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4" name="Content Placeholder 3">
            <a:extLst>
              <a:ext uri="{FF2B5EF4-FFF2-40B4-BE49-F238E27FC236}">
                <a16:creationId xmlns:a16="http://schemas.microsoft.com/office/drawing/2014/main" id="{F649E506-AD96-463A-84F2-AAE1BB90340A}"/>
              </a:ext>
            </a:extLst>
          </p:cNvPr>
          <p:cNvSpPr>
            <a:spLocks noGrp="1"/>
          </p:cNvSpPr>
          <p:nvPr>
            <p:ph sz="quarter" idx="16"/>
          </p:nvPr>
        </p:nvSpPr>
        <p:spPr>
          <a:xfrm>
            <a:off x="396000" y="3432556"/>
            <a:ext cx="1115568" cy="1115568"/>
          </a:xfrm>
        </p:spPr>
        <p:txBody>
          <a:bodyPr/>
          <a:lstStyle/>
          <a:p>
            <a:pPr lvl="0"/>
            <a:r>
              <a:rPr lang="en-US"/>
              <a:t>Edit Master text styles</a:t>
            </a:r>
          </a:p>
        </p:txBody>
      </p:sp>
      <p:sp>
        <p:nvSpPr>
          <p:cNvPr id="12" name="Content Placeholder 3">
            <a:extLst>
              <a:ext uri="{FF2B5EF4-FFF2-40B4-BE49-F238E27FC236}">
                <a16:creationId xmlns:a16="http://schemas.microsoft.com/office/drawing/2014/main" id="{D8A7706D-1D21-49ED-888E-699D6B6BE78C}"/>
              </a:ext>
            </a:extLst>
          </p:cNvPr>
          <p:cNvSpPr>
            <a:spLocks noGrp="1"/>
          </p:cNvSpPr>
          <p:nvPr>
            <p:ph sz="quarter" idx="17"/>
          </p:nvPr>
        </p:nvSpPr>
        <p:spPr>
          <a:xfrm>
            <a:off x="3524400" y="3429000"/>
            <a:ext cx="1115568" cy="1115568"/>
          </a:xfrm>
        </p:spPr>
        <p:txBody>
          <a:bodyPr/>
          <a:lstStyle/>
          <a:p>
            <a:pPr lvl="0"/>
            <a:r>
              <a:rPr lang="en-US"/>
              <a:t>Edit Master text styles</a:t>
            </a:r>
          </a:p>
        </p:txBody>
      </p:sp>
    </p:spTree>
    <p:extLst>
      <p:ext uri="{BB962C8B-B14F-4D97-AF65-F5344CB8AC3E}">
        <p14:creationId xmlns:p14="http://schemas.microsoft.com/office/powerpoint/2010/main" val="3149126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55CD0-D773-472C-923C-F2A3641F6698}"/>
              </a:ext>
            </a:extLst>
          </p:cNvPr>
          <p:cNvSpPr>
            <a:spLocks noGrp="1"/>
          </p:cNvSpPr>
          <p:nvPr>
            <p:ph type="body" idx="1"/>
          </p:nvPr>
        </p:nvSpPr>
        <p:spPr>
          <a:xfrm>
            <a:off x="457200" y="1332000"/>
            <a:ext cx="4042800" cy="628631"/>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0970D2E-452D-4D8D-8871-F92BDDC48512}"/>
              </a:ext>
            </a:extLst>
          </p:cNvPr>
          <p:cNvSpPr>
            <a:spLocks noGrp="1"/>
          </p:cNvSpPr>
          <p:nvPr>
            <p:ph sz="half" idx="2"/>
          </p:nvPr>
        </p:nvSpPr>
        <p:spPr>
          <a:xfrm>
            <a:off x="457200" y="1962000"/>
            <a:ext cx="4042800" cy="3124205"/>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265C34-988A-4381-BE35-3CF7874797A1}"/>
              </a:ext>
            </a:extLst>
          </p:cNvPr>
          <p:cNvSpPr>
            <a:spLocks noGrp="1"/>
          </p:cNvSpPr>
          <p:nvPr>
            <p:ph type="body" sz="quarter" idx="3"/>
          </p:nvPr>
        </p:nvSpPr>
        <p:spPr>
          <a:xfrm>
            <a:off x="4719600" y="1332000"/>
            <a:ext cx="4042800" cy="628650"/>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FBAD278-0467-4156-945B-8A0C6FB1AAEA}"/>
              </a:ext>
            </a:extLst>
          </p:cNvPr>
          <p:cNvSpPr>
            <a:spLocks noGrp="1"/>
          </p:cNvSpPr>
          <p:nvPr>
            <p:ph sz="quarter" idx="4"/>
          </p:nvPr>
        </p:nvSpPr>
        <p:spPr>
          <a:xfrm>
            <a:off x="4719600" y="1962000"/>
            <a:ext cx="4042800" cy="3124187"/>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a:extLst>
              <a:ext uri="{FF2B5EF4-FFF2-40B4-BE49-F238E27FC236}">
                <a16:creationId xmlns:a16="http://schemas.microsoft.com/office/drawing/2014/main" id="{9B9489FC-5B9D-4C9C-A962-ECD59DECD47F}"/>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97640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Picture with Caption">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FC4E7365-D38C-47DC-98CE-EFDE9B5AA7FB}"/>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AE057F52-E5D6-4C4F-8C1F-48ED323FF9B6}"/>
              </a:ext>
            </a:extLst>
          </p:cNvPr>
          <p:cNvSpPr>
            <a:spLocks noGrp="1"/>
          </p:cNvSpPr>
          <p:nvPr>
            <p:ph type="title"/>
          </p:nvPr>
        </p:nvSpPr>
        <p:spPr>
          <a:xfrm>
            <a:off x="457200" y="590400"/>
            <a:ext cx="8305200" cy="742950"/>
          </a:xfrm>
          <a:prstGeom prst="rect">
            <a:avLst/>
          </a:prstGeom>
        </p:spPr>
        <p:txBody>
          <a:bodyPr>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CE51587-1A95-4AA5-AD68-679421FFF792}"/>
              </a:ext>
            </a:extLst>
          </p:cNvPr>
          <p:cNvSpPr>
            <a:spLocks noGrp="1"/>
          </p:cNvSpPr>
          <p:nvPr>
            <p:ph type="body" sz="quarter" idx="10"/>
          </p:nvPr>
        </p:nvSpPr>
        <p:spPr>
          <a:xfrm>
            <a:off x="5659623" y="4780800"/>
            <a:ext cx="3103200" cy="304800"/>
          </a:xfrm>
        </p:spPr>
        <p:txBody>
          <a:bodyPr>
            <a:normAutofit/>
          </a:bodyPr>
          <a:lstStyle>
            <a:lvl1pPr marL="0" indent="0">
              <a:buNone/>
              <a:defRPr sz="800" b="0" i="1">
                <a:solidFill>
                  <a:schemeClr val="accent5"/>
                </a:solidFill>
                <a:latin typeface="Lato" panose="020F0502020204030203" pitchFamily="34" charset="77"/>
              </a:defRPr>
            </a:lvl1pPr>
            <a:lvl2pPr marL="457189" indent="0">
              <a:buNone/>
              <a:defRPr/>
            </a:lvl2pPr>
            <a:lvl3pPr marL="914378" indent="0">
              <a:buNone/>
              <a:defRPr/>
            </a:lvl3pPr>
          </a:lstStyle>
          <a:p>
            <a:pPr lvl="0"/>
            <a:r>
              <a:rPr lang="en-US"/>
              <a:t>Edit Master text styles</a:t>
            </a:r>
          </a:p>
        </p:txBody>
      </p:sp>
    </p:spTree>
    <p:extLst>
      <p:ext uri="{BB962C8B-B14F-4D97-AF65-F5344CB8AC3E}">
        <p14:creationId xmlns:p14="http://schemas.microsoft.com/office/powerpoint/2010/main" val="1752019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463150-919C-4838-9C50-4A49E1F7035F}"/>
              </a:ext>
            </a:extLst>
          </p:cNvPr>
          <p:cNvSpPr>
            <a:spLocks noGrp="1"/>
          </p:cNvSpPr>
          <p:nvPr>
            <p:ph idx="1" hasCustomPrompt="1"/>
          </p:nvPr>
        </p:nvSpPr>
        <p:spPr>
          <a:xfrm>
            <a:off x="4114800" y="209551"/>
            <a:ext cx="4800600" cy="472440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371566" indent="0">
              <a:buNone/>
              <a:defRPr sz="2000">
                <a:latin typeface="Lato" panose="020F0502020204030203" pitchFamily="34" charset="0"/>
              </a:defRPr>
            </a:lvl4pPr>
            <a:lvl5pPr marL="1828754" indent="0">
              <a:buNone/>
              <a:defRPr sz="2000">
                <a:latin typeface="Lato" panose="020F0502020204030203" pitchFamily="34" charset="0"/>
              </a:defRPr>
            </a:lvl5pPr>
            <a:lvl6pPr>
              <a:defRPr sz="2000"/>
            </a:lvl6pPr>
            <a:lvl7pPr>
              <a:defRPr sz="2000"/>
            </a:lvl7pPr>
            <a:lvl8pPr>
              <a:defRPr sz="2000"/>
            </a:lvl8pPr>
            <a:lvl9pPr>
              <a:defRPr sz="2000"/>
            </a:lvl9pPr>
          </a:lstStyle>
          <a:p>
            <a:pPr lvl="0"/>
            <a:r>
              <a:rPr lang="en-US" dirty="0"/>
              <a:t>Click to add image</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072DF0CC-FE08-413C-BBD2-A8A78D851C51}"/>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5" name="Content Placeholder 3">
            <a:extLst>
              <a:ext uri="{FF2B5EF4-FFF2-40B4-BE49-F238E27FC236}">
                <a16:creationId xmlns:a16="http://schemas.microsoft.com/office/drawing/2014/main" id="{341956C6-5D94-4460-ABB5-94D93E7EDC33}"/>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6FA45BAD-29C1-9741-879D-03074B2081D1}"/>
              </a:ext>
            </a:extLst>
          </p:cNvPr>
          <p:cNvSpPr>
            <a:spLocks noGrp="1"/>
          </p:cNvSpPr>
          <p:nvPr>
            <p:ph type="body" sz="quarter" idx="11" hasCustomPrompt="1"/>
          </p:nvPr>
        </p:nvSpPr>
        <p:spPr>
          <a:xfrm>
            <a:off x="4114800" y="4629600"/>
            <a:ext cx="3103200" cy="306000"/>
          </a:xfrm>
        </p:spPr>
        <p:txBody>
          <a:bodyPr>
            <a:normAutofit/>
          </a:bodyPr>
          <a:lstStyle>
            <a:lvl1pPr marL="0" indent="0">
              <a:buNone/>
              <a:defRPr sz="800" b="0" i="1">
                <a:solidFill>
                  <a:schemeClr val="accent5"/>
                </a:solidFill>
                <a:latin typeface="Lato" panose="020F0502020204030203" pitchFamily="34" charset="77"/>
              </a:defRPr>
            </a:lvl1pPr>
          </a:lstStyle>
          <a:p>
            <a:pPr lvl="0"/>
            <a:r>
              <a:rPr lang="en-US" dirty="0"/>
              <a:t>Caption goes here</a:t>
            </a:r>
          </a:p>
        </p:txBody>
      </p:sp>
    </p:spTree>
    <p:extLst>
      <p:ext uri="{BB962C8B-B14F-4D97-AF65-F5344CB8AC3E}">
        <p14:creationId xmlns:p14="http://schemas.microsoft.com/office/powerpoint/2010/main" val="601439836"/>
      </p:ext>
    </p:extLst>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slideLayouts/slideLayout12.xml" Type="http://schemas.openxmlformats.org/officeDocument/2006/relationships/slideLayout"/><Relationship Id="rId13" Target="../theme/theme1.xml" Type="http://schemas.openxmlformats.org/officeDocument/2006/relationships/theme"/><Relationship Id="rId14" Target="../media/image1.emf" Type="http://schemas.openxmlformats.org/officeDocument/2006/relationships/image"/><Relationship Id="rId15" Target="../media/image2.emf" Type="http://schemas.openxmlformats.org/officeDocument/2006/relationships/image"/><Relationship Id="rId16" Target="../media/image3.png"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3F58E3-9A58-46F0-BF14-7D50442D181F}"/>
              </a:ext>
            </a:extLst>
          </p:cNvPr>
          <p:cNvSpPr>
            <a:spLocks noGrp="1"/>
          </p:cNvSpPr>
          <p:nvPr>
            <p:ph type="title"/>
          </p:nvPr>
        </p:nvSpPr>
        <p:spPr>
          <a:xfrm>
            <a:off x="457200" y="590400"/>
            <a:ext cx="8229600" cy="741600"/>
          </a:xfrm>
          <a:prstGeom prst="rect">
            <a:avLst/>
          </a:prstGeom>
        </p:spPr>
        <p:txBody>
          <a:bodyPr vert="horz" lIns="0" tIns="45720" rIns="91440" bIns="45720" rtlCol="0" anchor="ctr"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4A2A96-2EF0-4D95-8F42-7400F1711668}"/>
              </a:ext>
            </a:extLst>
          </p:cNvPr>
          <p:cNvSpPr>
            <a:spLocks noGrp="1"/>
          </p:cNvSpPr>
          <p:nvPr>
            <p:ph type="body" idx="1"/>
          </p:nvPr>
        </p:nvSpPr>
        <p:spPr>
          <a:xfrm>
            <a:off x="457200" y="1332000"/>
            <a:ext cx="8107082" cy="3754800"/>
          </a:xfrm>
          <a:prstGeom prst="rect">
            <a:avLst/>
          </a:prstGeom>
        </p:spPr>
        <p:txBody>
          <a:bodyPr vert="horz" lIns="0" tIns="45720" rIns="91440" bIns="45720" rtlCol="0">
            <a:normAutofit/>
          </a:bodyPr>
          <a:lstStyle/>
          <a:p>
            <a:pPr lvl="0"/>
            <a:r>
              <a:rPr lang="en-US" dirty="0"/>
              <a:t>Edit Master text styles</a:t>
            </a:r>
          </a:p>
          <a:p>
            <a:pPr lvl="1"/>
            <a:r>
              <a:rPr lang="en-US" dirty="0"/>
              <a:t>Second level</a:t>
            </a:r>
          </a:p>
          <a:p>
            <a:pPr lvl="2"/>
            <a:r>
              <a:rPr lang="en-US" dirty="0"/>
              <a:t>Third level</a:t>
            </a:r>
          </a:p>
        </p:txBody>
      </p:sp>
      <p:pic>
        <p:nvPicPr>
          <p:cNvPr id="5" name="Picture 4">
            <a:extLst>
              <a:ext uri="{FF2B5EF4-FFF2-40B4-BE49-F238E27FC236}">
                <a16:creationId xmlns:a16="http://schemas.microsoft.com/office/drawing/2014/main" id="{C97D267B-40D0-4DD7-AC1D-48683B254030}"/>
              </a:ext>
            </a:extLst>
          </p:cNvPr>
          <p:cNvPicPr>
            <a:picLocks noChangeAspect="1"/>
          </p:cNvPicPr>
          <p:nvPr userDrawn="1"/>
        </p:nvPicPr>
        <p:blipFill>
          <a:blip r:embed="rId14"/>
          <a:stretch>
            <a:fillRect/>
          </a:stretch>
        </p:blipFill>
        <p:spPr>
          <a:xfrm>
            <a:off x="86834" y="167935"/>
            <a:ext cx="564240" cy="52244"/>
          </a:xfrm>
          <a:prstGeom prst="rect">
            <a:avLst/>
          </a:prstGeom>
        </p:spPr>
      </p:pic>
      <p:pic>
        <p:nvPicPr>
          <p:cNvPr id="6" name="Picture 5">
            <a:extLst>
              <a:ext uri="{FF2B5EF4-FFF2-40B4-BE49-F238E27FC236}">
                <a16:creationId xmlns:a16="http://schemas.microsoft.com/office/drawing/2014/main" id="{ADFCAB09-91CA-475B-B6CD-D124E3343787}"/>
              </a:ext>
            </a:extLst>
          </p:cNvPr>
          <p:cNvPicPr>
            <a:picLocks noChangeAspect="1"/>
          </p:cNvPicPr>
          <p:nvPr userDrawn="1"/>
        </p:nvPicPr>
        <p:blipFill rotWithShape="1">
          <a:blip r:embed="rId15"/>
          <a:srcRect l="24096"/>
          <a:stretch/>
        </p:blipFill>
        <p:spPr>
          <a:xfrm>
            <a:off x="0" y="115217"/>
            <a:ext cx="1066800" cy="287051"/>
          </a:xfrm>
          <a:prstGeom prst="rect">
            <a:avLst/>
          </a:prstGeom>
        </p:spPr>
      </p:pic>
      <p:pic>
        <p:nvPicPr>
          <p:cNvPr id="7" name="Picture 6">
            <a:extLst>
              <a:ext uri="{FF2B5EF4-FFF2-40B4-BE49-F238E27FC236}">
                <a16:creationId xmlns:a16="http://schemas.microsoft.com/office/drawing/2014/main" id="{D390FBC2-4514-4E11-A820-6885E5011C24}"/>
              </a:ext>
            </a:extLst>
          </p:cNvPr>
          <p:cNvPicPr>
            <a:picLocks noChangeAspect="1"/>
          </p:cNvPicPr>
          <p:nvPr userDrawn="1"/>
        </p:nvPicPr>
        <p:blipFill>
          <a:blip r:embed="rId14"/>
          <a:stretch>
            <a:fillRect/>
          </a:stretch>
        </p:blipFill>
        <p:spPr>
          <a:xfrm>
            <a:off x="115778" y="223913"/>
            <a:ext cx="752320" cy="69658"/>
          </a:xfrm>
          <a:prstGeom prst="rect">
            <a:avLst/>
          </a:prstGeom>
        </p:spPr>
      </p:pic>
    </p:spTree>
    <p:extLst>
      <p:ext uri="{BB962C8B-B14F-4D97-AF65-F5344CB8AC3E}">
        <p14:creationId xmlns:p14="http://schemas.microsoft.com/office/powerpoint/2010/main" val="33288485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7" r:id="rId4"/>
    <p:sldLayoutId id="2147483671" r:id="rId5"/>
    <p:sldLayoutId id="2147483672" r:id="rId6"/>
    <p:sldLayoutId id="2147483664" r:id="rId7"/>
    <p:sldLayoutId id="2147483665" r:id="rId8"/>
    <p:sldLayoutId id="2147483666" r:id="rId9"/>
    <p:sldLayoutId id="2147483668" r:id="rId10"/>
    <p:sldLayoutId id="2147483669" r:id="rId11"/>
    <p:sldLayoutId id="2147483670" r:id="rId12"/>
  </p:sldLayoutIdLst>
  <p:txStyles>
    <p:titleStyle>
      <a:lvl1pPr algn="l" defTabSz="914378" rtl="0" eaLnBrk="1" latinLnBrk="0" hangingPunct="1">
        <a:lnSpc>
          <a:spcPct val="90000"/>
        </a:lnSpc>
        <a:spcBef>
          <a:spcPct val="0"/>
        </a:spcBef>
        <a:buNone/>
        <a:defRPr sz="2400" b="1" kern="1200" baseline="0">
          <a:solidFill>
            <a:srgbClr val="1B4D81"/>
          </a:solidFill>
          <a:latin typeface="Lato" panose="020F0502020204030203" pitchFamily="34" charset="0"/>
          <a:ea typeface="+mj-ea"/>
          <a:cs typeface="+mj-cs"/>
        </a:defRPr>
      </a:lvl1pPr>
    </p:titleStyle>
    <p:bodyStyle>
      <a:lvl1pPr marL="176209" indent="-176209" algn="l" defTabSz="914378" rtl="0" eaLnBrk="1" latinLnBrk="0" hangingPunct="1">
        <a:lnSpc>
          <a:spcPct val="100000"/>
        </a:lnSpc>
        <a:spcBef>
          <a:spcPts val="1000"/>
        </a:spcBef>
        <a:buFont typeface="Wingdings" pitchFamily="2" charset="2"/>
        <a:buChar char="§"/>
        <a:tabLst/>
        <a:defRPr sz="1600" kern="1200">
          <a:solidFill>
            <a:srgbClr val="393A39"/>
          </a:solidFill>
          <a:latin typeface="Lato" panose="020F0502020204030203" pitchFamily="34" charset="0"/>
          <a:ea typeface="+mn-ea"/>
          <a:cs typeface="+mn-cs"/>
        </a:defRPr>
      </a:lvl1pPr>
      <a:lvl2pPr marL="514337" indent="-222245" algn="l" defTabSz="914378" rtl="0" eaLnBrk="1" latinLnBrk="0" hangingPunct="1">
        <a:lnSpc>
          <a:spcPct val="100000"/>
        </a:lnSpc>
        <a:spcBef>
          <a:spcPts val="500"/>
        </a:spcBef>
        <a:buFontTx/>
        <a:buBlip>
          <a:blip r:embed="rId16"/>
        </a:buBlip>
        <a:tabLst/>
        <a:defRPr sz="1400" kern="1200">
          <a:solidFill>
            <a:srgbClr val="393A39"/>
          </a:solidFill>
          <a:latin typeface="Lato" panose="020F0502020204030203" pitchFamily="34" charset="0"/>
          <a:ea typeface="+mn-ea"/>
          <a:cs typeface="+mn-cs"/>
        </a:defRPr>
      </a:lvl2pPr>
      <a:lvl3pPr marL="746106" indent="-169859" algn="l" defTabSz="806430" rtl="0" eaLnBrk="1" latinLnBrk="0" hangingPunct="1">
        <a:lnSpc>
          <a:spcPct val="100000"/>
        </a:lnSpc>
        <a:spcBef>
          <a:spcPts val="500"/>
        </a:spcBef>
        <a:buFont typeface="Arial" panose="020B0604020202020204" pitchFamily="34" charset="0"/>
        <a:buChar char="•"/>
        <a:tabLst/>
        <a:defRPr sz="1200" kern="1200">
          <a:solidFill>
            <a:srgbClr val="393A39"/>
          </a:solidFill>
          <a:latin typeface="Lato" panose="020F0502020204030203" pitchFamily="34" charset="0"/>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_rels/slide3.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_rels/slide6.xml.rels><?xml version="1.0" encoding="UTF-8" standalone="no"?><Relationships xmlns="http://schemas.openxmlformats.org/package/2006/relationships"><Relationship Id="rId1" Target="../slideLayouts/slideLayout4.xml" Type="http://schemas.openxmlformats.org/officeDocument/2006/relationships/slideLayout"/><Relationship Id="rId2" Target="../media/image8.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6.xml" Type="http://schemas.openxmlformats.org/officeDocument/2006/relationships/slideLayout"/><Relationship Id="rId2" Target="../media/image9.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1.png" Type="http://schemas.openxmlformats.org/officeDocument/2006/relationships/image"/><Relationship Id="rId3" Type="http://schemas.openxmlformats.org/officeDocument/2006/relationships/tags" Target="../tags/tag2.xml"/></Relationships>

</file>

<file path=ppt/slides/_rels/slide9.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0.png" Type="http://schemas.openxmlformats.org/officeDocument/2006/relationships/image"/><Relationship Id="rId3" Type="http://schemas.openxmlformats.org/officeDocument/2006/relationships/tags" Target="../tags/tag1.xml"/></Relationships>

</file>

<file path=ppt/slides/_rels/slide10.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2.png" Type="http://schemas.openxmlformats.org/officeDocument/2006/relationships/image"/><Relationship Id="rId3" Type="http://schemas.openxmlformats.org/officeDocument/2006/relationships/tags" Target="../tags/tag3.xml"/></Relationships>

</file>

<file path=ppt/slides/_rels/slide11.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3.png" Type="http://schemas.openxmlformats.org/officeDocument/2006/relationships/image"/><Relationship Id="rId3" Type="http://schemas.openxmlformats.org/officeDocument/2006/relationships/tags" Target="../tags/tag4.xml"/></Relationships>

</file>

<file path=ppt/slides/_rels/slide12.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14.png" Type="http://schemas.openxmlformats.org/officeDocument/2006/relationships/image"/><Relationship Id="rId3" Type="http://schemas.openxmlformats.org/officeDocument/2006/relationships/tags" Target="../tags/tag5.xml"/></Relationships>

</file>

<file path=ppt/slides/_rels/slide13.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_rels/slide14.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slide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Vacancy Electromigration in IC Interconnect Lines</a:t>
            </a:r>
          </a:p>
        </p:txBody>
      </p:sp>
      <p:sp xmlns:r="http://schemas.openxmlformats.org/officeDocument/2006/relationships">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pPr lvl="0" indent="0" marL="0">
              <a:spcAft>
                <a:spcPct val="15000"/>
              </a:spcAft>
            </a:pPr>
            <a:r>
              <a:rPr lang="en-US"/>
              <a:t>COMSOL</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Background</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600" b="false" i="false" u="none">
                <a:solidFill>
                  <a:srgbClr val="393A39"/>
                </a:solidFill>
                <a:latin typeface="Lato"/>
              </a:rPr>
              <a:t>As IC circuits continue to become more powerful and designed to fit into a smaller footprint, it is increasingly more important to identify and prevent any causes of failure of the circuit. One such failure mechanism is due to electromigration effects within the circuit's interconnects.     </a:t>
            </a:r>
          </a:p>
          <a:p>
            <a:pPr lvl="0" algn="l" indent="-176209" marL="176209">
              <a:lnSpc>
                <a:spcPct val="100000"/>
              </a:lnSpc>
              <a:spcBef>
                <a:spcPts val="1000"/>
              </a:spcBef>
              <a:buFont typeface="Wingdings"/>
              <a:buChar char="§"/>
            </a:pPr>
            <a:r>
              <a:rPr lang="en-US" sz="1600" b="false" i="false" u="none">
                <a:solidFill>
                  <a:srgbClr val="393A39"/>
                </a:solidFill>
                <a:latin typeface="Lato"/>
              </a:rPr>
              <a:t>In a perfect crystal lattice, atom migration would not be possible, but all metals and metal alloys have some amount of defects. A common defect is known as a “Grain boundary” in which two different regions that have a different orientation of the crystal structure meet. Another form of a defect that occurs throughout the material is a vacancy. A vacancy is a point in the lattice where an atom should be, but is missing.     </a:t>
            </a:r>
          </a:p>
          <a:p>
            <a:pPr lvl="0" algn="l" indent="-176209" marL="176209">
              <a:lnSpc>
                <a:spcPct val="100000"/>
              </a:lnSpc>
              <a:spcBef>
                <a:spcPts val="1000"/>
              </a:spcBef>
              <a:buFont typeface="Wingdings"/>
              <a:buChar char="§"/>
            </a:pPr>
            <a:r>
              <a:rPr lang="en-US" sz="1600" b="false" i="false" u="none">
                <a:solidFill>
                  <a:srgbClr val="393A39"/>
                </a:solidFill>
                <a:latin typeface="Lato"/>
              </a:rPr>
              <a:t>Diffusion in solids occurs due to an atom moving into a neighboring vacancy. Therefore, we can instead consider the migration of the vacancies themselves.      </a:t>
            </a:r>
          </a:p>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The migration and accumulation of vacancies within the metal is precisely what can lead to failure in an interconnect. These failures are referred to as macroscopic “voids” or “hillocks”.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Governing Equations</a:t>
            </a:r>
          </a:p>
        </p:txBody>
      </p:sp>
      <p:sp>
        <p:nvSpPr>
          <p:cNvPr name="AutoShape 4" id="4"/>
          <p:cNvSpPr/>
          <p:nvPr/>
        </p:nvSpPr>
        <p:spPr>
          <a:xfrm flipH="false" flipV="false" rot="0">
            <a:off x="457200" y="1332000"/>
            <a:ext cx="8305200" cy="325735"/>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The overall flux of vacancies is given by:</a:t>
            </a:r>
          </a:p>
        </p:txBody>
      </p:sp>
      <p:sp>
        <p:nvSpPr>
          <p:cNvPr name="AutoShape 5" id="5"/>
          <p:cNvSpPr/>
          <p:nvPr/>
        </p:nvSpPr>
        <p:spPr>
          <a:xfrm flipH="false" flipV="false" rot="0">
            <a:off x="457200" y="2800735"/>
            <a:ext cx="8305200" cy="96391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a:t/>
            </a:r>
            <a:r>
              <a:rPr lang="en-US" sz="1600" b="false" i="false" u="none">
                <a:solidFill>
                  <a:srgbClr val="393A39"/>
                </a:solidFill>
                <a:latin typeface="Lato"/>
              </a:rPr>
              <a:t>This flux considers the effects of the concentration gradient, electric field, hydrostatic stress gradient, and temperature gradient.     </a:t>
            </a:r>
            <a:endParaRPr lang="en-US"/>
          </a:p>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The vacancy balance is provided by the standard mass balance equation:</a:t>
            </a:r>
          </a:p>
        </p:txBody>
      </p:sp>
      <p:pic>
        <p:nvPicPr>
          <p:cNvPr name="Picture 6" id="6"/>
          <p:cNvPicPr>
            <a:picLocks noChangeAspect="true"/>
          </p:cNvPicPr>
          <p:nvPr/>
        </p:nvPicPr>
        <p:blipFill>
          <a:blip r:embed="rId2"/>
          <a:stretch>
            <a:fillRect/>
          </a:stretch>
        </p:blipFill>
        <p:spPr>
          <a:xfrm>
            <a:off x="584200" y="1848235"/>
            <a:ext cx="4292600" cy="571500"/>
          </a:xfrm>
          <a:prstGeom prst="rect">
            <a:avLst/>
          </a:prstGeom>
        </p:spPr>
      </p:pic>
      <p:pic>
        <p:nvPicPr>
          <p:cNvPr name="Picture 8" id="8"/>
          <p:cNvPicPr>
            <a:picLocks noChangeAspect="true"/>
          </p:cNvPicPr>
          <p:nvPr/>
        </p:nvPicPr>
        <p:blipFill>
          <a:blip r:embed="rId3"/>
          <a:stretch>
            <a:fillRect/>
          </a:stretch>
        </p:blipFill>
        <p:spPr>
          <a:xfrm>
            <a:off x="584200" y="3955145"/>
            <a:ext cx="3111500" cy="533400"/>
          </a:xfrm>
          <a:prstGeom prst="rect">
            <a:avLst/>
          </a:prstGeom>
        </p:spPr>
      </p:pic>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Governing Equations</a:t>
            </a:r>
          </a:p>
        </p:txBody>
      </p:sp>
      <p:sp>
        <p:nvSpPr>
          <p:cNvPr name="AutoShape 4" id="4"/>
          <p:cNvSpPr/>
          <p:nvPr/>
        </p:nvSpPr>
        <p:spPr>
          <a:xfrm flipH="false" flipV="false" rot="0">
            <a:off x="457200" y="1332000"/>
            <a:ext cx="8305200" cy="382583"/>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sz="1600" b="false" i="false" u="none">
                <a:solidFill>
                  <a:srgbClr val="393A39"/>
                </a:solidFill>
                <a:latin typeface="Lato"/>
              </a:rPr>
              <a:t>c</a:t>
            </a:r>
            <a:r>
              <a:rPr lang="en-US" sz="1600" b="false" i="false" u="none" baseline="-25000">
                <a:solidFill>
                  <a:srgbClr val="393A39"/>
                </a:solidFill>
                <a:latin typeface="Lato"/>
              </a:rPr>
              <a:t>v,eq</a:t>
            </a:r>
            <a:r>
              <a:rPr lang="en-US" sz="1600" b="false" i="false" u="none">
                <a:solidFill>
                  <a:srgbClr val="393A39"/>
                </a:solidFill>
                <a:latin typeface="Lato"/>
              </a:rPr>
              <a:t> is the equilibrium vacancy concentration given by:</a:t>
            </a:r>
          </a:p>
        </p:txBody>
      </p:sp>
      <p:sp>
        <p:nvSpPr>
          <p:cNvPr name="AutoShape 5" id="5"/>
          <p:cNvSpPr/>
          <p:nvPr/>
        </p:nvSpPr>
        <p:spPr>
          <a:xfrm flipH="false" flipV="false" rot="0">
            <a:off x="457200" y="2921083"/>
            <a:ext cx="8305200" cy="325735"/>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a:t/>
            </a:r>
            <a:r>
              <a:rPr lang="en-US" sz="1600" b="false" i="false" u="none">
                <a:solidFill>
                  <a:srgbClr val="393A39"/>
                </a:solidFill>
                <a:latin typeface="Lato"/>
              </a:rPr>
              <a:t>Further, a volumetric strain is produced in the lattice by the generation of influx of a vacancy:</a:t>
            </a:r>
            <a:endParaRPr lang="en-US"/>
          </a:p>
        </p:txBody>
      </p:sp>
      <p:pic>
        <p:nvPicPr>
          <p:cNvPr name="Picture 6" id="6"/>
          <p:cNvPicPr>
            <a:picLocks noChangeAspect="true"/>
          </p:cNvPicPr>
          <p:nvPr/>
        </p:nvPicPr>
        <p:blipFill>
          <a:blip r:embed="rId2"/>
          <a:stretch>
            <a:fillRect/>
          </a:stretch>
        </p:blipFill>
        <p:spPr>
          <a:xfrm>
            <a:off x="584200" y="1905083"/>
            <a:ext cx="2209800" cy="635000"/>
          </a:xfrm>
          <a:prstGeom prst="rect">
            <a:avLst/>
          </a:prstGeom>
        </p:spPr>
      </p:pic>
      <p:pic>
        <p:nvPicPr>
          <p:cNvPr name="Picture 8" id="8"/>
          <p:cNvPicPr>
            <a:picLocks noChangeAspect="true"/>
          </p:cNvPicPr>
          <p:nvPr/>
        </p:nvPicPr>
        <p:blipFill>
          <a:blip r:embed="rId3"/>
          <a:stretch>
            <a:fillRect/>
          </a:stretch>
        </p:blipFill>
        <p:spPr>
          <a:xfrm>
            <a:off x="584200" y="3437318"/>
            <a:ext cx="2768600" cy="558800"/>
          </a:xfrm>
          <a:prstGeom prst="rect">
            <a:avLst/>
          </a:prstGeom>
        </p:spPr>
      </p:pic>
    </p:spTree>
  </p:cSld>
  <p:clrMapOvr>
    <a:masterClrMapping/>
  </p:clrMapOvr>
</p:sld>
</file>

<file path=ppt/slides/slide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Physics Interfaces</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buFont typeface="Wingdings"/>
              <a:buChar char="§"/>
            </a:pPr>
            <a:r>
              <a:rPr lang="en-US" sz="1600" b="true" i="false" u="none">
                <a:solidFill>
                  <a:srgbClr val="393A39"/>
                </a:solidFill>
                <a:latin typeface="Lato"/>
              </a:rPr>
              <a:t>Transport in Solids</a:t>
            </a:r>
            <a:r>
              <a:rPr lang="en-US" sz="1600" b="false" i="false" u="none">
                <a:solidFill>
                  <a:srgbClr val="393A39"/>
                </a:solidFill>
                <a:latin typeface="Lato"/>
              </a:rPr>
              <a:t>     </a:t>
            </a:r>
          </a:p>
          <a:p>
            <a:pPr lvl="1" algn="l" indent="-175500" marL="469800">
              <a:lnSpc>
                <a:spcPct val="100000"/>
              </a:lnSpc>
              <a:spcBef>
                <a:spcPts val="500"/>
              </a:spcBef>
              <a:buFont typeface=""/>
              <a:buChar char="‒"/>
            </a:pPr>
            <a:r>
              <a:rPr lang="en-US" sz="1400" b="false" i="false" u="none">
                <a:solidFill>
                  <a:srgbClr val="393A39"/>
                </a:solidFill>
                <a:latin typeface="Lato"/>
              </a:rPr>
              <a:t>Conservative form of the  equation is used to solve for the transport of the vacancies.     </a:t>
            </a:r>
          </a:p>
          <a:p>
            <a:pPr lvl="0" algn="l" indent="-176209" marL="176209">
              <a:lnSpc>
                <a:spcPct val="100000"/>
              </a:lnSpc>
              <a:spcBef>
                <a:spcPts val="1000"/>
              </a:spcBef>
              <a:buFont typeface="Wingdings"/>
              <a:buChar char="§"/>
            </a:pPr>
            <a:r>
              <a:rPr lang="en-US" sz="1600" b="true" i="false" u="none">
                <a:solidFill>
                  <a:srgbClr val="393A39"/>
                </a:solidFill>
                <a:latin typeface="Lato"/>
              </a:rPr>
              <a:t>Electric Currents</a:t>
            </a:r>
            <a:r>
              <a:rPr lang="en-US" sz="1600" b="false" i="false" u="none">
                <a:solidFill>
                  <a:srgbClr val="393A39"/>
                </a:solidFill>
                <a:latin typeface="Lato"/>
              </a:rPr>
              <a:t>     </a:t>
            </a:r>
          </a:p>
          <a:p>
            <a:pPr lvl="1" algn="l" indent="-175500" marL="469800">
              <a:lnSpc>
                <a:spcPct val="100000"/>
              </a:lnSpc>
              <a:spcBef>
                <a:spcPts val="500"/>
              </a:spcBef>
              <a:buFont typeface=""/>
              <a:buChar char="‒"/>
            </a:pPr>
            <a:r>
              <a:rPr lang="en-US" sz="1400" b="false" i="false" u="none">
                <a:solidFill>
                  <a:srgbClr val="393A39"/>
                </a:solidFill>
                <a:latin typeface="Lato"/>
              </a:rPr>
              <a:t>A normal current density is applied at the cathode while the anode is grounded.     </a:t>
            </a:r>
          </a:p>
          <a:p>
            <a:pPr lvl="1" algn="l" indent="-175500" marL="469800">
              <a:lnSpc>
                <a:spcPct val="100000"/>
              </a:lnSpc>
              <a:spcBef>
                <a:spcPts val="500"/>
              </a:spcBef>
              <a:buFont typeface=""/>
              <a:buChar char="‒"/>
            </a:pPr>
            <a:r>
              <a:rPr lang="en-US" sz="1400" b="false" i="false" u="none">
                <a:solidFill>
                  <a:srgbClr val="393A39"/>
                </a:solidFill>
                <a:latin typeface="Lato"/>
              </a:rPr>
              <a:t>Potential and electric field is computed.     </a:t>
            </a:r>
          </a:p>
          <a:p>
            <a:pPr lvl="0" algn="l" indent="-176209" marL="176209">
              <a:lnSpc>
                <a:spcPct val="100000"/>
              </a:lnSpc>
              <a:spcBef>
                <a:spcPts val="1000"/>
              </a:spcBef>
              <a:buFont typeface="Wingdings"/>
              <a:buChar char="§"/>
            </a:pPr>
            <a:r>
              <a:rPr lang="en-US" sz="1600" b="true" i="false" u="none">
                <a:solidFill>
                  <a:srgbClr val="393A39"/>
                </a:solidFill>
                <a:latin typeface="Lato"/>
              </a:rPr>
              <a:t>Solid Mechanics</a:t>
            </a:r>
            <a:r>
              <a:rPr lang="en-US" sz="1600" b="false" i="false" u="none">
                <a:solidFill>
                  <a:srgbClr val="393A39"/>
                </a:solidFill>
                <a:latin typeface="Lato"/>
              </a:rPr>
              <a:t>     </a:t>
            </a:r>
          </a:p>
          <a:p>
            <a:pPr lvl="1" algn="l" indent="-175500" marL="469800">
              <a:lnSpc>
                <a:spcPct val="100000"/>
              </a:lnSpc>
              <a:spcBef>
                <a:spcPts val="500"/>
              </a:spcBef>
              <a:buFont typeface=""/>
              <a:buChar char="‒"/>
            </a:pPr>
            <a:r>
              <a:rPr lang="en-US" sz="1400" b="true" i="false" u="none">
                <a:solidFill>
                  <a:srgbClr val="393A39"/>
                </a:solidFill>
                <a:latin typeface="Lato"/>
              </a:rPr>
              <a:t>Linear Elastic Material</a:t>
            </a:r>
            <a:r>
              <a:rPr lang="en-US" sz="1400" b="false" i="false" u="none">
                <a:solidFill>
                  <a:srgbClr val="393A39"/>
                </a:solidFill>
                <a:latin typeface="Lato"/>
              </a:rPr>
              <a:t> with 2D plane strain approximation.     </a:t>
            </a:r>
          </a:p>
          <a:p>
            <a:pPr lvl="1" algn="l" indent="-175500" marL="469800">
              <a:lnSpc>
                <a:spcPct val="100000"/>
              </a:lnSpc>
              <a:spcBef>
                <a:spcPts val="500"/>
              </a:spcBef>
              <a:buFont typeface=""/>
              <a:buChar char="‒"/>
            </a:pPr>
            <a:r>
              <a:rPr lang="en-US" sz="1400" b="true" i="false" u="none">
                <a:solidFill>
                  <a:srgbClr val="393A39"/>
                </a:solidFill>
                <a:latin typeface="Lato"/>
              </a:rPr>
              <a:t>Inelastic Strain Rate</a:t>
            </a:r>
            <a:r>
              <a:rPr lang="en-US" sz="1400" b="false" i="false" u="none">
                <a:solidFill>
                  <a:srgbClr val="393A39"/>
                </a:solidFill>
                <a:latin typeface="Lato"/>
              </a:rPr>
              <a:t> contribution.     </a:t>
            </a:r>
          </a:p>
          <a:p>
            <a:pPr lvl="0" algn="l" indent="-176209" marL="176209">
              <a:lnSpc>
                <a:spcPct val="100000"/>
              </a:lnSpc>
              <a:spcBef>
                <a:spcPts val="1000"/>
              </a:spcBef>
              <a:buFont typeface="Wingdings"/>
              <a:buChar char="§"/>
            </a:pPr>
            <a:r>
              <a:rPr lang="en-US" sz="1600" b="true" i="false" u="none">
                <a:solidFill>
                  <a:srgbClr val="393A39"/>
                </a:solidFill>
                <a:latin typeface="Lato"/>
              </a:rPr>
              <a:t>Domain ODE's and DAE's</a:t>
            </a:r>
            <a:r>
              <a:rPr lang="en-US" sz="1600" b="false" i="false" u="none">
                <a:solidFill>
                  <a:srgbClr val="393A39"/>
                </a:solidFill>
                <a:latin typeface="Lato"/>
              </a:rPr>
              <a:t>     </a:t>
            </a:r>
          </a:p>
          <a:p>
            <a:pPr lvl="1" algn="l" indent="-175500" marL="469800">
              <a:lnSpc>
                <a:spcPct val="100000"/>
              </a:lnSpc>
              <a:spcBef>
                <a:spcPts val="500"/>
              </a:spcBef>
              <a:spcAft>
                <a:spcPct val="15000"/>
              </a:spcAft>
              <a:buFont typeface=""/>
              <a:buChar char="‒"/>
            </a:pPr>
            <a:r>
              <a:rPr lang="en-US" sz="1400" b="false" i="false" u="none">
                <a:solidFill>
                  <a:srgbClr val="393A39"/>
                </a:solidFill>
                <a:latin typeface="Lato"/>
              </a:rPr>
              <a:t>It is used to solve for the total strain.</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0C35649-F5E1-436D-BCBC-468BEAF27C9D}"/>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Boundary Conditions</a:t>
            </a:r>
          </a:p>
        </p:txBody>
      </p:sp>
      <p:sp>
        <p:nvSpPr>
          <p:cNvPr name="AutoShape 2" id="2"/>
          <p:cNvSpPr/>
          <p:nvPr/>
        </p:nvSpPr>
        <p:spPr>
          <a:xfrm flipH="false" flipV="false" rot="0">
            <a:off x="457200" y="1332000"/>
            <a:ext cx="4111200" cy="3752837"/>
          </a:xfrm>
          <a:prstGeom prst="rect">
            <a:avLst/>
          </a:prstGeom>
          <a:noFill/>
          <a:ln>
            <a:noFill/>
            <a:headEnd type="none" len="med" w="med"/>
            <a:tailEnd type="none" len="med" w="med"/>
          </a:ln>
        </p:spPr>
        <p:txBody>
          <a:bodyPr anchorCtr="false" anchor="t" vert="horz" tIns="45720" lIns="0" bIns="45720" rIns="91440" wrap="square">
            <a:normAutofit/>
          </a:bodyPr>
          <a:p>
            <a:pPr lvl="0" algn="l" marL="0">
              <a:buFont typeface=""/>
              <a:buChar char=""/>
            </a:pPr>
            <a:r>
              <a:rPr lang="en-US" sz="1350" b="true" i="false" u="none">
                <a:solidFill>
                  <a:srgbClr val="393A39"/>
                </a:solidFill>
                <a:latin typeface="Lato"/>
              </a:rPr>
              <a:t>Transport in Solids</a:t>
            </a:r>
            <a:r>
              <a:rPr lang="en-US" sz="1350" b="false" i="false" u="none">
                <a:solidFill>
                  <a:srgbClr val="393A39"/>
                </a:solidFill>
                <a:latin typeface="Lato"/>
              </a:rPr>
              <a:t>     </a:t>
            </a:r>
          </a:p>
          <a:p>
            <a:pPr lvl="1" algn="l" marL="342900">
              <a:buFont typeface=""/>
              <a:buChar char=""/>
            </a:pPr>
            <a:r>
              <a:rPr lang="en-US" sz="1350" b="true" i="false" u="none">
                <a:solidFill>
                  <a:srgbClr val="393A39"/>
                </a:solidFill>
                <a:latin typeface="Lato"/>
              </a:rPr>
              <a:t>No flux</a:t>
            </a:r>
            <a:r>
              <a:rPr lang="en-US" sz="1350" b="false" i="false" u="none">
                <a:solidFill>
                  <a:srgbClr val="393A39"/>
                </a:solidFill>
                <a:latin typeface="Lato"/>
              </a:rPr>
              <a:t> vacancies on all boundaries     </a:t>
            </a:r>
          </a:p>
          <a:p>
            <a:pPr lvl="0" algn="l" marL="0">
              <a:buFont typeface=""/>
              <a:buChar char=""/>
            </a:pPr>
            <a:r>
              <a:rPr lang="en-US" sz="1350" b="true" i="false" u="none">
                <a:solidFill>
                  <a:srgbClr val="393A39"/>
                </a:solidFill>
                <a:latin typeface="Lato"/>
              </a:rPr>
              <a:t>Electric Currents</a:t>
            </a:r>
            <a:r>
              <a:rPr lang="en-US" sz="1350" b="false" i="false" u="none">
                <a:solidFill>
                  <a:srgbClr val="393A39"/>
                </a:solidFill>
                <a:latin typeface="Lato"/>
              </a:rPr>
              <a:t>     </a:t>
            </a:r>
          </a:p>
          <a:p>
            <a:pPr lvl="1" algn="l" marL="342900">
              <a:buFont typeface=""/>
              <a:buChar char=""/>
            </a:pPr>
            <a:r>
              <a:rPr lang="en-US" sz="1350" b="true" i="false" u="none">
                <a:solidFill>
                  <a:srgbClr val="393A39"/>
                </a:solidFill>
                <a:latin typeface="Lato"/>
              </a:rPr>
              <a:t>Ground</a:t>
            </a:r>
            <a:r>
              <a:rPr lang="en-US" sz="1350" b="false" i="false" u="none">
                <a:solidFill>
                  <a:srgbClr val="393A39"/>
                </a:solidFill>
                <a:latin typeface="Lato"/>
              </a:rPr>
              <a:t> (V=0 on left boundary)     </a:t>
            </a:r>
          </a:p>
          <a:p>
            <a:pPr lvl="1" algn="l" marL="342900">
              <a:buFont typeface=""/>
              <a:buChar char=""/>
            </a:pPr>
            <a:r>
              <a:rPr lang="en-US" sz="1350" b="true" i="false" u="none">
                <a:solidFill>
                  <a:srgbClr val="393A39"/>
                </a:solidFill>
                <a:latin typeface="Lato"/>
              </a:rPr>
              <a:t>Normal Current Density</a:t>
            </a:r>
            <a:r>
              <a:rPr lang="en-US" sz="1350" b="false" i="false" u="none">
                <a:solidFill>
                  <a:srgbClr val="393A39"/>
                </a:solidFill>
                <a:latin typeface="Lato"/>
              </a:rPr>
              <a:t> (J=1e6[A/cm^2]) on right boundary     </a:t>
            </a:r>
          </a:p>
          <a:p>
            <a:pPr lvl="1" algn="l" marL="342900">
              <a:buFont typeface=""/>
              <a:buChar char=""/>
            </a:pPr>
            <a:r>
              <a:rPr lang="en-US" sz="1350" b="true" i="false" u="none">
                <a:solidFill>
                  <a:srgbClr val="393A39"/>
                </a:solidFill>
                <a:latin typeface="Lato"/>
              </a:rPr>
              <a:t>Electric Insulation</a:t>
            </a:r>
            <a:r>
              <a:rPr lang="en-US" sz="1350" b="false" i="false" u="none">
                <a:solidFill>
                  <a:srgbClr val="393A39"/>
                </a:solidFill>
                <a:latin typeface="Lato"/>
              </a:rPr>
              <a:t> on top and bottom boundaries     </a:t>
            </a:r>
          </a:p>
          <a:p>
            <a:pPr lvl="0" algn="l" marL="0">
              <a:buFont typeface=""/>
              <a:buChar char=""/>
            </a:pPr>
            <a:r>
              <a:rPr lang="en-US" sz="1350" b="true" i="false" u="none">
                <a:solidFill>
                  <a:srgbClr val="393A39"/>
                </a:solidFill>
                <a:latin typeface="Lato"/>
              </a:rPr>
              <a:t>Solid Mechanics</a:t>
            </a:r>
            <a:r>
              <a:rPr lang="en-US" sz="1350" b="false" i="false" u="none">
                <a:solidFill>
                  <a:srgbClr val="393A39"/>
                </a:solidFill>
                <a:latin typeface="Lato"/>
              </a:rPr>
              <a:t>     </a:t>
            </a:r>
          </a:p>
          <a:p>
            <a:pPr lvl="1" algn="l" marL="342900">
              <a:spcAft>
                <a:spcPct val="15000"/>
              </a:spcAft>
              <a:buFont typeface=""/>
              <a:buChar char=""/>
            </a:pPr>
            <a:r>
              <a:rPr lang="en-US" sz="1350" b="true" i="false" u="none">
                <a:solidFill>
                  <a:srgbClr val="393A39"/>
                </a:solidFill>
                <a:latin typeface="Lato"/>
              </a:rPr>
              <a:t>Fixed</a:t>
            </a:r>
            <a:r>
              <a:rPr lang="en-US" sz="1350" b="false" i="false" u="none">
                <a:solidFill>
                  <a:srgbClr val="393A39"/>
                </a:solidFill>
                <a:latin typeface="Lato"/>
              </a:rPr>
              <a:t> on all boundaries</a:t>
            </a:r>
          </a:p>
        </p:txBody>
      </p:sp>
      <p:pic>
        <p:nvPicPr>
          <p:cNvPr name="Picture 6" id="6"/>
          <p:cNvPicPr>
            <a:picLocks noChangeAspect="true"/>
          </p:cNvPicPr>
          <p:nvPr/>
        </p:nvPicPr>
        <p:blipFill>
          <a:blip r:embed="rId2"/>
          <a:stretch>
            <a:fillRect/>
          </a:stretch>
        </p:blipFill>
        <p:spPr>
          <a:xfrm>
            <a:off x="4726800" y="2515919"/>
            <a:ext cx="4035600" cy="1384999"/>
          </a:xfrm>
          <a:prstGeom prst="rect">
            <a:avLst/>
          </a:prstGeom>
        </p:spPr>
      </p:pic>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5313362"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Implementation</a:t>
            </a:r>
          </a:p>
        </p:txBody>
      </p:sp>
      <p:sp>
        <p:nvSpPr>
          <p:cNvPr name="AutoShape 2" id="2"/>
          <p:cNvSpPr/>
          <p:nvPr/>
        </p:nvSpPr>
        <p:spPr>
          <a:xfrm flipH="false" flipV="false" rot="0">
            <a:off x="457200" y="1620000"/>
            <a:ext cx="5313362" cy="3162300"/>
          </a:xfrm>
          <a:prstGeom prst="rect">
            <a:avLst/>
          </a:prstGeom>
          <a:noFill/>
          <a:ln>
            <a:noFill/>
            <a:headEnd type="none" len="med" w="med"/>
            <a:tailEnd type="none" len="med" w="med"/>
          </a:ln>
        </p:spPr>
        <p:txBody>
          <a:bodyPr anchorCtr="false" anchor="t" vert="horz" tIns="45720" lIns="0" bIns="45720" rIns="91440" wrap="square">
            <a:normAutofit/>
          </a:bodyPr>
          <a:p>
            <a:pPr lvl="0" algn="l" marL="0">
              <a:buFont typeface=""/>
              <a:buChar char=""/>
            </a:pPr>
            <a:r>
              <a:rPr lang="en-US" sz="1350" b="false" i="false" u="none">
                <a:solidFill>
                  <a:srgbClr val="393A39"/>
                </a:solidFill>
                <a:latin typeface="Lato"/>
              </a:rPr>
              <a:t>The </a:t>
            </a:r>
            <a:r>
              <a:rPr lang="en-US" sz="1350" b="true" i="false" u="none">
                <a:solidFill>
                  <a:srgbClr val="393A39"/>
                </a:solidFill>
                <a:latin typeface="Lato"/>
              </a:rPr>
              <a:t>Source</a:t>
            </a:r>
            <a:r>
              <a:rPr lang="en-US" sz="1350" b="false" i="false" u="none">
                <a:solidFill>
                  <a:srgbClr val="393A39"/>
                </a:solidFill>
                <a:latin typeface="Lato"/>
              </a:rPr>
              <a:t> node is used in </a:t>
            </a:r>
            <a:r>
              <a:rPr lang="en-US" sz="1350" b="true" i="false" u="none">
                <a:solidFill>
                  <a:srgbClr val="393A39"/>
                </a:solidFill>
                <a:latin typeface="Lato"/>
              </a:rPr>
              <a:t>Transport in Solids</a:t>
            </a:r>
            <a:r>
              <a:rPr lang="en-US" sz="1350" b="false" i="false" u="none">
                <a:solidFill>
                  <a:srgbClr val="393A39"/>
                </a:solidFill>
                <a:latin typeface="Lato"/>
              </a:rPr>
              <a:t> to account for generation/annihilation of vacancies.     </a:t>
            </a:r>
          </a:p>
          <a:p>
            <a:pPr lvl="0" algn="l" marL="0">
              <a:buFont typeface=""/>
              <a:buChar char=""/>
            </a:pPr>
            <a:r>
              <a:rPr lang="en-US" sz="1350" b="false" i="false" u="none">
                <a:solidFill>
                  <a:srgbClr val="393A39"/>
                </a:solidFill>
                <a:latin typeface="Lato"/>
              </a:rPr>
              <a:t> The </a:t>
            </a:r>
            <a:r>
              <a:rPr lang="en-US" sz="1350" b="true" i="false" u="none">
                <a:solidFill>
                  <a:srgbClr val="393A39"/>
                </a:solidFill>
                <a:latin typeface="Lato"/>
              </a:rPr>
              <a:t>External Strain Node</a:t>
            </a:r>
            <a:r>
              <a:rPr lang="en-US" sz="1350" b="false" i="false" u="none">
                <a:solidFill>
                  <a:srgbClr val="393A39"/>
                </a:solidFill>
                <a:latin typeface="Lato"/>
              </a:rPr>
              <a:t> is added to consider inelastic strain due to vacancy generation/annihilation and vacancy divergence.     </a:t>
            </a:r>
          </a:p>
          <a:p>
            <a:pPr lvl="0" algn="l" marL="0">
              <a:buFont typeface=""/>
              <a:buChar char=""/>
            </a:pPr>
            <a:r>
              <a:rPr lang="en-US" sz="1350" b="false" i="false" u="none">
                <a:solidFill>
                  <a:srgbClr val="393A39"/>
                </a:solidFill>
                <a:latin typeface="Lato"/>
              </a:rPr>
              <a:t>As the divergence of the stress is required in the flux, a quadratic discretization is used for solid mechanics and the </a:t>
            </a:r>
            <a:r>
              <a:rPr lang="en-US" sz="1350" b="true" i="false" u="none">
                <a:solidFill>
                  <a:srgbClr val="393A39"/>
                </a:solidFill>
                <a:latin typeface="Lato"/>
              </a:rPr>
              <a:t>Domain ODE</a:t>
            </a:r>
            <a:r>
              <a:rPr lang="en-US" sz="1350" b="false" i="false" u="none">
                <a:solidFill>
                  <a:srgbClr val="393A39"/>
                </a:solidFill>
                <a:latin typeface="Lato"/>
              </a:rPr>
              <a:t>.     </a:t>
            </a:r>
          </a:p>
          <a:p>
            <a:pPr lvl="0" algn="l" marL="0">
              <a:buFont typeface=""/>
              <a:buChar char=""/>
            </a:pPr>
            <a:r>
              <a:rPr lang="en-US" sz="1350" b="false" i="false" u="none">
                <a:solidFill>
                  <a:srgbClr val="393A39"/>
                </a:solidFill>
                <a:latin typeface="Lato"/>
              </a:rPr>
              <a:t>The divergence of the total vacancy flux is required in the strain rate equation. For numerical reasons, this divergence is not evaluated by taking derivatives of the components, but rather, it is determined directly from the mass balance equation     </a:t>
            </a:r>
          </a:p>
          <a:p>
            <a:pPr lvl="0" algn="l" marL="0">
              <a:spcAft>
                <a:spcPct val="15000"/>
              </a:spcAft>
              <a:buFont typeface=""/>
              <a:buChar char=""/>
            </a:pPr>
            <a:r>
              <a:rPr lang="en-US" sz="1350" b="false" i="false" u="none">
                <a:solidFill>
                  <a:srgbClr val="393A39"/>
                </a:solidFill>
                <a:latin typeface="Lato"/>
              </a:rPr>
              <a:t>The </a:t>
            </a:r>
            <a:r>
              <a:rPr lang="en-US" sz="1350" b="true" i="false" u="none">
                <a:solidFill>
                  <a:srgbClr val="393A39"/>
                </a:solidFill>
                <a:latin typeface="Lato"/>
              </a:rPr>
              <a:t>Heat Transfer</a:t>
            </a:r>
            <a:r>
              <a:rPr lang="en-US" sz="1350" b="false" i="false" u="none">
                <a:solidFill>
                  <a:srgbClr val="393A39"/>
                </a:solidFill>
                <a:latin typeface="Lato"/>
              </a:rPr>
              <a:t> interface is included for completeness, but the temperature in the domain is kept constant at 473K. The temperature is kept constant in order to validate the results compared to literature [1].</a:t>
            </a:r>
          </a:p>
        </p:txBody>
      </p:sp>
      <p:pic>
        <p:nvPicPr>
          <p:cNvPr name="Picture 3" id="3"/>
          <p:cNvPicPr>
            <a:picLocks noChangeAspect="true"/>
          </p:cNvPicPr>
          <p:nvPr/>
        </p:nvPicPr>
        <p:blipFill>
          <a:blip r:embed="rId2"/>
          <a:stretch>
            <a:fillRect/>
          </a:stretch>
        </p:blipFill>
        <p:spPr>
          <a:xfrm>
            <a:off x="6577917" y="209550"/>
            <a:ext cx="2160366" cy="4724400"/>
          </a:xfrm>
          <a:prstGeom prst="rect">
            <a:avLst/>
          </a:prstGeom>
        </p:spPr>
      </p:pic>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308444" y="4784034"/>
            <a:ext cx="5334880" cy="300816"/>
          </a:xfrm>
          <a:prstGeom prst="rect">
            <a:avLst/>
          </a:prstGeom>
        </p:spPr>
        <p:txBody>
          <a:bodyPr anchor="t" anchorCtr="false"/>
          <a:p>
            <a:r>
              <a:rPr b="false" i="true" lang="en-US" sz="1200" u="none">
                <a:solidFill>
                  <a:srgbClr val="1B4D81"/>
                </a:solidFill>
                <a:latin typeface="Lato"/>
              </a:rPr>
              <a:t>Normalized Concentration at Steady State</a:t>
            </a:r>
          </a:p>
        </p:txBody>
      </p:sp>
      <p:pic>
        <p:nvPicPr>
          <p:cNvPr id="5" name="Picture 5"/>
          <p:cNvPicPr>
            <a:picLocks noChangeAspect="true"/>
          </p:cNvPicPr>
          <p:nvPr>
            <p:custDataLst>
              <p:tags r:id="rId3"/>
            </p:custDataLst>
          </p:nvPr>
        </p:nvPicPr>
        <p:blipFill>
          <a:blip r:embed="rId2"/>
          <a:stretch>
            <a:fillRect/>
          </a:stretch>
        </p:blipFill>
        <p:spPr>
          <a:xfrm>
            <a:off x="2308444" y="1332000"/>
            <a:ext cx="4602712" cy="3452034"/>
          </a:xfrm>
          <a:prstGeom prst="rect">
            <a:avLst/>
          </a:prstGeom>
        </p:spPr>
      </p:pic>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312496" y="4777956"/>
            <a:ext cx="5334880" cy="306894"/>
          </a:xfrm>
          <a:prstGeom prst="rect">
            <a:avLst/>
          </a:prstGeom>
        </p:spPr>
        <p:txBody>
          <a:bodyPr anchor="t" anchorCtr="false"/>
          <a:p>
            <a:r>
              <a:rPr b="false" i="true" lang="en-US" sz="1200" u="none">
                <a:solidFill>
                  <a:srgbClr val="1B4D81"/>
                </a:solidFill>
                <a:latin typeface="Lato"/>
              </a:rPr>
              <a:t>von Mises stress at steady state (N/m</a:t>
            </a:r>
            <a:r>
              <a:rPr b="false" baseline="30000" i="true" lang="en-US" sz="1200" u="none">
                <a:solidFill>
                  <a:srgbClr val="1B4D81"/>
                </a:solidFill>
                <a:latin typeface="Lato"/>
              </a:rPr>
              <a:t>2</a:t>
            </a:r>
            <a:r>
              <a:rPr b="false" i="true" lang="en-US" sz="1200" u="none">
                <a:solidFill>
                  <a:srgbClr val="1B4D81"/>
                </a:solidFill>
                <a:latin typeface="Lato"/>
              </a:rPr>
              <a:t>)</a:t>
            </a:r>
          </a:p>
        </p:txBody>
      </p:sp>
      <p:pic>
        <p:nvPicPr>
          <p:cNvPr id="5" name="Picture 5"/>
          <p:cNvPicPr>
            <a:picLocks noChangeAspect="true"/>
          </p:cNvPicPr>
          <p:nvPr>
            <p:custDataLst>
              <p:tags r:id="rId3"/>
            </p:custDataLst>
          </p:nvPr>
        </p:nvPicPr>
        <p:blipFill>
          <a:blip r:embed="rId2"/>
          <a:stretch>
            <a:fillRect/>
          </a:stretch>
        </p:blipFill>
        <p:spPr>
          <a:xfrm>
            <a:off x="2312496" y="1332000"/>
            <a:ext cx="4594608" cy="3445956"/>
          </a:xfrm>
          <a:prstGeom prst="rect">
            <a:avLst/>
          </a:prstGeom>
        </p:spPr>
      </p:pic>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308444" y="4784034"/>
            <a:ext cx="5334880" cy="300816"/>
          </a:xfrm>
          <a:prstGeom prst="rect">
            <a:avLst/>
          </a:prstGeom>
        </p:spPr>
        <p:txBody>
          <a:bodyPr anchor="t" anchorCtr="false"/>
          <a:p>
            <a:r>
              <a:rPr b="false" i="true" lang="en-US" sz="1200" u="none">
                <a:solidFill>
                  <a:srgbClr val="1B4D81"/>
                </a:solidFill>
                <a:latin typeface="Lato"/>
              </a:rPr>
              <a:t>Hydrostatic Stress vs. Time</a:t>
            </a:r>
          </a:p>
        </p:txBody>
      </p:sp>
      <p:pic>
        <p:nvPicPr>
          <p:cNvPr id="5" name="Picture 5"/>
          <p:cNvPicPr>
            <a:picLocks noChangeAspect="true"/>
          </p:cNvPicPr>
          <p:nvPr>
            <p:custDataLst>
              <p:tags r:id="rId3"/>
            </p:custDataLst>
          </p:nvPr>
        </p:nvPicPr>
        <p:blipFill>
          <a:blip r:embed="rId2"/>
          <a:stretch>
            <a:fillRect/>
          </a:stretch>
        </p:blipFill>
        <p:spPr>
          <a:xfrm>
            <a:off x="2308444" y="1332000"/>
            <a:ext cx="4602712" cy="3452034"/>
          </a:xfrm>
          <a:prstGeom prst="rect">
            <a:avLst/>
          </a:prstGeom>
        </p:spPr>
      </p:pic>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308444" y="4784034"/>
            <a:ext cx="5334880" cy="300816"/>
          </a:xfrm>
          <a:prstGeom prst="rect">
            <a:avLst/>
          </a:prstGeom>
        </p:spPr>
        <p:txBody>
          <a:bodyPr anchor="t" anchorCtr="false"/>
          <a:p>
            <a:r>
              <a:rPr b="false" i="true" lang="en-US" sz="1200" u="none">
                <a:solidFill>
                  <a:srgbClr val="1B4D81"/>
                </a:solidFill>
                <a:latin typeface="Lato"/>
              </a:rPr>
              <a:t>Normalized Concentrations vs. Time</a:t>
            </a:r>
          </a:p>
        </p:txBody>
      </p:sp>
      <p:pic>
        <p:nvPicPr>
          <p:cNvPr id="5" name="Picture 5"/>
          <p:cNvPicPr>
            <a:picLocks noChangeAspect="true"/>
          </p:cNvPicPr>
          <p:nvPr>
            <p:custDataLst>
              <p:tags r:id="rId3"/>
            </p:custDataLst>
          </p:nvPr>
        </p:nvPicPr>
        <p:blipFill>
          <a:blip r:embed="rId2"/>
          <a:stretch>
            <a:fillRect/>
          </a:stretch>
        </p:blipFill>
        <p:spPr>
          <a:xfrm>
            <a:off x="2308444" y="1332000"/>
            <a:ext cx="4602712" cy="3452034"/>
          </a:xfrm>
          <a:prstGeom prst="rect">
            <a:avLst/>
          </a:prstGeom>
        </p:spPr>
      </p:pic>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b="1" sz="2400">
                <a:solidFill>
                  <a:srgbClr val="1B4D81"/>
                </a:solidFill>
                <a:latin charset="0" panose="020F0502020204030203" pitchFamily="34" typeface="Lato"/>
              </a:defRPr>
            </a:lvl1pPr>
          </a:lstStyle>
          <a:p>
            <a:r>
              <a:rPr lang="en-US"/>
              <a:t>Results</a:t>
            </a:r>
          </a:p>
        </p:txBody>
      </p:sp>
      <p:sp>
        <p:nvSpPr>
          <p:cNvPr id="6" name="AutoShape 6"/>
          <p:cNvSpPr/>
          <p:nvPr/>
        </p:nvSpPr>
        <p:spPr>
          <a:xfrm>
            <a:off x="2308444" y="4784034"/>
            <a:ext cx="5334880" cy="300816"/>
          </a:xfrm>
          <a:prstGeom prst="rect">
            <a:avLst/>
          </a:prstGeom>
        </p:spPr>
        <p:txBody>
          <a:bodyPr anchor="t" anchorCtr="false"/>
          <a:p>
            <a:r>
              <a:rPr b="false" i="true" lang="en-US" sz="1200" u="none">
                <a:solidFill>
                  <a:srgbClr val="1B4D81"/>
                </a:solidFill>
                <a:latin typeface="Lato"/>
              </a:rPr>
              <a:t>Hydrostatic Stress (Centerline) at 70 s</a:t>
            </a:r>
          </a:p>
        </p:txBody>
      </p:sp>
      <p:pic>
        <p:nvPicPr>
          <p:cNvPr id="5" name="Picture 5"/>
          <p:cNvPicPr>
            <a:picLocks noChangeAspect="true"/>
          </p:cNvPicPr>
          <p:nvPr>
            <p:custDataLst>
              <p:tags r:id="rId3"/>
            </p:custDataLst>
          </p:nvPr>
        </p:nvPicPr>
        <p:blipFill>
          <a:blip r:embed="rId2"/>
          <a:stretch>
            <a:fillRect/>
          </a:stretch>
        </p:blipFill>
        <p:spPr>
          <a:xfrm>
            <a:off x="2308444" y="1332000"/>
            <a:ext cx="4602712" cy="3452034"/>
          </a:xfrm>
          <a:prstGeom prst="rect">
            <a:avLst/>
          </a:prstGeom>
        </p:spPr>
      </p:pic>
    </p:spTree>
  </p:cSld>
  <p:clrMapOvr>
    <a:masterClrMapping/>
  </p:clrMapOvr>
</p:sld>
</file>

<file path=ppt/slides/slide1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Concluding Remarks</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0" marL="0">
              <a:lnSpc>
                <a:spcPct val="100000"/>
              </a:lnSpc>
              <a:spcBef>
                <a:spcPts val="1000"/>
              </a:spcBef>
              <a:spcAft>
                <a:spcPct val="15000"/>
              </a:spcAft>
              <a:buNone/>
            </a:pPr>
            <a:r>
              <a:rPr lang="en-US" sz="1600" b="false" i="false" u="none">
                <a:solidFill>
                  <a:srgbClr val="393A39"/>
                </a:solidFill>
                <a:latin typeface="Lato"/>
              </a:rPr>
              <a:t>An example of how to model the phenomenon of electromigration in IC circuit interconnects is demonstrated. This problem is inherently multiphysics in nature as it includes the transport of vacancies due to a concentration gradient, stress gradient, potential gradient, and temperature gradient. Therefore, we must solve for all of the involved physics and in a real application, also consider Joule heating and thermal expansion. The model was set up as in the reference article and the model results showed excellent agreement.</a:t>
            </a:r>
          </a:p>
        </p:txBody>
      </p:sp>
    </p:spTree>
  </p:cSld>
  <p:clrMapOvr>
    <a:masterClrMapping/>
  </p:clrMapOvr>
</p:sld>
</file>

<file path=ppt/slides/slide1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References</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249607" marL="249607">
              <a:lnSpc>
                <a:spcPct val="100000"/>
              </a:lnSpc>
              <a:spcBef>
                <a:spcPts val="1000"/>
              </a:spcBef>
              <a:buAutoNum type="arabicPeriod" startAt="1"/>
            </a:pPr>
            <a:r>
              <a:rPr lang="en-US" sz="1600" b="false" i="false" u="none">
                <a:solidFill>
                  <a:srgbClr val="393A39"/>
                </a:solidFill>
                <a:latin typeface="Lato"/>
              </a:rPr>
              <a:t>Hua Ye, et al. "Numerical Simulation of Stress Evolution During Electromigration in IC Interconnect Lines" IEEE Transactions on Components and Packaging Technologies, vol. 26, no. 3, Institute of Electrical and Electronics Engineers (IEEE), Sept. 2003, pp. 673-81.     </a:t>
            </a:r>
          </a:p>
          <a:p>
            <a:pPr lvl="0" algn="l" indent="-249607" marL="249607">
              <a:lnSpc>
                <a:spcPct val="100000"/>
              </a:lnSpc>
              <a:spcBef>
                <a:spcPts val="1000"/>
              </a:spcBef>
              <a:spcAft>
                <a:spcPct val="15000"/>
              </a:spcAft>
              <a:buAutoNum type="arabicPeriod" startAt="1"/>
            </a:pPr>
            <a:r>
              <a:rPr lang="en-US" sz="1600" b="false" i="false" u="none">
                <a:solidFill>
                  <a:srgbClr val="393A39"/>
                </a:solidFill>
                <a:latin typeface="Lato"/>
              </a:rPr>
              <a:t>Orio, R. L. de, et al. "Physically Based Models of Electromigration: From Black's Equation to Modern TCAD Models." Microelectronics Reliability, vol. 50, no. 6, Elsevier BV, June 2010, pp. 775-89.</a:t>
            </a:r>
          </a:p>
        </p:txBody>
      </p:sp>
    </p:spTree>
  </p:cSld>
  <p:clrMapOvr>
    <a:masterClrMapping/>
  </p:clrMapOvr>
</p:sld>
</file>

<file path=ppt/tags/tag1.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1&lt;/Entity&gt;&lt;Tag&gt;pg1&lt;/Tag&gt;&lt;Node&gt;Results &amp;gt; Stress (solid)&lt;/Node&gt;&lt;LinkType&gt;Image&lt;/LinkType&gt;&lt;ModelLink directoryType=&quot;none&quot;&gt;H:\hub\root\build\main\daily\test\tapplications\Structural_Mechanics_Module\Diffusion_in_Solids\vacancy_electromigration.mph&lt;/ModelLink&gt;&lt;LocalPath&gt;vacancy_electromigration.mph&lt;/LocalPath&gt;&lt;SDim&gt;2&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2&quot;/&gt;&lt;Property name=&quot;options2d&quot; type=&quot;group&quot; value=&quot;on&quot;/&gt;&lt;Property name=&quot;title2d&quot; type=&quot;bool&quot; value=&quot;on&quot;/&gt;&lt;Property name=&quot;legend2d&quot; type=&quot;bool&quot; value=&quot;on&quot;/&gt;&lt;Property name=&quot;axes2d&quot; type=&quot;bool&quot; value=&quot;on&quot;/&gt;&lt;Property name=&quot;logo2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showlabels&quot; type=&quot;bool&quot; value=&quot;off&quot;/&gt;&lt;Property name=&quot;showDirections&quot; type=&quot;bool&quot; value=&quot;off&quot;/&gt;&lt;Property name=&quot;showgrid&quot; type=&quot;bool&quot; value=&quot;on&quot;/&gt;&lt;Property name=&quot;rendermesh&quot; type=&quot;bool&quot; value=&quot;on&quot;/&gt;&lt;Property name=&quot;showunits&quot; type=&quot;bool&quot; value=&quot;on&quot;/&gt;&lt;Property name=&quot;plotgroupunits&quot; type=&quot;stringarray&quot; value=&quot;, &quot;/&gt;&lt;Property name=&quot;locked&quot; type=&quot;bool&quot; value=&quot;off&quot;/&gt;&lt;Property name=&quot;istemporary&quot; type=&quot;bool&quot; value=&quot;off&quot;/&gt;&lt;Property name=&quot;isx&quot; type=&quot;bool&quot; value=&quot;off&quot;/&gt;&lt;Property name=&quot;showselection&quot; type=&quot;bool&quot; value=&quot;on&quot;/&gt;&lt;Property name=&quot;showmaterial&quot; type=&quot;bool&quot; value=&quot;off&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Set id=&quot;axis&quot;&gt;&lt;Property name=&quot;xmin&quot; type=&quot;real&quot; value=&quot;-1.25&quot;/&gt;&lt;Property name=&quot;xmax&quot; type=&quot;real&quot; value=&quot;51.25&quot;/&gt;&lt;Property name=&quot;ymin&quot; type=&quot;real&quot; value=&quot;-11.078346252441406&quot;/&gt;&lt;Property name=&quot;ymax&quot; type=&quot;real&quot; value=&quot;26.078346252441406&quot;/&gt;&lt;Property name=&quot;xminhidden&quot; type=&quot;real&quot; value=&quot;-1.25&quot;/&gt;&lt;Property name=&quot;xmaxhidden&quot; type=&quot;real&quot; value=&quot;51.25&quot;/&gt;&lt;Property name=&quot;yminhidden&quot; type=&quot;real&quot; value=&quot;-11.078346252441406&quot;/&gt;&lt;Property name=&quot;ymaxhidden&quot; type=&quot;real&quot; value=&quot;26.078346252441406&quot;/&gt;&lt;Property name=&quot;forcenoviewscaling&quot; type=&quot;bool&quot; value=&quot;off&quot;/&gt;&lt;Property name=&quot;viewscaletype&quot; type=&quot;group&quot; value=&quot;none&quot;/&gt;&lt;Property name=&quot;autocontext&quot; type=&quot;group&quot; value=&quot;autofit&quot;/&gt;&lt;Property name=&quot;xweight&quot; type=&quot;real&quot; value=&quot;1&quot;/&gt;&lt;Property name=&quot;yweight&quot; type=&quot;real&quot; value=&quot;1&quot;/&gt;&lt;Property name=&quot;xscale&quot; type=&quot;real&quot; value=&quot;1&quot;/&gt;&lt;Property name=&quot;yscale&quot; type=&quot;real&quot; value=&quot;1&quot;/&gt;&lt;Property name=&quot;abstractviewsetting&quot; type=&quot;group&quot; value=&quot;on&quot;/&gt;&lt;Property name=&quot;abstractviewlratio&quot; type=&quot;real&quot; value=&quot;-0.07133453339338303&quot;/&gt;&lt;Property name=&quot;abstractviewrratio&quot; type=&quot;real&quot; value=&quot;0.07133453339338303&quot;/&gt;&lt;Property name=&quot;abstractviewbratio&quot; type=&quot;real&quot; value=&quot;-0.05000000074505806&quot;/&gt;&lt;Property name=&quot;abstractviewtratio&quot; type=&quot;real&quot; value=&quot;0.05000000074505806&quot;/&gt;&lt;Property name=&quot;abstractviewxscale&quot; type=&quot;real&quot; value=&quot;0.05871886387467384&quot;/&gt;&lt;Property name=&quot;abstractviewyscale&quot; type=&quot;real&quot; value=&quot;0.058718860149383545&quot;/&gt;&lt;Property name=&quot;manualgrid&quot; type=&quot;group&quot; value=&quot;off&quot;/&gt;&lt;Property name=&quot;xspacing&quot; type=&quot;real&quot; value=&quot;1&quot;/&gt;&lt;Property name=&quot;y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canvassizedip&quot; type=&quot;realarray&quot; value=&quot;709, 464&quot;/&gt;&lt;Property name=&quot;renderareasizedip&quot; type=&quot;realarray&quot; value=&quot;568, 402&quot;/&gt;&lt;/PropSet&gt;&lt;PropSet id=&quot;clip&quot;/&gt;&lt;PropSet id=&quot;table&quot;/&gt;&lt;UpdateTimeStamp&gt;Sep 26, 2024, 9:43:11 PM&lt;/UpdateTimeStamp&gt;&lt;/Root&gt;"/>
</p:tagLst>
</file>

<file path=ppt/tags/tag2.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2&lt;/Entity&gt;&lt;Tag&gt;pg2&lt;/Tag&gt;&lt;Node&gt;Results &amp;gt; Transported Quantity (ts)&lt;/Node&gt;&lt;LinkType&gt;Image&lt;/LinkType&gt;&lt;ModelLink directoryType=&quot;none&quot;&gt;H:\hub\root\build\main\daily\test\tapplications\Structural_Mechanics_Module\Diffusion_in_Solids\vacancy_electromigration.mph&lt;/ModelLink&gt;&lt;LocalPath&gt;vacancy_electromigration.mph&lt;/LocalPath&gt;&lt;SDim&gt;2&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2&quot;/&gt;&lt;Property name=&quot;options2d&quot; type=&quot;group&quot; value=&quot;on&quot;/&gt;&lt;Property name=&quot;title2d&quot; type=&quot;bool&quot; value=&quot;on&quot;/&gt;&lt;Property name=&quot;legend2d&quot; type=&quot;bool&quot; value=&quot;on&quot;/&gt;&lt;Property name=&quot;axes2d&quot; type=&quot;bool&quot; value=&quot;on&quot;/&gt;&lt;Property name=&quot;logo2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showlabels&quot; type=&quot;bool&quot; value=&quot;off&quot;/&gt;&lt;Property name=&quot;showDirections&quot; type=&quot;bool&quot; value=&quot;off&quot;/&gt;&lt;Property name=&quot;showgrid&quot; type=&quot;bool&quot; value=&quot;on&quot;/&gt;&lt;Property name=&quot;rendermesh&quot; type=&quot;bool&quot; value=&quot;on&quot;/&gt;&lt;Property name=&quot;showunits&quot; type=&quot;bool&quot; value=&quot;on&quot;/&gt;&lt;Property name=&quot;plotgroupunits&quot; type=&quot;stringarray&quot; value=&quot;, &quot;/&gt;&lt;Property name=&quot;locked&quot; type=&quot;bool&quot; value=&quot;off&quot;/&gt;&lt;Property name=&quot;istemporary&quot; type=&quot;bool&quot; value=&quot;off&quot;/&gt;&lt;Property name=&quot;isx&quot; type=&quot;bool&quot; value=&quot;off&quot;/&gt;&lt;Property name=&quot;showselection&quot; type=&quot;bool&quot; value=&quot;on&quot;/&gt;&lt;Property name=&quot;showmaterial&quot; type=&quot;bool&quot; value=&quot;off&quot;/&gt;&lt;Property name=&quot;hidestatus&quot; type=&quot;string&quot; value=&quot;hide&quot;/&gt;&lt;Property name=&quot;isnew&quot; type=&quot;bool&quot; value=&quot;off&quot;/&gt;&lt;Property name=&quot;postviewkey&quot; type=&quot;string&quot; value=&quot;&quot;/&gt;&lt;Property name=&quot;workplaneclip&quot; type=&quot;bool&quot; value=&quot;off&quot;/&gt;&lt;Property name=&quot;workplaneshowgizmo&quot; type=&quot;bool&quot; value=&quot;on&quot;/&gt;&lt;Property name=&quot;offscreenoverride&quot; type=&quot;bool&quot; value=&quot;off&quot;/&gt;&lt;/PropSet&gt;&lt;PropSet id=&quot;camera&quot;/&gt;&lt;PropSet id=&quot;axis&quot;&gt;&lt;Property name=&quot;xmin&quot; type=&quot;real&quot; value=&quot;-1.25&quot;/&gt;&lt;Property name=&quot;xmax&quot; type=&quot;real&quot; value=&quot;51.25&quot;/&gt;&lt;Property name=&quot;ymin&quot; type=&quot;real&quot; value=&quot;-11.078346252441406&quot;/&gt;&lt;Property name=&quot;ymax&quot; type=&quot;real&quot; value=&quot;26.078346252441406&quot;/&gt;&lt;Property name=&quot;xminhidden&quot; type=&quot;real&quot; value=&quot;-1.25&quot;/&gt;&lt;Property name=&quot;xmaxhidden&quot; type=&quot;real&quot; value=&quot;51.25&quot;/&gt;&lt;Property name=&quot;yminhidden&quot; type=&quot;real&quot; value=&quot;-11.078346252441406&quot;/&gt;&lt;Property name=&quot;ymaxhidden&quot; type=&quot;real&quot; value=&quot;26.078346252441406&quot;/&gt;&lt;Property name=&quot;forcenoviewscaling&quot; type=&quot;bool&quot; value=&quot;off&quot;/&gt;&lt;Property name=&quot;viewscaletype&quot; type=&quot;group&quot; value=&quot;none&quot;/&gt;&lt;Property name=&quot;autocontext&quot; type=&quot;group&quot; value=&quot;autofit&quot;/&gt;&lt;Property name=&quot;xweight&quot; type=&quot;real&quot; value=&quot;1&quot;/&gt;&lt;Property name=&quot;yweight&quot; type=&quot;real&quot; value=&quot;1&quot;/&gt;&lt;Property name=&quot;xscale&quot; type=&quot;real&quot; value=&quot;1&quot;/&gt;&lt;Property name=&quot;yscale&quot; type=&quot;real&quot; value=&quot;1&quot;/&gt;&lt;Property name=&quot;abstractviewsetting&quot; type=&quot;group&quot; value=&quot;on&quot;/&gt;&lt;Property name=&quot;abstractviewlratio&quot; type=&quot;real&quot; value=&quot;-0.07133453339338303&quot;/&gt;&lt;Property name=&quot;abstractviewrratio&quot; type=&quot;real&quot; value=&quot;0.07133453339338303&quot;/&gt;&lt;Property name=&quot;abstractviewbratio&quot; type=&quot;real&quot; value=&quot;-0.05000000074505806&quot;/&gt;&lt;Property name=&quot;abstractviewtratio&quot; type=&quot;real&quot; value=&quot;0.05000000074505806&quot;/&gt;&lt;Property name=&quot;abstractviewxscale&quot; type=&quot;real&quot; value=&quot;0.05871886387467384&quot;/&gt;&lt;Property name=&quot;abstractviewyscale&quot; type=&quot;real&quot; value=&quot;0.058718860149383545&quot;/&gt;&lt;Property name=&quot;manualgrid&quot; type=&quot;group&quot; value=&quot;off&quot;/&gt;&lt;Property name=&quot;xspacing&quot; type=&quot;real&quot; value=&quot;1&quot;/&gt;&lt;Property name=&quot;y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canvassizedip&quot; type=&quot;realarray&quot; value=&quot;709, 464&quot;/&gt;&lt;Property name=&quot;renderareasizedip&quot; type=&quot;realarray&quot; value=&quot;568, 402&quot;/&gt;&lt;/PropSet&gt;&lt;PropSet id=&quot;clip&quot;/&gt;&lt;PropSet id=&quot;table&quot;/&gt;&lt;UpdateTimeStamp&gt;Sep 26, 2024, 9:43:15 PM&lt;/UpdateTimeStamp&gt;&lt;/Root&gt;"/>
</p:tagLst>
</file>

<file path=ppt/tags/tag3.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9&lt;/Entity&gt;&lt;Tag&gt;pg9&lt;/Tag&gt;&lt;Node&gt;Results &amp;gt; Hydrostatic Stress vs. Time&lt;/Node&gt;&lt;LinkType&gt;Image&lt;/LinkType&gt;&lt;ModelLink directoryType=&quot;none&quot;&gt;H:\hub\root\build\main\daily\test\tapplications\Structural_Mechanics_Module\Diffusion_in_Solids\vacancy_electromigration.mph&lt;/ModelLink&gt;&lt;LocalPath&gt;vacancy_electromigration.mph&lt;/LocalPath&gt;&lt;SDim&gt;1&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0.19339687802182623&quot;/&gt;&lt;Property name=&quot;xmax&quot; type=&quot;real&quot; value=&quot;16.397100581725528&quot;/&gt;&lt;Property name=&quot;ymin&quot; type=&quot;real&quot; value=&quot;-55357.46226827561&quot;/&gt;&lt;Property name=&quot;ymax&quot; type=&quot;real&quot; value=&quot;55036.15256275234&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6, 2024, 9:43:18 PM&lt;/UpdateTimeStamp&gt;&lt;/Root&gt;"/>
</p:tagLst>
</file>

<file path=ppt/tags/tag4.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10&lt;/Entity&gt;&lt;Tag&gt;pg10&lt;/Tag&gt;&lt;Node&gt;Results &amp;gt; Normalized Concentrations vs. Time&lt;/Node&gt;&lt;LinkType&gt;Image&lt;/LinkType&gt;&lt;ModelLink directoryType=&quot;none&quot;&gt;H:\hub\root\build\main\daily\test\tapplications\Structural_Mechanics_Module\Diffusion_in_Solids\vacancy_electromigration.mph&lt;/ModelLink&gt;&lt;LocalPath&gt;vacancy_electromigration.mph&lt;/LocalPath&gt;&lt;SDim&gt;1&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0.1923843289222355&quot;/&gt;&lt;Property name=&quot;xmax&quot; type=&quot;real&quot; value=&quot;16.396088032625936&quot;/&gt;&lt;Property name=&quot;ymin&quot; type=&quot;real&quot; value=&quot;0.5473683740675214&quot;/&gt;&lt;Property name=&quot;ymax&quot; type=&quot;real&quot; value=&quot;1.7192982929324785&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6, 2024, 9:43:22 PM&lt;/UpdateTimeStamp&gt;&lt;/Root&gt;"/>
</p:tagLst>
</file>

<file path=ppt/tags/tag5.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7&lt;/Entity&gt;&lt;Tag&gt;pg7&lt;/Tag&gt;&lt;Node&gt;Results &amp;gt; Hydrostatic Stress (Centerline) at 70 s&lt;/Node&gt;&lt;LinkType&gt;Image&lt;/LinkType&gt;&lt;ModelLink directoryType=&quot;none&quot;&gt;H:\hub\root\build\main\daily\test\tapplications\Structural_Mechanics_Module\Diffusion_in_Solids\vacancy_electromigration.mph&lt;/ModelLink&gt;&lt;LocalPath&gt;vacancy_electromigration.mph&lt;/LocalPath&gt;&lt;SDim&gt;1&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0.5967675093244923&quot;/&gt;&lt;Property name=&quot;xmax&quot; type=&quot;real&quot; value=&quot;50.59676750932448&quot;/&gt;&lt;Property name=&quot;ymin&quot; type=&quot;real&quot; value=&quot;-385.4330708661413&quot;/&gt;&lt;Property name=&quot;ymax&quot; type=&quot;real&quot; value=&quot;385.4330708661331&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6, 2024, 9:43:26 PM&lt;/UpdateTimeStamp&gt;&lt;/Root&gt;"/>
</p:tagLst>
</file>

<file path=ppt/theme/theme1.xml><?xml version="1.0" encoding="utf-8"?>
<a:theme xmlns:a="http://schemas.openxmlformats.org/drawingml/2006/main" name="comsol">
  <a:themeElements>
    <a:clrScheme name="COMSOL 1">
      <a:dk1>
        <a:srgbClr val="393A39"/>
      </a:dk1>
      <a:lt1>
        <a:srgbClr val="FFFFFF"/>
      </a:lt1>
      <a:dk2>
        <a:srgbClr val="24325B"/>
      </a:dk2>
      <a:lt2>
        <a:srgbClr val="D7E3EE"/>
      </a:lt2>
      <a:accent1>
        <a:srgbClr val="005596"/>
      </a:accent1>
      <a:accent2>
        <a:srgbClr val="368CCB"/>
      </a:accent2>
      <a:accent3>
        <a:srgbClr val="EEA341"/>
      </a:accent3>
      <a:accent4>
        <a:srgbClr val="E65E30"/>
      </a:accent4>
      <a:accent5>
        <a:srgbClr val="388090"/>
      </a:accent5>
      <a:accent6>
        <a:srgbClr val="A5D5CF"/>
      </a:accent6>
      <a:hlink>
        <a:srgbClr val="368CCB"/>
      </a:hlink>
      <a:folHlink>
        <a:srgbClr val="005596"/>
      </a:folHlink>
    </a:clrScheme>
    <a:fontScheme name="COMSOL">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B43074F0-4B04-455D-A174-9AE4F28B5B0E}" vid="{3FF8A466-F0F8-46B5-8CD7-6E797DFE1A71}"/>
    </a:ext>
  </a:extLst>
</a:theme>
</file>

<file path=docProps/app.xml><?xml version="1.0" encoding="utf-8"?>
<Properties xmlns="http://schemas.openxmlformats.org/officeDocument/2006/extended-properties" xmlns:vt="http://schemas.openxmlformats.org/officeDocument/2006/docPropsVTypes">
  <Template/>
  <TotalTime>0</TotalTime>
  <Words>0</Words>
  <Application>Microsoft Office PowerPoint</Application>
  <PresentationFormat>On-screen Show (16:9)</PresentationFormat>
  <Paragraphs>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Lato</vt:lpstr>
      <vt:lpstr>Lato Light</vt:lpstr>
      <vt:lpstr>Wingdings</vt:lpstr>
      <vt:lpstr>comsol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2024-09-26T19:43:31Z</dcterms:created>
  <dc:creator>COMSOL</dc:creator>
  <cp:lastModifiedBy>COMSOL</cp:lastModifiedBy>
  <dcterms:modified xsi:type="dcterms:W3CDTF">2024-09-26T19:43:31Z</dcterms:modified>
  <cp:revision>1</cp:revision>
  <dc:title>Vacancy Electromigration in IC Interconnect Lines</dc:title>
</cp:coreProperties>
</file>