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2" r:id="rId16"/>
    <p:sldId id="263" r:id="rId17"/>
    <p:sldId id="264" r:id="rId1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6" Target="slides/slide7.xml" Type="http://schemas.openxmlformats.org/officeDocument/2006/relationships/slide"/><Relationship Id="rId17" Target="slides/slide6.xml" Type="http://schemas.openxmlformats.org/officeDocument/2006/relationships/slide"/><Relationship Id="rId18" Target="slides/slide8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3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Elastic cloaking with Polar Material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"</a:t>
            </a:r>
            <a:r>
              <a:rPr lang="en-US" sz="1600" b="true" i="false" u="none">
                <a:solidFill>
                  <a:srgbClr val="393A39"/>
                </a:solidFill>
                <a:latin typeface="Lato"/>
              </a:rPr>
              <a:t>Cloaking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" refers to the capability of making inclusions neutral to probing incident wave fields. This is obtained by surrounding the inclusion with a so-called "invisibility cloak", designed such that outside it the field produced by external sources is unperturbed by the presence of the inclusion.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the context of linear elastodynamics, the inclusion must be neutral with respect to both P and S waves at the same time.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example demonstrates how to implement the </a:t>
            </a:r>
            <a:r>
              <a:rPr lang="en-US" sz="1600" b="true" i="false" u="none">
                <a:solidFill>
                  <a:srgbClr val="393A39"/>
                </a:solidFill>
                <a:latin typeface="Lato"/>
              </a:rPr>
              <a:t>anisotropic linear elastic material 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model comprising </a:t>
            </a:r>
            <a:r>
              <a:rPr lang="en-US" sz="1600" b="true" i="false" u="none">
                <a:solidFill>
                  <a:srgbClr val="393A39"/>
                </a:solidFill>
                <a:latin typeface="Lato"/>
              </a:rPr>
              <a:t>nonsymmetric stresses 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that is theoretically needed to obtain exact cloaking of an infinite cylinder.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  <a:endParaRPr lang="en-US"/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An infinite cylinder with radius </a:t>
            </a:r>
            <a:r>
              <a:rPr lang="en-US" sz="1300" b="false" i="true" u="none">
                <a:solidFill>
                  <a:srgbClr val="393A39"/>
                </a:solidFill>
                <a:latin typeface="Century Schoolbook"/>
              </a:rPr>
              <a:t>r</a:t>
            </a:r>
            <a:r>
              <a:rPr lang="en-US" sz="1300" b="false" i="false" u="none" baseline="-25000">
                <a:solidFill>
                  <a:srgbClr val="393A39"/>
                </a:solidFill>
                <a:latin typeface="Lato"/>
              </a:rPr>
              <a:t>0</a:t>
            </a: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 is covered by a cloak of radius </a:t>
            </a:r>
            <a:r>
              <a:rPr lang="en-US" sz="1300" b="false" i="true" u="none">
                <a:solidFill>
                  <a:srgbClr val="393A39"/>
                </a:solidFill>
                <a:latin typeface="Century Schoolbook"/>
              </a:rPr>
              <a:t>2r</a:t>
            </a:r>
            <a:r>
              <a:rPr lang="en-US" sz="1300" b="false" i="false" u="none" baseline="-25000">
                <a:solidFill>
                  <a:srgbClr val="393A39"/>
                </a:solidFill>
                <a:latin typeface="Lato"/>
              </a:rPr>
              <a:t>0</a:t>
            </a: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A point load produces an oscillating force in the </a:t>
            </a:r>
            <a:r>
              <a:rPr lang="en-US" sz="1300" b="false" i="tru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 direction.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A Perfectly Matched Layer is used to truncate the computational domain in order to mimich an infinite solid surrounding the cloak.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Plane strain modelling is used throughout the simulation to model P and SV waves.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Governing Equations</a:t>
            </a:r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581323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order to compute the required material properties, the singular map </a:t>
            </a:r>
            <a:r>
              <a:rPr lang="en-US" sz="1600" b="true" i="fals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'=χ(</a:t>
            </a:r>
            <a:r>
              <a:rPr lang="en-US" sz="1600" b="true" i="fals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) is defined in cylindrical coordinates as:</a:t>
            </a:r>
          </a:p>
        </p:txBody>
      </p:sp>
      <p:sp>
        <p:nvSpPr>
          <p:cNvPr name="AutoShape 5" id="5"/>
          <p:cNvSpPr/>
          <p:nvPr/>
        </p:nvSpPr>
        <p:spPr>
          <a:xfrm flipH="false" flipV="false" rot="0">
            <a:off x="457200" y="2992823"/>
            <a:ext cx="8305200" cy="32573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/>
              <a:t/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map is used as a coordinate transformation for the elastodynamic equations:</a:t>
            </a:r>
            <a:endParaRPr lang="en-US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2103823"/>
            <a:ext cx="1511300" cy="5080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flipH="false" flipV="false" rot="0">
            <a:off x="457200" y="4169458"/>
            <a:ext cx="8305200" cy="33370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/>
              <a:t/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Considering </a:t>
            </a:r>
            <a:r>
              <a:rPr lang="en-US" sz="1600" b="true" i="false" u="none">
                <a:solidFill>
                  <a:srgbClr val="393A39"/>
                </a:solidFill>
                <a:latin typeface="Century Schoolbook"/>
              </a:rPr>
              <a:t>u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'(</a:t>
            </a:r>
            <a:r>
              <a:rPr lang="en-US" sz="1600" b="true" i="fals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')=</a:t>
            </a:r>
            <a:r>
              <a:rPr lang="en-US" sz="1600" b="true" i="false" u="none">
                <a:solidFill>
                  <a:srgbClr val="393A39"/>
                </a:solidFill>
                <a:latin typeface="Century Schoolbook"/>
              </a:rPr>
              <a:t>u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(χ</a:t>
            </a:r>
            <a:r>
              <a:rPr lang="en-US" sz="1600" b="false" i="false" u="none" baseline="30000">
                <a:solidFill>
                  <a:srgbClr val="393A39"/>
                </a:solidFill>
                <a:latin typeface="Lato"/>
              </a:rPr>
              <a:t>-1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(</a:t>
            </a:r>
            <a:r>
              <a:rPr lang="en-US" sz="1600" b="true" i="fals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')), this ultimately leads to:</a:t>
            </a:r>
            <a:endParaRPr lang="en-US"/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3509058"/>
            <a:ext cx="1917700" cy="2794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4693663"/>
            <a:ext cx="2667000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Material Properties</a:t>
            </a:r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2573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components of the elasticity tensor are computed as:</a:t>
            </a:r>
          </a:p>
        </p:txBody>
      </p:sp>
      <p:sp>
        <p:nvSpPr>
          <p:cNvPr name="AutoShape 5" id="5"/>
          <p:cNvSpPr/>
          <p:nvPr/>
        </p:nvSpPr>
        <p:spPr>
          <a:xfrm flipH="false" flipV="false" rot="0">
            <a:off x="457200" y="2559435"/>
            <a:ext cx="8305200" cy="32573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/>
              <a:t/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density is computed as:</a:t>
            </a:r>
            <a:endParaRPr lang="en-US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848235"/>
            <a:ext cx="1854200" cy="3302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flipH="false" flipV="false" rot="0">
            <a:off x="457200" y="3736070"/>
            <a:ext cx="8305200" cy="134878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/>
              <a:t/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elasticity tensor possesses the major symmetries but not the minor ones. To implement this material model, an </a:t>
            </a:r>
            <a:r>
              <a:rPr lang="en-US" sz="1600" b="true" i="false" u="none">
                <a:solidFill>
                  <a:srgbClr val="393A39"/>
                </a:solidFill>
                <a:latin typeface="Lato"/>
              </a:rPr>
              <a:t>External Stress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 attribute is used to add the nonsymmetric part of the stress tensor to the symmetric one.</a:t>
            </a:r>
            <a:endParaRPr lang="en-US"/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3075670"/>
            <a:ext cx="1155700" cy="279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P waves can be inspected by plotting the volumetric deformation. The harmonic force applied along the </a:t>
            </a:r>
            <a:r>
              <a:rPr b="false" i="true" lang="en-US" sz="1400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direction acts as a dipole oriented horizontally.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P wave (Volumetric strain)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magnitude of the displacement vector, comparing the free field case with the case in which the obstacle is surrounded by the cloak. Both S and P waves are emanated from the point source, hence an interference pattern can be observed also in the free field scenario.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Displacement magnitude (m)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S waves can be inspected plotting the out of plane component of the curl of the displacements. The harmonic force applied along the </a:t>
            </a:r>
            <a:r>
              <a:rPr b="false" i="true" lang="en-US" sz="1400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direction acts as a dipole oriented vertically.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 wave (Curl of displacement, Z-component)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&lt;/Entity&gt;&lt;Tag&gt;pg1&lt;/Tag&gt;&lt;Node&gt;Results &amp;gt; Displacement Field&lt;/Node&gt;&lt;LinkType&gt;Image&lt;/LinkType&gt;&lt;ModelLink directoryType=&quot;none&quot;&gt;H:\hub\root\build\main\daily\test\tapplications\Structural_Mechanics_Module\Elastic_Waves\elastic_cloaking.mph&lt;/ModelLink&gt;&lt;LocalPath&gt;elastic_cloaking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-1.1150002479553223&quot;/&gt;&lt;Property name=&quot;xmax&quot; type=&quot;real&quot; value=&quot;3.7150001525878906&quot;/&gt;&lt;Property name=&quot;ymin&quot; type=&quot;real&quot; value=&quot;-1.6219632625579834&quot;/&gt;&lt;Property name=&quot;ymax&quot; type=&quot;real&quot; value=&quot;1.8219633102416992&quot;/&gt;&lt;Property name=&quot;xminhidden&quot; type=&quot;real&quot; value=&quot;-1.1150002479553223&quot;/&gt;&lt;Property name=&quot;xmaxhidden&quot; type=&quot;real&quot; value=&quot;3.7150001525878906&quot;/&gt;&lt;Property name=&quot;yminhidden&quot; type=&quot;real&quot; value=&quot;-1.6219632625579834&quot;/&gt;&lt;Property name=&quot;ymaxhidden&quot; type=&quot;real&quot; value=&quot;1.8219633102416992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05000000447034836&quot;/&gt;&lt;Property name=&quot;abstractviewrratio&quot; type=&quot;real&quot; value=&quot;0.05000000447034836&quot;/&gt;&lt;Property name=&quot;abstractviewbratio&quot; type=&quot;real&quot; value=&quot;-0.15364262461662292&quot;/&gt;&lt;Property name=&quot;abstractviewtratio&quot; type=&quot;real&quot; value=&quot;0.15364262461662292&quot;/&gt;&lt;Property name=&quot;abstractviewxscale&quot; type=&quot;real&quot; value=&quot;0.003477663267403841&quot;/&gt;&lt;Property name=&quot;abstractviewyscale&quot; type=&quot;real&quot; value=&quot;0.003477663267403841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09, 464&quot;/&gt;&lt;Property name=&quot;renderareasizedip&quot; type=&quot;realarray&quot; value=&quot;568, 405&quot;/&gt;&lt;/PropSet&gt;&lt;PropSet id=&quot;clip&quot;/&gt;&lt;PropSet id=&quot;table&quot;/&gt;&lt;UpdateTimeStamp&gt;Sep 26, 2024, 9:38:18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2&lt;/Entity&gt;&lt;Tag&gt;pg2&lt;/Tag&gt;&lt;Node&gt;Results &amp;gt; P Wave&lt;/Node&gt;&lt;LinkType&gt;Image&lt;/LinkType&gt;&lt;ModelLink directoryType=&quot;none&quot;&gt;H:\hub\root\build\main\daily\test\tapplications\Structural_Mechanics_Module\Elastic_Waves\elastic_cloaking.mph&lt;/ModelLink&gt;&lt;LocalPath&gt;elastic_cloaking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-1.1150002479553223&quot;/&gt;&lt;Property name=&quot;xmax&quot; type=&quot;real&quot; value=&quot;3.7150001525878906&quot;/&gt;&lt;Property name=&quot;ymin&quot; type=&quot;real&quot; value=&quot;-1.6219632625579834&quot;/&gt;&lt;Property name=&quot;ymax&quot; type=&quot;real&quot; value=&quot;1.8219633102416992&quot;/&gt;&lt;Property name=&quot;xminhidden&quot; type=&quot;real&quot; value=&quot;-1.1150002479553223&quot;/&gt;&lt;Property name=&quot;xmaxhidden&quot; type=&quot;real&quot; value=&quot;3.7150001525878906&quot;/&gt;&lt;Property name=&quot;yminhidden&quot; type=&quot;real&quot; value=&quot;-1.6219632625579834&quot;/&gt;&lt;Property name=&quot;ymaxhidden&quot; type=&quot;real&quot; value=&quot;1.8219633102416992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05000000447034836&quot;/&gt;&lt;Property name=&quot;abstractviewrratio&quot; type=&quot;real&quot; value=&quot;0.05000000447034836&quot;/&gt;&lt;Property name=&quot;abstractviewbratio&quot; type=&quot;real&quot; value=&quot;-0.15364262461662292&quot;/&gt;&lt;Property name=&quot;abstractviewtratio&quot; type=&quot;real&quot; value=&quot;0.15364262461662292&quot;/&gt;&lt;Property name=&quot;abstractviewxscale&quot; type=&quot;real&quot; value=&quot;0.003477663267403841&quot;/&gt;&lt;Property name=&quot;abstractviewyscale&quot; type=&quot;real&quot; value=&quot;0.003477663267403841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09, 464&quot;/&gt;&lt;Property name=&quot;renderareasizedip&quot; type=&quot;realarray&quot; value=&quot;568, 405&quot;/&gt;&lt;/PropSet&gt;&lt;PropSet id=&quot;clip&quot;/&gt;&lt;PropSet id=&quot;table&quot;/&gt;&lt;UpdateTimeStamp&gt;Sep 26, 2024, 9:39:02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3&lt;/Entity&gt;&lt;Tag&gt;pg3&lt;/Tag&gt;&lt;Node&gt;Results &amp;gt; S wave&lt;/Node&gt;&lt;LinkType&gt;Image&lt;/LinkType&gt;&lt;ModelLink directoryType=&quot;none&quot;&gt;H:\hub\root\build\main\daily\test\tapplications\Structural_Mechanics_Module\Elastic_Waves\elastic_cloaking.mph&lt;/ModelLink&gt;&lt;LocalPath&gt;elastic_cloaking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-1.1150002479553223&quot;/&gt;&lt;Property name=&quot;xmax&quot; type=&quot;real&quot; value=&quot;3.7150001525878906&quot;/&gt;&lt;Property name=&quot;ymin&quot; type=&quot;real&quot; value=&quot;-1.6219632625579834&quot;/&gt;&lt;Property name=&quot;ymax&quot; type=&quot;real&quot; value=&quot;1.8219633102416992&quot;/&gt;&lt;Property name=&quot;xminhidden&quot; type=&quot;real&quot; value=&quot;-1.1150002479553223&quot;/&gt;&lt;Property name=&quot;xmaxhidden&quot; type=&quot;real&quot; value=&quot;3.7150001525878906&quot;/&gt;&lt;Property name=&quot;yminhidden&quot; type=&quot;real&quot; value=&quot;-1.6219632625579834&quot;/&gt;&lt;Property name=&quot;ymaxhidden&quot; type=&quot;real&quot; value=&quot;1.8219633102416992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05000000447034836&quot;/&gt;&lt;Property name=&quot;abstractviewrratio&quot; type=&quot;real&quot; value=&quot;0.05000000447034836&quot;/&gt;&lt;Property name=&quot;abstractviewbratio&quot; type=&quot;real&quot; value=&quot;-0.15364262461662292&quot;/&gt;&lt;Property name=&quot;abstractviewtratio&quot; type=&quot;real&quot; value=&quot;0.15364262461662292&quot;/&gt;&lt;Property name=&quot;abstractviewxscale&quot; type=&quot;real&quot; value=&quot;0.003477663267403841&quot;/&gt;&lt;Property name=&quot;abstractviewyscale&quot; type=&quot;real&quot; value=&quot;0.003477663267403841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09, 464&quot;/&gt;&lt;Property name=&quot;renderareasizedip&quot; type=&quot;realarray&quot; value=&quot;568, 405&quot;/&gt;&lt;/PropSet&gt;&lt;PropSet id=&quot;clip&quot;/&gt;&lt;PropSet id=&quot;table&quot;/&gt;&lt;UpdateTimeStamp&gt;Sep 26, 2024, 9:40:03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2024-09-26T19:41:09Z</dcterms:created>
  <dc:creator>COMSOL</dc:creator>
  <cp:lastModifiedBy>COMSOL</cp:lastModifiedBy>
  <dcterms:modified xsi:type="dcterms:W3CDTF">2024-09-26T19:41:09Z</dcterms:modified>
  <cp:revision>1</cp:revision>
  <dc:title>Elastic cloaking with Polar Material</dc:title>
</cp:coreProperties>
</file>