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0" r:id="rId14"/>
    <p:sldId id="262" r:id="rId16"/>
    <p:sldId id="263" r:id="rId17"/>
    <p:sldId id="264" r:id="rId18"/>
    <p:sldId id="265" r:id="rId19"/>
    <p:sldId id="266" r:id="rId20"/>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4" Target="slides/slide5.xml" Type="http://schemas.openxmlformats.org/officeDocument/2006/relationships/slide"/><Relationship Id="rId16" Target="slides/slide7.xml" Type="http://schemas.openxmlformats.org/officeDocument/2006/relationships/slide"/><Relationship Id="rId17" Target="slides/slide6.xml" Type="http://schemas.openxmlformats.org/officeDocument/2006/relationships/slide"/><Relationship Id="rId18" Target="slides/slide8.xml" Type="http://schemas.openxmlformats.org/officeDocument/2006/relationships/slide"/><Relationship Id="rId19" Target="slides/slide9.xml" Type="http://schemas.openxmlformats.org/officeDocument/2006/relationships/slide"/><Relationship Id="rId20" Target="slides/slide10.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5.png" Type="http://schemas.openxmlformats.org/officeDocument/2006/relationships/image"/><Relationship Id="rId3" Type="http://schemas.openxmlformats.org/officeDocument/2006/relationships/tags" Target="../tags/tag5.xml"/></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 Id="rId3" Target="../media/image6.png" Type="http://schemas.openxmlformats.org/officeDocument/2006/relationships/image"/><Relationship Id="rId4" Target="../media/image7.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8.png" Type="http://schemas.openxmlformats.org/officeDocument/2006/relationships/image"/><Relationship Id="rId3" Target="../media/image9.png" Type="http://schemas.openxmlformats.org/officeDocument/2006/relationships/image"/><Relationship Id="rId4" Target="../media/image10.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2.png" Type="http://schemas.openxmlformats.org/officeDocument/2006/relationships/image"/><Relationship Id="rId3" Type="http://schemas.openxmlformats.org/officeDocument/2006/relationships/tags" Target="../tags/tag2.xml"/></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1.png" Type="http://schemas.openxmlformats.org/officeDocument/2006/relationships/image"/><Relationship Id="rId3" Type="http://schemas.openxmlformats.org/officeDocument/2006/relationships/tags" Target="../tags/tag1.xml"/></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3.png" Type="http://schemas.openxmlformats.org/officeDocument/2006/relationships/image"/><Relationship Id="rId3" Type="http://schemas.openxmlformats.org/officeDocument/2006/relationships/tags" Target="../tags/tag3.xml"/></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4.png" Type="http://schemas.openxmlformats.org/officeDocument/2006/relationships/image"/><Relationship Id="rId3" Type="http://schemas.openxmlformats.org/officeDocument/2006/relationships/tags" Target="../tags/tag4.xml"/></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Packed Bed Latent Heat Storage</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300" u="none">
                <a:solidFill>
                  <a:srgbClr val="393A39"/>
                </a:solidFill>
                <a:latin typeface="Lato"/>
              </a:rPr>
              <a:t>The evolution of the paraffin phase distribution is visualized in the figure</a:t>
            </a:r>
          </a:p>
          <a:p>
            <a:pPr algn="l" indent="-176209" lvl="0" marL="176209">
              <a:lnSpc>
                <a:spcPct val="100000"/>
              </a:lnSpc>
              <a:spcBef>
                <a:spcPts val="1000"/>
              </a:spcBef>
              <a:buFont typeface="Wingdings"/>
              <a:buChar char="§"/>
            </a:pPr>
            <a:r>
              <a:rPr b="false" i="false" lang="en-US" sz="1300" u="none">
                <a:solidFill>
                  <a:srgbClr val="393A39"/>
                </a:solidFill>
                <a:latin typeface="Lato"/>
              </a:rPr>
              <a:t>It starts at about 4 hours when water is heated up to the melting temperature of 60°C</a:t>
            </a:r>
          </a:p>
          <a:p>
            <a:pPr algn="l" indent="-176209" lvl="0" marL="176209">
              <a:lnSpc>
                <a:spcPct val="100000"/>
              </a:lnSpc>
              <a:spcBef>
                <a:spcPts val="1000"/>
              </a:spcBef>
              <a:buFont typeface="Wingdings"/>
              <a:buChar char="§"/>
            </a:pPr>
            <a:r>
              <a:rPr b="false" i="false" lang="en-US" sz="1300" u="none">
                <a:solidFill>
                  <a:srgbClr val="393A39"/>
                </a:solidFill>
                <a:latin typeface="Lato"/>
              </a:rPr>
              <a:t>Paraffin is completely molten after about 10 hours</a:t>
            </a:r>
          </a:p>
          <a:p>
            <a:pPr algn="l" indent="-176209" lvl="0" marL="176209">
              <a:lnSpc>
                <a:spcPct val="100000"/>
              </a:lnSpc>
              <a:spcBef>
                <a:spcPts val="1000"/>
              </a:spcBef>
              <a:spcAft>
                <a:spcPct val="15000"/>
              </a:spcAft>
              <a:buFont typeface="Wingdings"/>
              <a:buChar char="§"/>
            </a:pPr>
            <a:r>
              <a:rPr b="false" i="false" lang="en-US" sz="1300" u="none">
                <a:solidFill>
                  <a:srgbClr val="393A39"/>
                </a:solidFill>
                <a:latin typeface="Lato"/>
              </a:rPr>
              <a:t>The latent heat storage tank is considered fully charged as soon as a temperature of 70°C is reached everywhere, which happens after approximately 11 hours.</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Phase distribution after 4, 6, and 8 hours</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600" b="false" i="false" u="none">
                <a:solidFill>
                  <a:srgbClr val="393A39"/>
                </a:solidFill>
                <a:latin typeface="Lato"/>
              </a:rPr>
              <a:t>Thermal energy storage (TES) units are used to accumulate thermal energy from solar, geothermal, or waste heat sources</a:t>
            </a:r>
          </a:p>
          <a:p>
            <a:pPr lvl="0" algn="l" indent="-176209" marL="176209">
              <a:lnSpc>
                <a:spcPct val="100000"/>
              </a:lnSpc>
              <a:spcBef>
                <a:spcPts val="1000"/>
              </a:spcBef>
              <a:buFont typeface="Wingdings"/>
              <a:buChar char="§"/>
            </a:pPr>
            <a:r>
              <a:rPr lang="en-US" sz="1600" b="false" i="false" u="none">
                <a:solidFill>
                  <a:srgbClr val="393A39"/>
                </a:solidFill>
                <a:latin typeface="Lato"/>
              </a:rPr>
              <a:t>The simplest TES units are built from water tanks, often found in households, where the solar energy is stored as sensible heat</a:t>
            </a:r>
          </a:p>
          <a:p>
            <a:pPr lvl="0" algn="l" indent="-176209" marL="176209">
              <a:lnSpc>
                <a:spcPct val="100000"/>
              </a:lnSpc>
              <a:spcBef>
                <a:spcPts val="1000"/>
              </a:spcBef>
              <a:buFont typeface="Wingdings"/>
              <a:buChar char="§"/>
            </a:pPr>
            <a:r>
              <a:rPr lang="en-US" sz="1600" b="false" i="false" u="none">
                <a:solidFill>
                  <a:srgbClr val="393A39"/>
                </a:solidFill>
                <a:latin typeface="Lato"/>
              </a:rPr>
              <a:t>These systems are called sensible heat storage (SHS) units</a:t>
            </a:r>
          </a:p>
          <a:p>
            <a:pPr lvl="0" algn="l" indent="-176209" marL="176209">
              <a:lnSpc>
                <a:spcPct val="100000"/>
              </a:lnSpc>
              <a:spcBef>
                <a:spcPts val="1000"/>
              </a:spcBef>
              <a:buFont typeface="Wingdings"/>
              <a:buChar char="§"/>
            </a:pPr>
            <a:r>
              <a:rPr lang="en-US" sz="1600" b="false" i="false" u="none">
                <a:solidFill>
                  <a:srgbClr val="393A39"/>
                </a:solidFill>
                <a:latin typeface="Lato"/>
              </a:rPr>
              <a:t>The thermal capacity of these tanks can be further increased by including latent heat, which gives rise to latent heat storage (LHS) units</a:t>
            </a:r>
          </a:p>
          <a:p>
            <a:pPr lvl="0" algn="l" indent="-176209" marL="176209">
              <a:lnSpc>
                <a:spcPct val="100000"/>
              </a:lnSpc>
              <a:spcBef>
                <a:spcPts val="1000"/>
              </a:spcBef>
              <a:buFont typeface="Wingdings"/>
              <a:buChar char="§"/>
            </a:pPr>
            <a:r>
              <a:rPr lang="en-US" sz="1600" b="false" i="false" u="none">
                <a:solidFill>
                  <a:srgbClr val="393A39"/>
                </a:solidFill>
                <a:latin typeface="Lato"/>
              </a:rPr>
              <a:t>Typically, LHS tanks contain spherical capsules filled with paraffin as phase change material</a:t>
            </a:r>
          </a:p>
          <a:p>
            <a:pPr lvl="0" algn="l" indent="-176209" marL="176209">
              <a:lnSpc>
                <a:spcPct val="100000"/>
              </a:lnSpc>
              <a:spcBef>
                <a:spcPts val="1000"/>
              </a:spcBef>
              <a:spcAft>
                <a:spcPct val="15000"/>
              </a:spcAft>
              <a:buFont typeface="Wingdings"/>
              <a:buChar char="§"/>
            </a:pPr>
            <a:r>
              <a:rPr lang="en-US" sz="1600" b="false" i="false" u="none">
                <a:solidFill>
                  <a:srgbClr val="393A39"/>
                </a:solidFill>
                <a:latin typeface="Lato"/>
              </a:rPr>
              <a:t>Paraffin is a suitable phase change material to include the effect of latent heat, as it is relatively inexpensive, reliable, and nontoxic, and it is commercially available for a wide range of melting temperatures</a:t>
            </a:r>
          </a:p>
        </p:txBody>
      </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0" marL="0">
              <a:lnSpc>
                <a:spcPct val="100000"/>
              </a:lnSpc>
              <a:spcBef>
                <a:spcPts val="1000"/>
              </a:spcBef>
              <a:spcAft>
                <a:spcPct val="15000"/>
              </a:spcAft>
              <a:buNone/>
            </a:pPr>
            <a:r>
              <a:rPr lang="en-US" sz="1400" b="false" i="false" u="none">
                <a:solidFill>
                  <a:srgbClr val="393A39"/>
                </a:solidFill>
                <a:latin typeface="Lato"/>
              </a:rPr>
              <a:t>The model geometry is shown in figure</a:t>
            </a:r>
          </a:p>
        </p:txBody>
      </p:sp>
      <p:sp>
        <p:nvSpPr>
          <p:cNvPr name="AutoShape 4" id="4"/>
          <p:cNvSpPr/>
          <p:nvPr/>
        </p:nvSpPr>
        <p:spPr>
          <a:xfrm>
            <a:off x="4137846" y="4633134"/>
            <a:ext cx="4800600" cy="300816"/>
          </a:xfrm>
          <a:prstGeom prst="rect">
            <a:avLst/>
          </a:prstGeom>
        </p:spPr>
        <p:txBody>
          <a:bodyPr anchor="t" anchorCtr="false"/>
          <a:p>
            <a:r>
              <a:rPr lang="en-US" sz="1200" b="false" i="true" u="none">
                <a:solidFill>
                  <a:srgbClr val="1B4D81"/>
                </a:solidFill>
                <a:latin typeface="Lato"/>
              </a:rPr>
              <a:t>Model setup</a:t>
            </a:r>
          </a:p>
        </p:txBody>
      </p:sp>
      <p:pic>
        <p:nvPicPr>
          <p:cNvPr name="Picture 3" id="3"/>
          <p:cNvPicPr>
            <a:picLocks noChangeAspect="true"/>
          </p:cNvPicPr>
          <p:nvPr/>
        </p:nvPicPr>
        <p:blipFill>
          <a:blip r:embed="rId2"/>
          <a:stretch>
            <a:fillRect/>
          </a:stretch>
        </p:blipFill>
        <p:spPr>
          <a:xfrm>
            <a:off x="4137846" y="209550"/>
            <a:ext cx="4754509" cy="4423584"/>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Free and Porous Media Flow, Brinkman</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705100" cy="279400"/>
          </a:xfrm>
          <a:prstGeom prst="rect">
            <a:avLst/>
          </a:prstGeom>
        </p:spPr>
      </p:pic>
      <p:pic>
        <p:nvPicPr>
          <p:cNvPr name="Picture 11" id="11"/>
          <p:cNvPicPr>
            <a:picLocks noChangeAspect="true"/>
          </p:cNvPicPr>
          <p:nvPr/>
        </p:nvPicPr>
        <p:blipFill>
          <a:blip r:embed="rId4"/>
          <a:stretch>
            <a:fillRect/>
          </a:stretch>
        </p:blipFill>
        <p:spPr>
          <a:xfrm>
            <a:off x="584200" y="2534400"/>
            <a:ext cx="952500" cy="254000"/>
          </a:xfrm>
          <a:prstGeom prst="rect">
            <a:avLst/>
          </a:prstGeom>
        </p:spPr>
      </p:pic>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Heat Transfer in Solids and Fluids</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667000" cy="292100"/>
          </a:xfrm>
          <a:prstGeom prst="rect">
            <a:avLst/>
          </a:prstGeom>
        </p:spPr>
      </p:pic>
      <p:pic>
        <p:nvPicPr>
          <p:cNvPr name="Picture 11" id="11"/>
          <p:cNvPicPr>
            <a:picLocks noChangeAspect="true"/>
          </p:cNvPicPr>
          <p:nvPr/>
        </p:nvPicPr>
        <p:blipFill>
          <a:blip r:embed="rId4"/>
          <a:stretch>
            <a:fillRect/>
          </a:stretch>
        </p:blipFill>
        <p:spPr>
          <a:xfrm>
            <a:off x="584200" y="2547100"/>
            <a:ext cx="965200" cy="228600"/>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200" u="none">
                <a:solidFill>
                  <a:srgbClr val="393A39"/>
                </a:solidFill>
                <a:latin typeface="Lato"/>
              </a:rPr>
              <a:t>The figure shows the evolution of the paraffin temperature, the water temperature, and the weighted average (porous-medium) temperature</a:t>
            </a:r>
          </a:p>
          <a:p>
            <a:pPr algn="l" indent="-176209" lvl="0" marL="176209">
              <a:lnSpc>
                <a:spcPct val="100000"/>
              </a:lnSpc>
              <a:spcBef>
                <a:spcPts val="1000"/>
              </a:spcBef>
              <a:buFont typeface="Wingdings"/>
              <a:buChar char="§"/>
            </a:pPr>
            <a:r>
              <a:rPr b="false" i="false" lang="en-US" sz="1200" u="none">
                <a:solidFill>
                  <a:srgbClr val="393A39"/>
                </a:solidFill>
                <a:latin typeface="Lato"/>
              </a:rPr>
              <a:t>During the phase change, the encapsulated paraffin is not in thermal equilibrium with the surrounding water</a:t>
            </a:r>
          </a:p>
          <a:p>
            <a:pPr algn="l" indent="-176209" lvl="0" marL="176209">
              <a:lnSpc>
                <a:spcPct val="100000"/>
              </a:lnSpc>
              <a:spcBef>
                <a:spcPts val="1000"/>
              </a:spcBef>
              <a:spcAft>
                <a:spcPct val="15000"/>
              </a:spcAft>
              <a:buFont typeface="Wingdings"/>
              <a:buChar char="§"/>
            </a:pPr>
            <a:r>
              <a:rPr b="false" i="false" lang="en-US" sz="1200" u="none">
                <a:solidFill>
                  <a:srgbClr val="393A39"/>
                </a:solidFill>
                <a:latin typeface="Lato"/>
              </a:rPr>
              <a:t>Measuring the water temperature at the inlet or the outlet does not give accurate information about neither the temperature inside the capsules nor the phase in which the paraffin wax is</a:t>
            </a:r>
          </a:p>
        </p:txBody>
      </p:sp>
      <p:sp>
        <p:nvSpPr>
          <p:cNvPr id="4" name="AutoShape 4"/>
          <p:cNvSpPr/>
          <p:nvPr/>
        </p:nvSpPr>
        <p:spPr>
          <a:xfrm>
            <a:off x="4114800" y="4029876"/>
            <a:ext cx="4800600" cy="684198"/>
          </a:xfrm>
          <a:prstGeom prst="rect">
            <a:avLst/>
          </a:prstGeom>
        </p:spPr>
        <p:txBody>
          <a:bodyPr anchor="t" anchorCtr="false"/>
          <a:p>
            <a:r>
              <a:rPr b="false" i="true" lang="en-US" sz="1200" u="none">
                <a:solidFill>
                  <a:srgbClr val="1B4D81"/>
                </a:solidFill>
                <a:latin typeface="Lato"/>
              </a:rPr>
              <a:t>Evolution of water (dashed), paraffin (dotted) and average porous medium temperature (solid) during phase change for top (red), center (green) and low (blue) position</a:t>
            </a:r>
          </a:p>
        </p:txBody>
      </p:sp>
      <p:pic>
        <p:nvPicPr>
          <p:cNvPr id="3" name="Picture 3"/>
          <p:cNvPicPr>
            <a:picLocks noChangeAspect="true"/>
          </p:cNvPicPr>
          <p:nvPr>
            <p:custDataLst>
              <p:tags r:id="rId3"/>
            </p:custDataLst>
          </p:nvPr>
        </p:nvPicPr>
        <p:blipFill>
          <a:blip r:embed="rId2"/>
          <a:stretch>
            <a:fillRect/>
          </a:stretch>
        </p:blipFill>
        <p:spPr>
          <a:xfrm>
            <a:off x="4114800" y="429426"/>
            <a:ext cx="4800600" cy="360045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tank reaches a temperature of 70°C after approximately 11 hours</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figure shows the resulting velocity and temperature distribution</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Velocity field (streamlines) with the gray color indicating the pressure and temperature field (color) after 13 hours</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0" lvl="0" marL="0">
              <a:lnSpc>
                <a:spcPct val="100000"/>
              </a:lnSpc>
              <a:spcBef>
                <a:spcPts val="1000"/>
              </a:spcBef>
              <a:spcAft>
                <a:spcPct val="15000"/>
              </a:spcAft>
              <a:buNone/>
            </a:pPr>
            <a:r>
              <a:rPr b="false" i="false" lang="en-US" sz="1400" u="none">
                <a:solidFill>
                  <a:srgbClr val="393A39"/>
                </a:solidFill>
                <a:latin typeface="Lato"/>
              </a:rPr>
              <a:t>During phase change, the pellets remain nearly constant at 333 K, while the fluid temperature ranges from 333 K to 337 K, indicating that thermal equilibrium has not yet been reached.</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Pellet and Fluid temperature after 6 hours, during phase change</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phase distribution after 7 hours</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Near the walls, where the flow velocity is negligible, the phase transition has not yet begun while it is already completed in the center of the tank</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Distribution of solid phase (blue) and liquid phase (yellow) after 7 hours</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1&lt;/Entity&gt;&lt;Tag&gt;pg1&lt;/Tag&gt;&lt;Node&gt;Results &amp;gt; Isothermal Contours &amp;amp; Velocity Streamlines&lt;/Node&gt;&lt;LinkType&gt;Image&lt;/LinkType&gt;&lt;ModelLink directoryType=&quot;none&quot;&gt;H:\hub\root\build\main\daily\test\tapplications\Porous_Media_Flow_Module\Heat_Transfer\packed_bed_latent_heat_storage.mph&lt;/ModelLink&gt;&lt;LocalPath&gt;packed_bed_latent_heat_storage.mph&lt;/LocalPath&gt;&lt;SDim&gt;2&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isx&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workplaneshowgizmo&quot; type=&quot;bool&quot; value=&quot;on&quot;/&gt;&lt;Property name=&quot;offscreenoverride&quot; type=&quot;bool&quot; value=&quot;off&quot;/&gt;&lt;/PropSet&gt;&lt;PropSet id=&quot;camera&quot;/&gt;&lt;PropSet id=&quot;axis&quot;&gt;&lt;Property name=&quot;xmin&quot; type=&quot;real&quot; value=&quot;-0.6207100749015808&quot;/&gt;&lt;Property name=&quot;xmax&quot; type=&quot;real&quot; value=&quot;0.8507100939750671&quot;/&gt;&lt;Property name=&quot;ymin&quot; type=&quot;real&quot; value=&quot;-0.34825801849365234&quot;/&gt;&lt;Property name=&quot;ymax&quot; type=&quot;real&quot; value=&quot;0.8182578086853027&quot;/&gt;&lt;Property name=&quot;xminhidden&quot; type=&quot;real&quot; value=&quot;-0.6207100749015808&quot;/&gt;&lt;Property name=&quot;xmaxhidden&quot; type=&quot;real&quot; value=&quot;0.8507100939750671&quot;/&gt;&lt;Property name=&quot;yminhidden&quot; type=&quot;real&quot; value=&quot;-0.34825801849365234&quot;/&gt;&lt;Property name=&quot;ymaxhidden&quot; type=&quot;real&quot; value=&quot;0.8182578086853027&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1.4847824573516846&quot;/&gt;&lt;Property name=&quot;abstractviewrratio&quot; type=&quot;real&quot; value=&quot;1.4847824573516846&quot;/&gt;&lt;Property name=&quot;abstractviewbratio&quot; type=&quot;real&quot; value=&quot;-0.1820826381444931&quot;/&gt;&lt;Property name=&quot;abstractviewtratio&quot; type=&quot;real&quot; value=&quot;0.1820824295282364&quot;/&gt;&lt;Property name=&quot;abstractviewxscale&quot; type=&quot;real&quot; value=&quot;0.0017129455227404833&quot;/&gt;&lt;Property name=&quot;abstractviewyscale&quot; type=&quot;real&quot; value=&quot;0.0017129455227404833&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919, 712&quot;/&gt;&lt;Property name=&quot;renderareasizedip&quot; type=&quot;realarray&quot; value=&quot;859, 681&quot;/&gt;&lt;/PropSet&gt;&lt;PropSet id=&quot;clip&quot;/&gt;&lt;PropSet id=&quot;table&quot;/&gt;&lt;UpdateTimeStamp&gt;Sep 26, 2024, 10:31:36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2&lt;/Entity&gt;&lt;Tag&gt;pg2&lt;/Tag&gt;&lt;Node&gt;Results &amp;gt; Temperature Evolution&lt;/Node&gt;&lt;LinkType&gt;Image&lt;/LinkType&gt;&lt;ModelLink directoryType=&quot;none&quot;&gt;H:\hub\root\build\main\daily\test\tapplications\Porous_Media_Flow_Module\Heat_Transfer\packed_bed_latent_heat_storage.mph&lt;/ModelLink&gt;&lt;LocalPath&gt;packed_bed_latent_heat_storage.mph&lt;/LocalPath&gt;&lt;SDim&gt;1&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ff&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resetbeenset&quot; type=&quot;bool&quot; value=&quot;off&quot;/&gt;&lt;Property name=&quot;lockview&quot; type=&quot;string&quot; value=&quot;on&quot;/&gt;&lt;Property name=&quot;linkedinfo&quot; type=&quot;string&quot; value=&quot;&quot;/&gt;&lt;/PropSet&gt;&lt;PropSet id=&quot;view&quot;&gt;&lt;Property name=&quot;axislimits&quot; type=&quot;group&quot; value=&quot;on&quot;/&gt;&lt;Property name=&quot;xmin&quot; type=&quot;real&quot; value=&quot;3.5&quot;/&gt;&lt;Property name=&quot;xmax&quot; type=&quot;real&quot; value=&quot;9.5&quot;/&gt;&lt;Property name=&quot;ymin&quot; type=&quot;real&quot; value=&quot;328&quot;/&gt;&lt;Property name=&quot;ymax&quot; type=&quot;real&quot; value=&quot;344&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6, 2024, 10:31:39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3&lt;/Entity&gt;&lt;Tag&gt;pg3&lt;/Tag&gt;&lt;Node&gt;Results &amp;gt; Temperature, Porous Matrix (ht) 1&lt;/Node&gt;&lt;LinkType&gt;Image&lt;/LinkType&gt;&lt;ModelLink directoryType=&quot;none&quot;&gt;H:\hub\root\build\main\daily\test\tapplications\Porous_Media_Flow_Module\Heat_Transfer\packed_bed_latent_heat_storage.mph&lt;/ModelLink&gt;&lt;LocalPath&gt;packed_bed_latent_heat_storage.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ff&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ff&quot;/&gt;&lt;Property name=&quot;showunits&quot; type=&quot;bool&quot; value=&quot;on&quot;/&gt;&lt;Property name=&quot;plotgroupunits&quot; type=&quot;stringarray&quot; value=&quot;\small m, \small m, \small m&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rev1_3&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2.415820837020874&quot;/&gt;&lt;Property name=&quot;zoomanglefull&quot; type=&quot;real&quot; value=&quot;13.798194885253906&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4.474908351898193, -6.848285675048828, 5.37118673324585&quot;/&gt;&lt;Property name=&quot;target&quot; type=&quot;realarray&quot; value=&quot;0.661278247833252, -3.6716461181640625E-5, 0.2350001335144043&quot;/&gt;&lt;Property name=&quot;up&quot; type=&quot;realarray&quot; value=&quot;0.30869731307029724, 0.4115966558456421, 0.8574928641319275&quot;/&gt;&lt;Property name=&quot;rotationpoint&quot; type=&quot;realarray&quot; value=&quot;0.6612780690193176, -3.6910176277160645E-5, 0.23499998450279236&quot;/&gt;&lt;Property name=&quot;viewoffset&quot; type=&quot;realarray&quot; value=&quot;-0.051456600427627563, -0.015830313490443334&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65&quot;/&gt;&lt;Property name=&quot;renderareasizedip&quot; type=&quot;realarray&quot; value=&quot;709, 465&quot;/&gt;&lt;/PropSet&gt;&lt;PropSet id=&quot;axis&quot;/&gt;&lt;PropSet id=&quot;clip&quot;/&gt;&lt;PropSet id=&quot;table&quot;/&gt;&lt;UpdateTimeStamp&gt;Sep 26, 2024, 10:31:42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4&lt;/Entity&gt;&lt;Tag&gt;pg4&lt;/Tag&gt;&lt;Node&gt;Results &amp;gt; Liquid Phase&lt;/Node&gt;&lt;LinkType&gt;Image&lt;/LinkType&gt;&lt;ModelLink directoryType=&quot;none&quot;&gt;H:\hub\root\build\main\daily\test\tapplications\Porous_Media_Flow_Module\Heat_Transfer\packed_bed_latent_heat_storage.mph&lt;/ModelLink&gt;&lt;LocalPath&gt;packed_bed_latent_heat_storage.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ff&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ff&quot;/&gt;&lt;Property name=&quot;showunits&quot; type=&quot;bool&quot; value=&quot;on&quot;/&gt;&lt;Property name=&quot;plotgroupunits&quot; type=&quot;stringarray&quot; value=&quot;\small m, \small m, \small m&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rev1_3&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2.415820837020874&quot;/&gt;&lt;Property name=&quot;zoomanglefull&quot; type=&quot;real&quot; value=&quot;13.798194885253906&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4.474908351898193, -6.848285675048828, 5.37118673324585&quot;/&gt;&lt;Property name=&quot;target&quot; type=&quot;realarray&quot; value=&quot;0.661278247833252, -3.6716461181640625E-5, 0.2350001335144043&quot;/&gt;&lt;Property name=&quot;up&quot; type=&quot;realarray&quot; value=&quot;0.30869731307029724, 0.4115966558456421, 0.8574928641319275&quot;/&gt;&lt;Property name=&quot;rotationpoint&quot; type=&quot;realarray&quot; value=&quot;0.6612780690193176, -3.6910176277160645E-5, 0.23499998450279236&quot;/&gt;&lt;Property name=&quot;viewoffset&quot; type=&quot;realarray&quot; value=&quot;-0.051456600427627563, -0.015830313490443334&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65&quot;/&gt;&lt;Property name=&quot;renderareasizedip&quot; type=&quot;realarray&quot; value=&quot;709, 465&quot;/&gt;&lt;/PropSet&gt;&lt;PropSet id=&quot;axis&quot;/&gt;&lt;PropSet id=&quot;clip&quot;/&gt;&lt;PropSet id=&quot;table&quot;/&gt;&lt;UpdateTimeStamp&gt;Sep 26, 2024, 10:31:50 PM&lt;/UpdateTimeStamp&gt;&lt;/Root&gt;"/>
</p:tagLst>
</file>

<file path=ppt/tags/tag5.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3.0.254&quot;&gt;&lt;VersionInformation&gt;&lt;Version&gt;1&lt;/Version&gt;&lt;/VersionInformation&gt;&lt;Entity&gt;/result/feature/pg5&lt;/Entity&gt;&lt;Tag&gt;pg5&lt;/Tag&gt;&lt;Node&gt;Results &amp;gt; Liquid Phase 1&lt;/Node&gt;&lt;LinkType&gt;Image&lt;/LinkType&gt;&lt;ModelLink directoryType=&quot;none&quot;&gt;H:\hub\root\build\main\daily\test\tapplications\Porous_Media_Flow_Module\Heat_Transfer\packed_bed_latent_heat_storage.mph&lt;/ModelLink&gt;&lt;LocalPath&gt;packed_bed_latent_heat_storage.mph&lt;/LocalPath&gt;&lt;SDim&gt;3&lt;/SDim&gt;&lt;Locked&gt;false&lt;/Locked&gt;&lt;PropSet id=&quot;image&quot;&gt;&lt;Property name=&quot;batch&quot; type=&quot;bool&quot; value=&quot;off&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overrideresolutionlimit&quot; type=&quot;bool&quot; value=&quot;off&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ff&quot;/&gt;&lt;Property name=&quot;axisorientation&quot; type=&quot;bool&quot; value=&quot;off&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resetbeenset&quot; type=&quot;bool&quot; value=&quot;off&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ff&quot;/&gt;&lt;Property name=&quot;showaxisorientation&quot; type=&quot;bool&quot; value=&quot;off&quot;/&gt;&lt;Property name=&quot;showunits&quot; type=&quot;bool&quot; value=&quot;on&quot;/&gt;&lt;Property name=&quot;plotgroupunits&quot; type=&quot;stringarray&quot; value=&quot;\small m, \small m, \small m&quot;/&gt;&lt;Property name=&quot;locked&quot; type=&quot;bool&quot; value=&quot;off&quot;/&gt;&lt;Property name=&quot;rotcenlocked&quot; type=&quot;bool&quot; value=&quot;off&quot;/&gt;&lt;Property name=&quot;istemporary&quot; type=&quot;bool&quot; value=&quot;off&quot;/&gt;&lt;Property name=&quot;isx&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rev1_3&quot;/&gt;&lt;Property name=&quot;workplaneclip&quot; type=&quot;bool&quot; value=&quot;off&quot;/&gt;&lt;Property name=&quot;workplaneshowgizmo&quot; type=&quot;bool&quot; value=&quot;on&quot;/&gt;&lt;Property name=&quot;offscreenoverride&quot; type=&quot;bool&quot; value=&quot;off&quot;/&gt;&lt;/PropSet&gt;&lt;PropSet id=&quot;camera&quot;&gt;&lt;Property name=&quot;projection&quot; type=&quot;group&quot; value=&quot;perspective&quot;/&gt;&lt;Property name=&quot;orthoscale&quot; type=&quot;real&quot; value=&quot;2.415820837020874&quot;/&gt;&lt;Property name=&quot;zoomanglefull&quot; type=&quot;real&quot; value=&quot;13.798194885253906&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4.474908351898193, -6.848285675048828, 5.37118673324585&quot;/&gt;&lt;Property name=&quot;target&quot; type=&quot;realarray&quot; value=&quot;0.661278247833252, -3.6716461181640625E-5, 0.2350001335144043&quot;/&gt;&lt;Property name=&quot;up&quot; type=&quot;realarray&quot; value=&quot;0.30869731307029724, 0.4115966558456421, 0.8574928641319275&quot;/&gt;&lt;Property name=&quot;rotationpoint&quot; type=&quot;realarray&quot; value=&quot;0.6612780690193176, -3.6910176277160645E-5, 0.23499998450279236&quot;/&gt;&lt;Property name=&quot;viewoffset&quot; type=&quot;realarray&quot; value=&quot;-0.051456600427627563, -0.015830313490443334&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09, 465&quot;/&gt;&lt;Property name=&quot;renderareasizedip&quot; type=&quot;realarray&quot; value=&quot;709, 465&quot;/&gt;&lt;/PropSet&gt;&lt;PropSet id=&quot;axis&quot;/&gt;&lt;PropSet id=&quot;clip&quot;/&gt;&lt;PropSet id=&quot;table&quot;/&gt;&lt;UpdateTimeStamp&gt;Sep 26, 2024, 10:32:10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2024-09-26T20:32:43Z</dcterms:created>
  <dc:creator>COMSOL</dc:creator>
  <cp:lastModifiedBy>COMSOL</cp:lastModifiedBy>
  <dcterms:modified xsi:type="dcterms:W3CDTF">2024-09-26T20:32:43Z</dcterms:modified>
  <cp:revision>1</cp:revision>
  <dc:title>Packed Bed Latent Heat Storage</dc:title>
</cp:coreProperties>
</file>