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6" Target="slides/slide7.xml" Type="http://schemas.openxmlformats.org/officeDocument/2006/relationships/slide"/><Relationship Id="rId17" Target="slides/slide6.xml" Type="http://schemas.openxmlformats.org/officeDocument/2006/relationships/slide"/><Relationship Id="rId18" Target="slides/slide8.xml" Type="http://schemas.openxmlformats.org/officeDocument/2006/relationships/slide"/><Relationship Id="rId19" Target="slides/slide9.xml" Type="http://schemas.openxmlformats.org/officeDocument/2006/relationships/slide"/><Relationship Id="rId20" Target="slides/slide10.xml" Type="http://schemas.openxmlformats.org/officeDocument/2006/relationships/slide"/><Relationship Id="rId21" Target="slides/slide11.xml" Type="http://schemas.openxmlformats.org/officeDocument/2006/relationships/slide"/><Relationship Id="rId22" Target="slides/slide12.xml" Type="http://schemas.openxmlformats.org/officeDocument/2006/relationships/slide"/><Relationship Id="rId23" Target="slides/slide13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9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8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0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4.xml"/></Relationships>

</file>

<file path=ppt/slides/_rels/slide10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5.xml"/></Relationships>

</file>

<file path=ppt/slides/_rels/slide11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3.png" Type="http://schemas.openxmlformats.org/officeDocument/2006/relationships/image"/><Relationship Id="rId3" Type="http://schemas.openxmlformats.org/officeDocument/2006/relationships/tags" Target="../tags/tag6.xml"/></Relationships>

</file>

<file path=ppt/slides/_rels/slide1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4.png" Type="http://schemas.openxmlformats.org/officeDocument/2006/relationships/image"/><Relationship Id="rId3" Type="http://schemas.openxmlformats.org/officeDocument/2006/relationships/tags" Target="../tags/tag7.xml"/></Relationships>

</file>

<file path=ppt/slides/_rels/slide1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5.png" Type="http://schemas.openxmlformats.org/officeDocument/2006/relationships/image"/><Relationship Id="rId3" Type="http://schemas.openxmlformats.org/officeDocument/2006/relationships/tags" Target="../tags/tag8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Shape Memory Alloy Self-Expanding Stent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This model studies an arterial stent made of shape memory alloy (SMA)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The main benefit of SMA stents compared to usual metallic stents is their ability to self-expand, so they do not require the insertion and inflation of a balloon to give them the desired shape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The SMA stent is manufactured with a diameter higher than the diameter of the destination artery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It is then crimped to the diameter of the artery at low temperature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Due to the low operating temperature, the material partially transforms from austenite to martensite at low stress levels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When the stent is inserted in the artery, its temperature increases to the human body temperature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Then the yield stress increases so the force applied by the stent on the inner wall of the artery increases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stent is made of 4 levels of SMA wire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Each level is made of 18 “V” sections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188229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Entire geometry of the stent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54454"/>
            <a:ext cx="4800600" cy="35337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a 10° sector of the full stent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Solid Mechanics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819400" cy="292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Comparison with the figure shows that heating to body temperature has two effects: the maximum stress becomes far higher because the limit stress has increased, and the zone of transformation has reduced, which shows that reverse transformation has partially occurred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Stress in the stent after crimping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that after crimping the stress is concentrated at the inner face of the bend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locations where the stress is maximal are the locations where the martensite volume fraction is higher as well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Nonzero martensite volume fraction means that transformation occurred, so residual strain remains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Stress and transformation state of one arm of the stent after crimping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Comparison with the previous figure that shows heating to body temperature has two effects: the maximum stress becomes far higher because the limit stress has increased, and the zone of transformation has reduced, which shows that reverse transformation has partially occurred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Those effects can be noticed on these figures of whole stent as well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Stress in the stent after crimping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stress in the stent in the human body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Stress in the stent in the human body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6" name="AutoShape 6"/>
          <p:cNvSpPr/>
          <p:nvPr/>
        </p:nvSpPr>
        <p:spPr>
          <a:xfrm>
            <a:off x="230844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Martensite volume fraction in the stent after crimping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0844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6" name="AutoShape 6"/>
          <p:cNvSpPr/>
          <p:nvPr/>
        </p:nvSpPr>
        <p:spPr>
          <a:xfrm>
            <a:off x="230844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Martensite volume fraction in the stent in human body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0844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development of the martensite during the different steps of the solution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Maximum and average volume fraction history during crimping and release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pressure on the inner wall of the artery during the release of the stent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Pressure applied on the inner wall of the artery during stent release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&lt;/Entity&gt;&lt;Tag&gt;pg1&lt;/Tag&gt;&lt;Node&gt;Results &amp;gt; Stress (solid)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2.3354406356811523&quot;/&gt;&lt;Property name=&quot;zoomanglefull&quot; type=&quot;real&quot; value=&quot;9.837274551391602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6.880237579345703, -5.382931709289551, -11.093486785888672&quot;/&gt;&lt;Property name=&quot;target&quot; type=&quot;realarray&quot; value=&quot;1.2946324348449707, 0.12168073654174805, -0.020178794860839844&quot;/&gt;&lt;Property name=&quot;up&quot; type=&quot;realarray&quot; value=&quot;-0.18468785285949707, -0.914014995098114, 0.3612021207809448&quot;/&gt;&lt;Property name=&quot;rotationpoint&quot; type=&quot;realarray&quot; value=&quot;1.294632911682129, 0.12168093025684357, -0.020180106163024902&quot;/&gt;&lt;Property name=&quot;viewoffset&quot; type=&quot;realarray&quot; value=&quot;-0.0443267822265625, -0.01508354552989376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10:01:34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6&lt;/Entity&gt;&lt;Tag&gt;pg6&lt;/Tag&gt;&lt;Node&gt;Results &amp;gt; Stress (solid) 1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2.3354406356811523&quot;/&gt;&lt;Property name=&quot;zoomanglefull&quot; type=&quot;real&quot; value=&quot;9.837274551391602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6.880237579345703, -5.382931709289551, -11.093486785888672&quot;/&gt;&lt;Property name=&quot;target&quot; type=&quot;realarray&quot; value=&quot;1.2946324348449707, 0.12168073654174805, -0.020178794860839844&quot;/&gt;&lt;Property name=&quot;up&quot; type=&quot;realarray&quot; value=&quot;-0.18468785285949707, -0.914014995098114, 0.3612021207809448&quot;/&gt;&lt;Property name=&quot;rotationpoint&quot; type=&quot;realarray&quot; value=&quot;1.294632911682129, 0.12168093025684357, -0.020180106163024902&quot;/&gt;&lt;Property name=&quot;viewoffset&quot; type=&quot;realarray&quot; value=&quot;-0.0443267822265625, -0.01508354552989376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10:01:38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4&lt;/Entity&gt;&lt;Tag&gt;pg4&lt;/Tag&gt;&lt;Node&gt;Results &amp;gt; Stress, Whole Stent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5.398794174194336&quot;/&gt;&lt;Property name=&quot;zoomanglefull&quot; type=&quot;real&quot; value=&quot;14.9007673263549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41.37934112548828, 25.65977668762207, -29.16286849975586&quot;/&gt;&lt;Property name=&quot;target&quot; type=&quot;realarray&quot; value=&quot;0, 1.1444091796875E-5, 3.9398155212402344&quot;/&gt;&lt;Property name=&quot;up&quot; type=&quot;realarray&quot; value=&quot;0.7039564251899719, -0.5399220585823059, 0.461442232131958&quot;/&gt;&lt;Property name=&quot;rotationpoint&quot; type=&quot;realarray&quot; value=&quot;0, 0, 3.9398202896118164&quot;/&gt;&lt;Property name=&quot;viewoffset&quot; type=&quot;realarray&quot; value=&quot;-0.03706153854727745, 0.019510291079219817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10:01:42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7&lt;/Entity&gt;&lt;Tag&gt;pg7&lt;/Tag&gt;&lt;Node&gt;Results &amp;gt; Stress, Whole Stent 1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5.398794174194336&quot;/&gt;&lt;Property name=&quot;zoomanglefull&quot; type=&quot;real&quot; value=&quot;14.9007673263549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41.37934112548828, 25.65977668762207, -29.16286849975586&quot;/&gt;&lt;Property name=&quot;target&quot; type=&quot;realarray&quot; value=&quot;0, 1.1444091796875E-5, 3.9398155212402344&quot;/&gt;&lt;Property name=&quot;up&quot; type=&quot;realarray&quot; value=&quot;0.7039564251899719, -0.5399220585823059, 0.461442232131958&quot;/&gt;&lt;Property name=&quot;rotationpoint&quot; type=&quot;realarray&quot; value=&quot;0, 0, 3.9398202896118164&quot;/&gt;&lt;Property name=&quot;viewoffset&quot; type=&quot;realarray&quot; value=&quot;-0.03706153854727745, 0.019510291079219817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10:02:09 PM&lt;/UpdateTimeStamp&gt;&lt;/Root&gt;"/>
</p:tagLst>
</file>

<file path=ppt/tags/tag5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5&lt;/Entity&gt;&lt;Tag&gt;pg5&lt;/Tag&gt;&lt;Node&gt;Results &amp;gt; Transformation, Whole Stent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5.398794174194336&quot;/&gt;&lt;Property name=&quot;zoomanglefull&quot; type=&quot;real&quot; value=&quot;14.9007673263549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41.37934112548828, 25.65977668762207, -29.16286849975586&quot;/&gt;&lt;Property name=&quot;target&quot; type=&quot;realarray&quot; value=&quot;0, 1.1444091796875E-5, 3.9398155212402344&quot;/&gt;&lt;Property name=&quot;up&quot; type=&quot;realarray&quot; value=&quot;0.7039564251899719, -0.5399220585823059, 0.461442232131958&quot;/&gt;&lt;Property name=&quot;rotationpoint&quot; type=&quot;realarray&quot; value=&quot;0, 0, 3.9398202896118164&quot;/&gt;&lt;Property name=&quot;viewoffset&quot; type=&quot;realarray&quot; value=&quot;-0.03706153854727745, 0.019510291079219817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10:02:36 PM&lt;/UpdateTimeStamp&gt;&lt;/Root&gt;"/>
</p:tagLst>
</file>

<file path=ppt/tags/tag6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8&lt;/Entity&gt;&lt;Tag&gt;pg8&lt;/Tag&gt;&lt;Node&gt;Results &amp;gt; Transformation, Whole Stent 1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5.398794174194336&quot;/&gt;&lt;Property name=&quot;zoomanglefull&quot; type=&quot;real&quot; value=&quot;14.9007673263549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41.37934112548828, 25.65977668762207, -29.16286849975586&quot;/&gt;&lt;Property name=&quot;target&quot; type=&quot;realarray&quot; value=&quot;0, 1.1444091796875E-5, 3.9398155212402344&quot;/&gt;&lt;Property name=&quot;up&quot; type=&quot;realarray&quot; value=&quot;0.7039564251899719, -0.5399220585823059, 0.461442232131958&quot;/&gt;&lt;Property name=&quot;rotationpoint&quot; type=&quot;realarray&quot; value=&quot;0, 0, 3.9398202896118164&quot;/&gt;&lt;Property name=&quot;viewoffset&quot; type=&quot;realarray&quot; value=&quot;-0.03706153854727745, 0.019510291079219817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10:03:00 PM&lt;/UpdateTimeStamp&gt;&lt;/Root&gt;"/>
</p:tagLst>
</file>

<file path=ppt/tags/tag7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2&lt;/Entity&gt;&lt;Tag&gt;pg2&lt;/Tag&gt;&lt;Node&gt;Results &amp;gt; Martensite Volume Fraction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027824742766049952&quot;/&gt;&lt;Property name=&quot;xmax&quot; type=&quot;real&quot; value=&quot;2.02782474276605&quot;/&gt;&lt;Property name=&quot;ymin&quot; type=&quot;real&quot; value=&quot;-0.014974309454261574&quot;/&gt;&lt;Property name=&quot;ymax&quot; type=&quot;real&quot; value=&quot;0.5036151436596444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10:03:23 PM&lt;/UpdateTimeStamp&gt;&lt;/Root&gt;"/>
</p:tagLst>
</file>

<file path=ppt/tags/tag8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3&lt;/Entity&gt;&lt;Tag&gt;pg3&lt;/Tag&gt;&lt;Node&gt;Results &amp;gt; Pressure vs. Temperature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ff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27.83506247564854&quot;/&gt;&lt;Property name=&quot;xmax&quot; type=&quot;real&quot; value=&quot;37.83506247564854&quot;/&gt;&lt;Property name=&quot;ymin&quot; type=&quot;real&quot; value=&quot;7.2035125034589065&quot;/&gt;&lt;Property name=&quot;ymax&quot; type=&quot;real&quot; value=&quot;90.08849947772025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10:03:25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2024-09-26T20:03:30Z</dcterms:created>
  <dc:creator>COMSOL</dc:creator>
  <cp:lastModifiedBy>COMSOL</cp:lastModifiedBy>
  <dcterms:modified xsi:type="dcterms:W3CDTF">2024-09-26T20:03:30Z</dcterms:modified>
  <cp:revision>1</cp:revision>
  <dc:title>Shape Memory Alloy Self-Expanding Stent</dc:title>
</cp:coreProperties>
</file>